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7" r:id="rId33"/>
    <p:sldId id="288" r:id="rId34"/>
    <p:sldId id="289" r:id="rId35"/>
    <p:sldId id="291" r:id="rId36"/>
    <p:sldId id="292" r:id="rId37"/>
    <p:sldId id="293" r:id="rId38"/>
    <p:sldId id="294" r:id="rId39"/>
    <p:sldId id="295" r:id="rId40"/>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29EDF6-5E08-4B6A-AE3F-5C6CBF20342C}" v="4" dt="2025-12-03T21:43:51.1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798" y="3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reativefinancialgrp.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841248"/>
            <a:ext cx="10362895" cy="4818888"/>
          </a:xfrm>
          <a:prstGeom prst="rect">
            <a:avLst/>
          </a:prstGeom>
          <a:noFill/>
        </p:spPr>
        <p:txBody>
          <a:bodyPr wrap="square">
            <a:noAutofit/>
          </a:bodyPr>
          <a:lstStyle/>
          <a:p>
            <a:pPr algn="ctr">
              <a:defRPr sz="5400" b="1">
                <a:solidFill>
                  <a:srgbClr val="FFFFFF"/>
                </a:solidFill>
              </a:defRPr>
            </a:pPr>
            <a:r>
              <a:rPr lang="en-US" sz="5400" b="1" dirty="0"/>
              <a:t>Mastering the Tax Side of Retirement</a:t>
            </a:r>
          </a:p>
          <a:p>
            <a:pPr algn="ctr">
              <a:defRPr sz="5400" b="1">
                <a:solidFill>
                  <a:srgbClr val="FFFFFF"/>
                </a:solidFill>
              </a:defRPr>
            </a:pPr>
            <a:endParaRPr lang="en-US" sz="5400" b="1" dirty="0"/>
          </a:p>
          <a:p>
            <a:pPr algn="ctr">
              <a:defRPr sz="5400" b="1">
                <a:solidFill>
                  <a:srgbClr val="FFFFFF"/>
                </a:solidFill>
              </a:defRPr>
            </a:pPr>
            <a:r>
              <a:rPr lang="en-US" sz="1600" b="1" dirty="0"/>
              <a:t>Kurt Supe, CPA</a:t>
            </a:r>
          </a:p>
          <a:p>
            <a:pPr algn="ctr">
              <a:defRPr sz="5400" b="1">
                <a:solidFill>
                  <a:srgbClr val="FFFFFF"/>
                </a:solidFill>
              </a:defRPr>
            </a:pPr>
            <a:r>
              <a:rPr lang="en-US" sz="1600" dirty="0">
                <a:solidFill>
                  <a:schemeClr val="bg1">
                    <a:lumMod val="95000"/>
                  </a:schemeClr>
                </a:solidFill>
                <a:hlinkClick r:id="rId2">
                  <a:extLst>
                    <a:ext uri="{A12FA001-AC4F-418D-AE19-62706E023703}">
                      <ahyp:hlinkClr xmlns:ahyp="http://schemas.microsoft.com/office/drawing/2018/hyperlinkcolor" val="tx"/>
                    </a:ext>
                  </a:extLst>
                </a:hlinkClick>
              </a:rPr>
              <a:t>www.creativefinancialgrp.com</a:t>
            </a:r>
            <a:endParaRPr lang="en-US" sz="1600" dirty="0">
              <a:solidFill>
                <a:schemeClr val="bg1">
                  <a:lumMod val="95000"/>
                </a:schemeClr>
              </a:solidFill>
            </a:endParaRPr>
          </a:p>
          <a:p>
            <a:pPr algn="ctr">
              <a:defRPr sz="5400" b="1">
                <a:solidFill>
                  <a:srgbClr val="FFFFFF"/>
                </a:solidFill>
              </a:defRPr>
            </a:pPr>
            <a:r>
              <a:rPr lang="en-US" sz="1600" dirty="0"/>
              <a:t>Phone:  317-340-7758</a:t>
            </a:r>
          </a:p>
          <a:p>
            <a:pPr algn="ctr">
              <a:defRPr sz="5400" b="1">
                <a:solidFill>
                  <a:srgbClr val="FFFFFF"/>
                </a:solidFill>
              </a:defRPr>
            </a:pPr>
            <a:r>
              <a:rPr lang="en-US" sz="1600" dirty="0" err="1"/>
              <a:t>Youtube</a:t>
            </a:r>
            <a:r>
              <a:rPr lang="en-US" sz="1600" dirty="0"/>
              <a:t> &amp; X:  @KurtSupeCPA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Roth Conversion Sweet Spot</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The 'Roth conversion sweet spot' years are 62-72.</a:t>
            </a:r>
          </a:p>
          <a:p>
            <a:pPr>
              <a:spcAft>
                <a:spcPts val="1200"/>
              </a:spcAft>
              <a:defRPr sz="2400">
                <a:solidFill>
                  <a:srgbClr val="2E4053"/>
                </a:solidFill>
              </a:defRPr>
            </a:pPr>
            <a:endParaRPr/>
          </a:p>
          <a:p>
            <a:pPr>
              <a:spcAft>
                <a:spcPts val="1200"/>
              </a:spcAft>
              <a:defRPr sz="2400">
                <a:solidFill>
                  <a:srgbClr val="2E4053"/>
                </a:solidFill>
              </a:defRPr>
            </a:pPr>
            <a:r>
              <a:t>Why? You're no longer earning W-2 income but not yet taking RMDs.</a:t>
            </a:r>
          </a:p>
          <a:p>
            <a:pPr>
              <a:spcAft>
                <a:spcPts val="1200"/>
              </a:spcAft>
              <a:defRPr sz="2400">
                <a:solidFill>
                  <a:srgbClr val="2E4053"/>
                </a:solidFill>
              </a:defRPr>
            </a:pPr>
            <a:endParaRPr/>
          </a:p>
          <a:p>
            <a:pPr>
              <a:spcAft>
                <a:spcPts val="1200"/>
              </a:spcAft>
              <a:defRPr sz="2400">
                <a:solidFill>
                  <a:srgbClr val="2E4053"/>
                </a:solidFill>
              </a:defRPr>
            </a:pPr>
            <a:r>
              <a:t>This is when your tax bracket is artificially low.</a:t>
            </a:r>
          </a:p>
          <a:p>
            <a:pPr>
              <a:spcAft>
                <a:spcPts val="1200"/>
              </a:spcAft>
              <a:defRPr sz="2400">
                <a:solidFill>
                  <a:srgbClr val="2E4053"/>
                </a:solidFill>
              </a:defRPr>
            </a:pPr>
            <a:endParaRPr/>
          </a:p>
          <a:p>
            <a:pPr>
              <a:spcAft>
                <a:spcPts val="1200"/>
              </a:spcAft>
              <a:defRPr sz="2400">
                <a:solidFill>
                  <a:srgbClr val="2E4053"/>
                </a:solidFill>
              </a:defRPr>
            </a:pPr>
            <a:r>
              <a:t>Convert strategically during these years and you can save six figures</a:t>
            </a:r>
          </a:p>
          <a:p>
            <a:pPr>
              <a:spcAft>
                <a:spcPts val="1200"/>
              </a:spcAft>
              <a:defRPr sz="2400">
                <a:solidFill>
                  <a:srgbClr val="2E4053"/>
                </a:solidFill>
              </a:defRPr>
            </a:pPr>
            <a:r>
              <a:t>over retirement while keeping your Medicare premiums in check.</a:t>
            </a:r>
          </a:p>
          <a:p>
            <a:pPr>
              <a:spcAft>
                <a:spcPts val="1200"/>
              </a:spcAft>
              <a:defRPr sz="2400">
                <a:solidFill>
                  <a:srgbClr val="2E4053"/>
                </a:solidFill>
              </a:defRPr>
            </a:pPr>
            <a:endParaRPr/>
          </a:p>
          <a:p>
            <a:pPr>
              <a:spcAft>
                <a:spcPts val="1200"/>
              </a:spcAft>
              <a:defRPr sz="2400">
                <a:solidFill>
                  <a:srgbClr val="2E4053"/>
                </a:solidFill>
              </a:defRPr>
            </a:pPr>
            <a:r>
              <a:t>Miss this window? You'll pay thousands more in Medicare premiums</a:t>
            </a:r>
          </a:p>
          <a:p>
            <a:pPr>
              <a:spcAft>
                <a:spcPts val="1200"/>
              </a:spcAft>
              <a:defRPr sz="2400">
                <a:solidFill>
                  <a:srgbClr val="2E4053"/>
                </a:solidFill>
              </a:defRPr>
            </a:pPr>
            <a:r>
              <a:t>and taxes over your lifetime.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$1.7 Million Legacy Difference</a:t>
            </a:r>
          </a:p>
        </p:txBody>
      </p:sp>
      <p:sp>
        <p:nvSpPr>
          <p:cNvPr id="4" name="TextBox 3"/>
          <p:cNvSpPr txBox="1"/>
          <p:nvPr/>
        </p:nvSpPr>
        <p:spPr>
          <a:xfrm>
            <a:off x="640080" y="1371600"/>
            <a:ext cx="6400800" cy="7978979"/>
          </a:xfrm>
          <a:prstGeom prst="rect">
            <a:avLst/>
          </a:prstGeom>
          <a:noFill/>
        </p:spPr>
        <p:txBody>
          <a:bodyPr wrap="square">
            <a:spAutoFit/>
          </a:bodyPr>
          <a:lstStyle/>
          <a:p>
            <a:pPr>
              <a:lnSpc>
                <a:spcPct val="130000"/>
              </a:lnSpc>
              <a:defRPr sz="2200">
                <a:solidFill>
                  <a:srgbClr val="2E4053"/>
                </a:solidFill>
              </a:defRPr>
            </a:pPr>
            <a:r>
              <a:rPr dirty="0"/>
              <a:t>A 66-year-old doctor told me: 'I don't need a financial plan. I have plenty of money.'</a:t>
            </a:r>
            <a:br>
              <a:rPr dirty="0"/>
            </a:br>
            <a:br>
              <a:rPr dirty="0"/>
            </a:br>
            <a:r>
              <a:rPr dirty="0"/>
              <a:t>He has $6.4M—mostly in IRAs.</a:t>
            </a:r>
            <a:br>
              <a:rPr dirty="0"/>
            </a:br>
            <a:br>
              <a:rPr dirty="0"/>
            </a:br>
            <a:r>
              <a:rPr dirty="0"/>
              <a:t>His kids are high earners in 37% federal + state brackets. They must drain the IRA in 10 years (SECURE Act).</a:t>
            </a:r>
            <a:br>
              <a:rPr dirty="0"/>
            </a:br>
            <a:endParaRPr lang="en-US" dirty="0"/>
          </a:p>
          <a:p>
            <a:pPr>
              <a:lnSpc>
                <a:spcPct val="130000"/>
              </a:lnSpc>
              <a:defRPr sz="2200">
                <a:solidFill>
                  <a:srgbClr val="2E4053"/>
                </a:solidFill>
              </a:defRPr>
            </a:pPr>
            <a:r>
              <a:rPr dirty="0"/>
              <a:t>His strategy: Do nothing</a:t>
            </a:r>
            <a:br>
              <a:rPr dirty="0"/>
            </a:br>
            <a:r>
              <a:rPr dirty="0"/>
              <a:t>• Kids inherit $6.4M IRA</a:t>
            </a:r>
            <a:br>
              <a:rPr dirty="0"/>
            </a:br>
            <a:r>
              <a:rPr dirty="0"/>
              <a:t>• Kids pay $3.2M in taxes</a:t>
            </a:r>
            <a:br>
              <a:rPr dirty="0"/>
            </a:br>
            <a:br>
              <a:rPr dirty="0"/>
            </a:br>
            <a:br>
              <a:rPr dirty="0"/>
            </a:br>
            <a:r>
              <a:rPr dirty="0"/>
              <a:t>Better strategy: Roth conversions</a:t>
            </a:r>
            <a:br>
              <a:rPr dirty="0"/>
            </a:br>
            <a:r>
              <a:rPr dirty="0"/>
              <a:t>• Convert $6.4M over 8 years at 24%</a:t>
            </a:r>
            <a:br>
              <a:rPr dirty="0"/>
            </a:br>
            <a:r>
              <a:rPr dirty="0"/>
              <a:t>• Tax paid: $1.5M</a:t>
            </a:r>
            <a:br>
              <a:rPr dirty="0"/>
            </a:br>
            <a:r>
              <a:rPr dirty="0"/>
              <a:t>• Kids inherit $4.9M tax-free</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t>THE RESULTS</a:t>
            </a:r>
          </a:p>
          <a:p>
            <a:pPr>
              <a:spcBef>
                <a:spcPts val="800"/>
              </a:spcBef>
              <a:defRPr sz="1800">
                <a:solidFill>
                  <a:srgbClr val="2E4053"/>
                </a:solidFill>
              </a:defRPr>
            </a:pPr>
            <a:r>
              <a:t>Do Nothing Plan:</a:t>
            </a:r>
          </a:p>
          <a:p>
            <a:pPr>
              <a:spcBef>
                <a:spcPts val="800"/>
              </a:spcBef>
              <a:defRPr sz="1800">
                <a:solidFill>
                  <a:srgbClr val="2E4053"/>
                </a:solidFill>
              </a:defRPr>
            </a:pPr>
            <a:r>
              <a:t>Kids net: $3.2M</a:t>
            </a:r>
          </a:p>
          <a:p>
            <a:pPr>
              <a:spcBef>
                <a:spcPts val="800"/>
              </a:spcBef>
              <a:defRPr sz="1800">
                <a:solidFill>
                  <a:srgbClr val="2E4053"/>
                </a:solidFill>
              </a:defRPr>
            </a:pPr>
            <a:endParaRPr/>
          </a:p>
          <a:p>
            <a:pPr>
              <a:spcBef>
                <a:spcPts val="800"/>
              </a:spcBef>
              <a:defRPr sz="1800">
                <a:solidFill>
                  <a:srgbClr val="2E4053"/>
                </a:solidFill>
              </a:defRPr>
            </a:pPr>
            <a:r>
              <a:t>Roth Conversion Plan:</a:t>
            </a:r>
          </a:p>
          <a:p>
            <a:pPr>
              <a:spcBef>
                <a:spcPts val="800"/>
              </a:spcBef>
              <a:defRPr sz="1800">
                <a:solidFill>
                  <a:srgbClr val="2E4053"/>
                </a:solidFill>
              </a:defRPr>
            </a:pPr>
            <a:r>
              <a:t>Kids net: $4.9M</a:t>
            </a:r>
          </a:p>
          <a:p>
            <a:pPr>
              <a:spcBef>
                <a:spcPts val="800"/>
              </a:spcBef>
              <a:defRPr sz="1800">
                <a:solidFill>
                  <a:srgbClr val="2E4053"/>
                </a:solidFill>
              </a:defRPr>
            </a:pPr>
            <a:endParaRPr/>
          </a:p>
          <a:p>
            <a:pPr>
              <a:spcBef>
                <a:spcPts val="800"/>
              </a:spcBef>
              <a:defRPr sz="1800">
                <a:solidFill>
                  <a:srgbClr val="2E4053"/>
                </a:solidFill>
              </a:defRPr>
            </a:pPr>
            <a:r>
              <a:t>DIFFERENCE: $1.7M MORE</a:t>
            </a:r>
          </a:p>
          <a:p>
            <a:pPr>
              <a:spcBef>
                <a:spcPts val="800"/>
              </a:spcBef>
              <a:defRPr sz="1800">
                <a:solidFill>
                  <a:srgbClr val="2E4053"/>
                </a:solidFill>
              </a:defRPr>
            </a:pPr>
            <a:r>
              <a:t>to his children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66-Year-Old Teacher</a:t>
            </a:r>
          </a:p>
        </p:txBody>
      </p:sp>
      <p:sp>
        <p:nvSpPr>
          <p:cNvPr id="4" name="TextBox 3"/>
          <p:cNvSpPr txBox="1"/>
          <p:nvPr/>
        </p:nvSpPr>
        <p:spPr>
          <a:xfrm>
            <a:off x="640080" y="1371600"/>
            <a:ext cx="6400800" cy="4572000"/>
          </a:xfrm>
          <a:prstGeom prst="rect">
            <a:avLst/>
          </a:prstGeom>
          <a:noFill/>
        </p:spPr>
        <p:txBody>
          <a:bodyPr wrap="square">
            <a:spAutoFit/>
          </a:bodyPr>
          <a:lstStyle/>
          <a:p>
            <a:pPr>
              <a:lnSpc>
                <a:spcPct val="130000"/>
              </a:lnSpc>
              <a:defRPr sz="2200">
                <a:solidFill>
                  <a:srgbClr val="2E4053"/>
                </a:solidFill>
              </a:defRPr>
            </a:pPr>
            <a:r>
              <a:rPr dirty="0"/>
              <a:t>A 66-year-old teacher walked into my office and said:</a:t>
            </a:r>
            <a:br>
              <a:rPr dirty="0"/>
            </a:br>
            <a:br>
              <a:rPr dirty="0"/>
            </a:br>
            <a:r>
              <a:rPr dirty="0"/>
              <a:t>'I've been putting this off for years. I'm probably too late, aren't I?'</a:t>
            </a:r>
            <a:br>
              <a:rPr dirty="0"/>
            </a:br>
            <a:br>
              <a:rPr dirty="0"/>
            </a:br>
            <a:r>
              <a:rPr dirty="0"/>
              <a:t>She'd taught for 42 years. Saved diligently. Never made much. Figured she'd work until she couldn't anymore.</a:t>
            </a:r>
            <a:br>
              <a:rPr dirty="0"/>
            </a:br>
            <a:br>
              <a:rPr dirty="0"/>
            </a:br>
            <a:r>
              <a:rPr dirty="0"/>
              <a:t>What she had:</a:t>
            </a:r>
            <a:br>
              <a:rPr dirty="0"/>
            </a:br>
            <a:r>
              <a:rPr dirty="0"/>
              <a:t>• $1.4M in her 403(b)</a:t>
            </a:r>
            <a:br>
              <a:rPr dirty="0"/>
            </a:br>
            <a:r>
              <a:rPr dirty="0"/>
              <a:t>• $3,800/month pension</a:t>
            </a:r>
            <a:br>
              <a:rPr dirty="0"/>
            </a:br>
            <a:r>
              <a:rPr dirty="0"/>
              <a:t>• Social Security available now</a:t>
            </a:r>
            <a:br>
              <a:rPr dirty="0"/>
            </a:br>
            <a:br>
              <a:rPr dirty="0"/>
            </a:br>
            <a:r>
              <a:rPr dirty="0"/>
              <a:t>Years 66-70: Convert up to top of 24% bracket. Her daughter is a high earner who will pay 32%+ on inherited IRA. Better to pay 24% now than have daughter pay 32%+ later.</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200" dirty="0"/>
              <a:t>The Strategy:</a:t>
            </a:r>
          </a:p>
          <a:p>
            <a:pPr>
              <a:spcBef>
                <a:spcPts val="800"/>
              </a:spcBef>
              <a:defRPr sz="1800">
                <a:solidFill>
                  <a:srgbClr val="2E4053"/>
                </a:solidFill>
              </a:defRPr>
            </a:pPr>
            <a:r>
              <a:rPr sz="1200" dirty="0"/>
              <a:t>Convert $100K/year × 4 years</a:t>
            </a:r>
          </a:p>
          <a:p>
            <a:pPr>
              <a:spcBef>
                <a:spcPts val="800"/>
              </a:spcBef>
              <a:defRPr sz="1800">
                <a:solidFill>
                  <a:srgbClr val="2E4053"/>
                </a:solidFill>
              </a:defRPr>
            </a:pPr>
            <a:r>
              <a:rPr sz="1200" dirty="0"/>
              <a:t>Tax paid now: ~$72K (avg 18%)</a:t>
            </a:r>
          </a:p>
          <a:p>
            <a:pPr>
              <a:spcBef>
                <a:spcPts val="800"/>
              </a:spcBef>
              <a:defRPr sz="1800">
                <a:solidFill>
                  <a:srgbClr val="2E4053"/>
                </a:solidFill>
              </a:defRPr>
            </a:pPr>
            <a:endParaRPr sz="1200" dirty="0"/>
          </a:p>
          <a:p>
            <a:pPr>
              <a:spcBef>
                <a:spcPts val="800"/>
              </a:spcBef>
              <a:defRPr sz="1800">
                <a:solidFill>
                  <a:srgbClr val="2E4053"/>
                </a:solidFill>
              </a:defRPr>
            </a:pPr>
            <a:r>
              <a:rPr sz="1200" dirty="0"/>
              <a:t>Daughter saves 8-10% spread</a:t>
            </a:r>
          </a:p>
          <a:p>
            <a:pPr>
              <a:spcBef>
                <a:spcPts val="800"/>
              </a:spcBef>
              <a:defRPr sz="1800">
                <a:solidFill>
                  <a:srgbClr val="2E4053"/>
                </a:solidFill>
              </a:defRPr>
            </a:pPr>
            <a:r>
              <a:rPr sz="1200" dirty="0"/>
              <a:t>on every dollar converted</a:t>
            </a:r>
          </a:p>
          <a:p>
            <a:pPr>
              <a:spcBef>
                <a:spcPts val="800"/>
              </a:spcBef>
              <a:defRPr sz="1800">
                <a:solidFill>
                  <a:srgbClr val="2E4053"/>
                </a:solidFill>
              </a:defRPr>
            </a:pPr>
            <a:endParaRPr sz="1200" dirty="0"/>
          </a:p>
          <a:p>
            <a:pPr>
              <a:spcBef>
                <a:spcPts val="800"/>
              </a:spcBef>
              <a:defRPr sz="1800">
                <a:solidFill>
                  <a:srgbClr val="2E4053"/>
                </a:solidFill>
              </a:defRPr>
            </a:pPr>
            <a:r>
              <a:rPr sz="1200" dirty="0"/>
              <a:t>Total family tax savings:</a:t>
            </a:r>
          </a:p>
          <a:p>
            <a:pPr>
              <a:spcBef>
                <a:spcPts val="800"/>
              </a:spcBef>
              <a:defRPr sz="1800">
                <a:solidFill>
                  <a:srgbClr val="2E4053"/>
                </a:solidFill>
              </a:defRPr>
            </a:pPr>
            <a:r>
              <a:rPr sz="1200" dirty="0"/>
              <a:t>$100K+</a:t>
            </a:r>
          </a:p>
          <a:p>
            <a:pPr>
              <a:spcBef>
                <a:spcPts val="800"/>
              </a:spcBef>
              <a:defRPr sz="1800">
                <a:solidFill>
                  <a:srgbClr val="2E4053"/>
                </a:solidFill>
              </a:defRPr>
            </a:pPr>
            <a:endParaRPr sz="1200" dirty="0"/>
          </a:p>
          <a:p>
            <a:pPr>
              <a:spcBef>
                <a:spcPts val="800"/>
              </a:spcBef>
              <a:defRPr sz="1800">
                <a:solidFill>
                  <a:srgbClr val="2E4053"/>
                </a:solidFill>
              </a:defRPr>
            </a:pPr>
            <a:r>
              <a:rPr sz="1200" dirty="0"/>
              <a:t>She retired at 67.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Two Golf Buddies</a:t>
            </a:r>
          </a:p>
        </p:txBody>
      </p:sp>
      <p:sp>
        <p:nvSpPr>
          <p:cNvPr id="4" name="TextBox 3"/>
          <p:cNvSpPr txBox="1"/>
          <p:nvPr/>
        </p:nvSpPr>
        <p:spPr>
          <a:xfrm>
            <a:off x="640080" y="1371600"/>
            <a:ext cx="6400800" cy="4572000"/>
          </a:xfrm>
          <a:prstGeom prst="rect">
            <a:avLst/>
          </a:prstGeom>
          <a:noFill/>
        </p:spPr>
        <p:txBody>
          <a:bodyPr wrap="square">
            <a:spAutoFit/>
          </a:bodyPr>
          <a:lstStyle/>
          <a:p>
            <a:pPr>
              <a:lnSpc>
                <a:spcPct val="130000"/>
              </a:lnSpc>
              <a:defRPr sz="2200">
                <a:solidFill>
                  <a:srgbClr val="2E4053"/>
                </a:solidFill>
              </a:defRPr>
            </a:pPr>
            <a:r>
              <a:rPr dirty="0"/>
              <a:t>A guy came to me last week because his golf buddy wouldn't stop bragging.</a:t>
            </a:r>
            <a:br>
              <a:rPr dirty="0"/>
            </a:br>
            <a:br>
              <a:rPr dirty="0"/>
            </a:br>
            <a:r>
              <a:rPr dirty="0"/>
              <a:t>Both are 70 now. Both retired at 62 with $3.2M saved.</a:t>
            </a:r>
            <a:br>
              <a:rPr dirty="0"/>
            </a:br>
            <a:br>
              <a:rPr dirty="0"/>
            </a:br>
            <a:r>
              <a:rPr dirty="0"/>
              <a:t>But his buddy collects $1,850 MORE per month in Social Security.</a:t>
            </a:r>
            <a:br>
              <a:rPr dirty="0"/>
            </a:br>
            <a:br>
              <a:rPr dirty="0"/>
            </a:br>
            <a:r>
              <a:rPr dirty="0"/>
              <a:t>What happened?</a:t>
            </a:r>
            <a:br>
              <a:rPr dirty="0"/>
            </a:br>
            <a:br>
              <a:rPr dirty="0"/>
            </a:br>
            <a:r>
              <a:rPr dirty="0"/>
              <a:t>The prospect: Claimed SS at 62 ($2,100/month) because 'I want mine before the system collapses.'</a:t>
            </a:r>
            <a:br>
              <a:rPr dirty="0"/>
            </a:br>
            <a:br>
              <a:rPr dirty="0"/>
            </a:br>
            <a:r>
              <a:rPr dirty="0"/>
              <a:t>My client (his buddy): Called me at 62. Delayed SS to 70 ($3,950/month).</a:t>
            </a:r>
            <a:br>
              <a:rPr dirty="0"/>
            </a:br>
            <a:br>
              <a:rPr dirty="0"/>
            </a:br>
            <a:r>
              <a:rPr dirty="0"/>
              <a:t>Because my client had 8 years with NO Social Security income, we converted $480K to Roth at 12-22% brackets.</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dirty="0"/>
              <a:t>The difference over 25 years:</a:t>
            </a:r>
          </a:p>
          <a:p>
            <a:pPr>
              <a:spcBef>
                <a:spcPts val="800"/>
              </a:spcBef>
              <a:defRPr sz="1800">
                <a:solidFill>
                  <a:srgbClr val="2E4053"/>
                </a:solidFill>
              </a:defRPr>
            </a:pPr>
            <a:r>
              <a:rPr dirty="0"/>
              <a:t>SS gap alone: $555,000</a:t>
            </a:r>
          </a:p>
          <a:p>
            <a:pPr>
              <a:spcBef>
                <a:spcPts val="800"/>
              </a:spcBef>
              <a:defRPr sz="1800">
                <a:solidFill>
                  <a:srgbClr val="2E4053"/>
                </a:solidFill>
              </a:defRPr>
            </a:pPr>
            <a:r>
              <a:rPr dirty="0"/>
              <a:t>Plus Roth conversions</a:t>
            </a:r>
          </a:p>
          <a:p>
            <a:pPr>
              <a:spcBef>
                <a:spcPts val="800"/>
              </a:spcBef>
              <a:defRPr sz="1800">
                <a:solidFill>
                  <a:srgbClr val="2E4053"/>
                </a:solidFill>
              </a:defRPr>
            </a:pPr>
            <a:r>
              <a:rPr dirty="0"/>
              <a:t>at lower brackets</a:t>
            </a:r>
          </a:p>
          <a:p>
            <a:pPr>
              <a:spcBef>
                <a:spcPts val="800"/>
              </a:spcBef>
              <a:defRPr sz="1800">
                <a:solidFill>
                  <a:srgbClr val="2E4053"/>
                </a:solidFill>
              </a:defRPr>
            </a:pPr>
            <a:r>
              <a:rPr dirty="0"/>
              <a:t>One called at 62 with a plan.</a:t>
            </a:r>
          </a:p>
          <a:p>
            <a:pPr>
              <a:spcBef>
                <a:spcPts val="800"/>
              </a:spcBef>
              <a:defRPr sz="1800">
                <a:solidFill>
                  <a:srgbClr val="2E4053"/>
                </a:solidFill>
              </a:defRPr>
            </a:pPr>
            <a:r>
              <a:rPr dirty="0"/>
              <a:t>One called at 70 trying</a:t>
            </a:r>
          </a:p>
          <a:p>
            <a:pPr>
              <a:spcBef>
                <a:spcPts val="800"/>
              </a:spcBef>
              <a:defRPr sz="1800">
                <a:solidFill>
                  <a:srgbClr val="2E4053"/>
                </a:solidFill>
              </a:defRPr>
            </a:pPr>
            <a:r>
              <a:rPr dirty="0"/>
              <a:t>to fix an $800K mistake.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MEDICARE IRMAA &amp;</a:t>
            </a:r>
            <a:br/>
            <a:r>
              <a:t>HEALTHCARE COSTS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Medicare Tax That Sneaks Up On You</a:t>
            </a:r>
          </a:p>
        </p:txBody>
      </p:sp>
      <p:sp>
        <p:nvSpPr>
          <p:cNvPr id="4" name="TextBox 3"/>
          <p:cNvSpPr txBox="1"/>
          <p:nvPr/>
        </p:nvSpPr>
        <p:spPr>
          <a:xfrm>
            <a:off x="640080" y="1371600"/>
            <a:ext cx="10972800" cy="4647426"/>
          </a:xfrm>
          <a:prstGeom prst="rect">
            <a:avLst/>
          </a:prstGeom>
          <a:noFill/>
        </p:spPr>
        <p:txBody>
          <a:bodyPr wrap="square">
            <a:spAutoFit/>
          </a:bodyPr>
          <a:lstStyle/>
          <a:p>
            <a:pPr>
              <a:spcAft>
                <a:spcPts val="1200"/>
              </a:spcAft>
              <a:defRPr sz="2400">
                <a:solidFill>
                  <a:srgbClr val="2E4053"/>
                </a:solidFill>
              </a:defRPr>
            </a:pPr>
            <a:r>
              <a:rPr dirty="0"/>
              <a:t>IRMAA = Income-Related Monthly Adjustment Amount</a:t>
            </a:r>
          </a:p>
          <a:p>
            <a:pPr>
              <a:spcAft>
                <a:spcPts val="1200"/>
              </a:spcAft>
              <a:defRPr sz="2400">
                <a:solidFill>
                  <a:srgbClr val="2E4053"/>
                </a:solidFill>
              </a:defRPr>
            </a:pPr>
            <a:r>
              <a:rPr dirty="0"/>
              <a:t>Medicare looks at your income from 2 YEARS AGO.</a:t>
            </a:r>
          </a:p>
          <a:p>
            <a:pPr>
              <a:spcAft>
                <a:spcPts val="1200"/>
              </a:spcAft>
              <a:defRPr sz="2400">
                <a:solidFill>
                  <a:srgbClr val="2E4053"/>
                </a:solidFill>
              </a:defRPr>
            </a:pPr>
            <a:r>
              <a:rPr dirty="0"/>
              <a:t>A one-time capital gain can trigger $3,000-$5,000+/year in surcharges.</a:t>
            </a:r>
          </a:p>
          <a:p>
            <a:pPr>
              <a:spcAft>
                <a:spcPts val="1200"/>
              </a:spcAft>
              <a:defRPr sz="2400">
                <a:solidFill>
                  <a:srgbClr val="2E4053"/>
                </a:solidFill>
              </a:defRPr>
            </a:pPr>
            <a:r>
              <a:rPr dirty="0"/>
              <a:t>IRMAA doesn't care if it was a special circumstance.</a:t>
            </a:r>
          </a:p>
          <a:p>
            <a:pPr>
              <a:spcAft>
                <a:spcPts val="1200"/>
              </a:spcAft>
              <a:defRPr sz="2400">
                <a:solidFill>
                  <a:srgbClr val="2E4053"/>
                </a:solidFill>
              </a:defRPr>
            </a:pPr>
            <a:endParaRPr dirty="0"/>
          </a:p>
          <a:p>
            <a:pPr>
              <a:spcAft>
                <a:spcPts val="1200"/>
              </a:spcAft>
              <a:defRPr sz="2400">
                <a:solidFill>
                  <a:srgbClr val="2E4053"/>
                </a:solidFill>
              </a:defRPr>
            </a:pPr>
            <a:r>
              <a:rPr dirty="0"/>
              <a:t>But there's an appeal process most advisors never mention:</a:t>
            </a:r>
          </a:p>
          <a:p>
            <a:pPr>
              <a:spcAft>
                <a:spcPts val="1200"/>
              </a:spcAft>
              <a:defRPr sz="2400">
                <a:solidFill>
                  <a:srgbClr val="2E4053"/>
                </a:solidFill>
              </a:defRPr>
            </a:pPr>
            <a:r>
              <a:rPr dirty="0"/>
              <a:t>• File Form SSA-44 for life-changing events</a:t>
            </a:r>
          </a:p>
          <a:p>
            <a:pPr>
              <a:spcAft>
                <a:spcPts val="1200"/>
              </a:spcAft>
              <a:defRPr sz="2400">
                <a:solidFill>
                  <a:srgbClr val="2E4053"/>
                </a:solidFill>
              </a:defRPr>
            </a:pPr>
            <a:r>
              <a:rPr dirty="0"/>
              <a:t>• Retirement, divorce, loss of income qualify</a:t>
            </a:r>
          </a:p>
          <a:p>
            <a:pPr>
              <a:spcAft>
                <a:spcPts val="1200"/>
              </a:spcAft>
              <a:defRPr sz="2400">
                <a:solidFill>
                  <a:srgbClr val="2E4053"/>
                </a:solidFill>
              </a:defRPr>
            </a:pPr>
            <a:r>
              <a:rPr dirty="0"/>
              <a:t>• Can reduce premiums immediately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Widow's IRMAA Appeal</a:t>
            </a:r>
          </a:p>
        </p:txBody>
      </p:sp>
      <p:sp>
        <p:nvSpPr>
          <p:cNvPr id="4" name="TextBox 3"/>
          <p:cNvSpPr txBox="1"/>
          <p:nvPr/>
        </p:nvSpPr>
        <p:spPr>
          <a:xfrm>
            <a:off x="640080" y="1645920"/>
            <a:ext cx="6400800" cy="4461221"/>
          </a:xfrm>
          <a:prstGeom prst="rect">
            <a:avLst/>
          </a:prstGeom>
          <a:noFill/>
        </p:spPr>
        <p:txBody>
          <a:bodyPr wrap="square">
            <a:spAutoFit/>
          </a:bodyPr>
          <a:lstStyle/>
          <a:p>
            <a:pPr>
              <a:lnSpc>
                <a:spcPct val="130000"/>
              </a:lnSpc>
              <a:defRPr sz="2200">
                <a:solidFill>
                  <a:srgbClr val="2E4053"/>
                </a:solidFill>
              </a:defRPr>
            </a:pPr>
            <a:r>
              <a:rPr sz="2000" dirty="0"/>
              <a:t>A widow came in confused about her Medicare bill.</a:t>
            </a:r>
            <a:br>
              <a:rPr sz="2000" dirty="0"/>
            </a:br>
            <a:r>
              <a:rPr sz="2000" dirty="0"/>
              <a:t>She was paying $570/month for Medicare Part B.</a:t>
            </a:r>
            <a:br>
              <a:rPr sz="2000" dirty="0"/>
            </a:br>
            <a:r>
              <a:rPr sz="2000" dirty="0"/>
              <a:t>'Why is it so high? I'm on Social Security. I barely have any income now.'</a:t>
            </a:r>
            <a:br>
              <a:rPr sz="2000" dirty="0"/>
            </a:br>
            <a:r>
              <a:rPr sz="2000" dirty="0"/>
              <a:t>Because Medicare looks at income from 2 years ago.</a:t>
            </a:r>
            <a:br>
              <a:rPr sz="2000" dirty="0"/>
            </a:br>
            <a:r>
              <a:rPr sz="2000" dirty="0"/>
              <a:t>In 2023: Married with high income. IRMAA surcharges applied.</a:t>
            </a:r>
            <a:br>
              <a:rPr sz="2000" dirty="0"/>
            </a:br>
            <a:r>
              <a:rPr sz="2000" dirty="0"/>
              <a:t>In 2025: Single with low income. But still paying the high surcharge.</a:t>
            </a:r>
            <a:br>
              <a:rPr sz="2000" dirty="0"/>
            </a:br>
            <a:r>
              <a:rPr sz="2000" dirty="0"/>
              <a:t>The fix: File Form SSA-44 (life-changing event).</a:t>
            </a:r>
            <a:br>
              <a:rPr sz="2000" dirty="0"/>
            </a:br>
            <a:r>
              <a:rPr sz="2000" dirty="0"/>
              <a:t>Proves her income dropped due to death of spouse.</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100" dirty="0"/>
              <a:t>Before Appeal:</a:t>
            </a:r>
          </a:p>
          <a:p>
            <a:pPr>
              <a:spcBef>
                <a:spcPts val="800"/>
              </a:spcBef>
              <a:defRPr sz="1800">
                <a:solidFill>
                  <a:srgbClr val="2E4053"/>
                </a:solidFill>
              </a:defRPr>
            </a:pPr>
            <a:r>
              <a:rPr sz="1100" dirty="0"/>
              <a:t>$570/month premium</a:t>
            </a:r>
          </a:p>
          <a:p>
            <a:pPr>
              <a:spcBef>
                <a:spcPts val="800"/>
              </a:spcBef>
              <a:defRPr sz="1800">
                <a:solidFill>
                  <a:srgbClr val="2E4053"/>
                </a:solidFill>
              </a:defRPr>
            </a:pPr>
            <a:endParaRPr sz="1100" dirty="0"/>
          </a:p>
          <a:p>
            <a:pPr>
              <a:spcBef>
                <a:spcPts val="800"/>
              </a:spcBef>
              <a:defRPr sz="1800">
                <a:solidFill>
                  <a:srgbClr val="2E4053"/>
                </a:solidFill>
              </a:defRPr>
            </a:pPr>
            <a:r>
              <a:rPr sz="1100" dirty="0"/>
              <a:t>After Appeal:</a:t>
            </a:r>
          </a:p>
          <a:p>
            <a:pPr>
              <a:spcBef>
                <a:spcPts val="800"/>
              </a:spcBef>
              <a:defRPr sz="1800">
                <a:solidFill>
                  <a:srgbClr val="2E4053"/>
                </a:solidFill>
              </a:defRPr>
            </a:pPr>
            <a:r>
              <a:rPr sz="1100" dirty="0"/>
              <a:t>$175/month premium</a:t>
            </a:r>
          </a:p>
          <a:p>
            <a:pPr>
              <a:spcBef>
                <a:spcPts val="800"/>
              </a:spcBef>
              <a:defRPr sz="1800">
                <a:solidFill>
                  <a:srgbClr val="2E4053"/>
                </a:solidFill>
              </a:defRPr>
            </a:pPr>
            <a:endParaRPr sz="1100" dirty="0"/>
          </a:p>
          <a:p>
            <a:pPr>
              <a:spcBef>
                <a:spcPts val="800"/>
              </a:spcBef>
              <a:defRPr sz="1800">
                <a:solidFill>
                  <a:srgbClr val="2E4053"/>
                </a:solidFill>
              </a:defRPr>
            </a:pPr>
            <a:r>
              <a:rPr sz="1100" dirty="0"/>
              <a:t>Annual Savings:</a:t>
            </a:r>
          </a:p>
          <a:p>
            <a:pPr>
              <a:spcBef>
                <a:spcPts val="800"/>
              </a:spcBef>
              <a:defRPr sz="1800">
                <a:solidFill>
                  <a:srgbClr val="2E4053"/>
                </a:solidFill>
              </a:defRPr>
            </a:pPr>
            <a:r>
              <a:rPr sz="1100" dirty="0"/>
              <a:t>$4,740/year</a:t>
            </a:r>
          </a:p>
          <a:p>
            <a:pPr>
              <a:spcBef>
                <a:spcPts val="800"/>
              </a:spcBef>
              <a:defRPr sz="1800">
                <a:solidFill>
                  <a:srgbClr val="2E4053"/>
                </a:solidFill>
              </a:defRPr>
            </a:pPr>
            <a:endParaRPr sz="1100" dirty="0"/>
          </a:p>
          <a:p>
            <a:pPr>
              <a:spcBef>
                <a:spcPts val="800"/>
              </a:spcBef>
              <a:defRPr sz="1800">
                <a:solidFill>
                  <a:srgbClr val="2E4053"/>
                </a:solidFill>
              </a:defRPr>
            </a:pPr>
            <a:r>
              <a:rPr sz="1100" dirty="0"/>
              <a:t>Most people don't know</a:t>
            </a:r>
          </a:p>
          <a:p>
            <a:pPr>
              <a:spcBef>
                <a:spcPts val="800"/>
              </a:spcBef>
              <a:defRPr sz="1800">
                <a:solidFill>
                  <a:srgbClr val="2E4053"/>
                </a:solidFill>
              </a:defRPr>
            </a:pPr>
            <a:r>
              <a:rPr sz="1100" dirty="0"/>
              <a:t>this appeal exists.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$345,000 Healthcare Reality</a:t>
            </a:r>
          </a:p>
        </p:txBody>
      </p:sp>
      <p:sp>
        <p:nvSpPr>
          <p:cNvPr id="4" name="TextBox 3"/>
          <p:cNvSpPr txBox="1"/>
          <p:nvPr/>
        </p:nvSpPr>
        <p:spPr>
          <a:xfrm>
            <a:off x="704088" y="1389888"/>
            <a:ext cx="11676888" cy="4647426"/>
          </a:xfrm>
          <a:prstGeom prst="rect">
            <a:avLst/>
          </a:prstGeom>
          <a:noFill/>
        </p:spPr>
        <p:txBody>
          <a:bodyPr wrap="square">
            <a:spAutoFit/>
          </a:bodyPr>
          <a:lstStyle/>
          <a:p>
            <a:pPr>
              <a:spcAft>
                <a:spcPts val="1200"/>
              </a:spcAft>
              <a:defRPr sz="2400">
                <a:solidFill>
                  <a:srgbClr val="2E4053"/>
                </a:solidFill>
              </a:defRPr>
            </a:pPr>
            <a:r>
              <a:rPr dirty="0"/>
              <a:t>Fidelity's 2025 Retiree Health Care Cost Estimate:</a:t>
            </a:r>
          </a:p>
          <a:p>
            <a:pPr>
              <a:spcAft>
                <a:spcPts val="1200"/>
              </a:spcAft>
              <a:defRPr sz="2400">
                <a:solidFill>
                  <a:srgbClr val="2E4053"/>
                </a:solidFill>
              </a:defRPr>
            </a:pPr>
            <a:r>
              <a:rPr dirty="0"/>
              <a:t>A 65-year-old retiring today needs $172,500 for healthcare.</a:t>
            </a:r>
          </a:p>
          <a:p>
            <a:pPr>
              <a:spcAft>
                <a:spcPts val="1200"/>
              </a:spcAft>
              <a:defRPr sz="2400">
                <a:solidFill>
                  <a:srgbClr val="2E4053"/>
                </a:solidFill>
              </a:defRPr>
            </a:pPr>
            <a:r>
              <a:rPr dirty="0"/>
              <a:t>That's for ONE person. A couple? Around $345,000.</a:t>
            </a:r>
          </a:p>
          <a:p>
            <a:pPr>
              <a:spcAft>
                <a:spcPts val="1200"/>
              </a:spcAft>
              <a:defRPr sz="2400">
                <a:solidFill>
                  <a:srgbClr val="2E4053"/>
                </a:solidFill>
              </a:defRPr>
            </a:pPr>
            <a:r>
              <a:rPr dirty="0"/>
              <a:t>That's NOT long-term care. That's just:</a:t>
            </a:r>
          </a:p>
          <a:p>
            <a:pPr>
              <a:spcAft>
                <a:spcPts val="1200"/>
              </a:spcAft>
              <a:defRPr sz="2400">
                <a:solidFill>
                  <a:srgbClr val="2E4053"/>
                </a:solidFill>
              </a:defRPr>
            </a:pPr>
            <a:r>
              <a:rPr dirty="0"/>
              <a:t>• Medicare premiums</a:t>
            </a:r>
          </a:p>
          <a:p>
            <a:pPr>
              <a:spcAft>
                <a:spcPts val="1200"/>
              </a:spcAft>
              <a:defRPr sz="2400">
                <a:solidFill>
                  <a:srgbClr val="2E4053"/>
                </a:solidFill>
              </a:defRPr>
            </a:pPr>
            <a:r>
              <a:rPr dirty="0"/>
              <a:t>• Supplemental insurance</a:t>
            </a:r>
          </a:p>
          <a:p>
            <a:pPr>
              <a:spcAft>
                <a:spcPts val="1200"/>
              </a:spcAft>
              <a:defRPr sz="2400">
                <a:solidFill>
                  <a:srgbClr val="2E4053"/>
                </a:solidFill>
              </a:defRPr>
            </a:pPr>
            <a:r>
              <a:rPr dirty="0"/>
              <a:t>• Prescriptions &amp; co-pays</a:t>
            </a:r>
          </a:p>
          <a:p>
            <a:pPr>
              <a:spcAft>
                <a:spcPts val="1200"/>
              </a:spcAft>
              <a:defRPr sz="2400">
                <a:solidFill>
                  <a:srgbClr val="2E4053"/>
                </a:solidFill>
              </a:defRPr>
            </a:pPr>
            <a:r>
              <a:rPr dirty="0"/>
              <a:t>Healthcare inflation runs 5-6% annually—nearly double general inflation.</a:t>
            </a:r>
          </a:p>
          <a:p>
            <a:pPr>
              <a:spcAft>
                <a:spcPts val="1200"/>
              </a:spcAft>
              <a:defRPr sz="2400">
                <a:solidFill>
                  <a:srgbClr val="2E4053"/>
                </a:solidFill>
              </a:defRPr>
            </a:pPr>
            <a:r>
              <a:rPr dirty="0"/>
              <a:t>1 in 5 Americans say they've NEVER considered healthcare costs in retirement.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$140,000 Healthcare Mistake</a:t>
            </a:r>
          </a:p>
        </p:txBody>
      </p:sp>
      <p:sp>
        <p:nvSpPr>
          <p:cNvPr id="4" name="TextBox 3"/>
          <p:cNvSpPr txBox="1"/>
          <p:nvPr/>
        </p:nvSpPr>
        <p:spPr>
          <a:xfrm>
            <a:off x="640080" y="1371600"/>
            <a:ext cx="6400800" cy="4861331"/>
          </a:xfrm>
          <a:prstGeom prst="rect">
            <a:avLst/>
          </a:prstGeom>
          <a:noFill/>
        </p:spPr>
        <p:txBody>
          <a:bodyPr wrap="square">
            <a:spAutoFit/>
          </a:bodyPr>
          <a:lstStyle/>
          <a:p>
            <a:pPr>
              <a:lnSpc>
                <a:spcPct val="130000"/>
              </a:lnSpc>
              <a:defRPr sz="2200">
                <a:solidFill>
                  <a:srgbClr val="2E4053"/>
                </a:solidFill>
              </a:defRPr>
            </a:pPr>
            <a:r>
              <a:rPr sz="2000" dirty="0"/>
              <a:t>A 58-year-old retired with $4M. Their plan? Start pulling from their IRAs to cover expenses.</a:t>
            </a:r>
            <a:br>
              <a:rPr sz="2000" dirty="0"/>
            </a:br>
            <a:r>
              <a:rPr sz="2000" dirty="0"/>
              <a:t>Then they priced health insurance: $2,400/month for him and his wife until Medicare at 65.</a:t>
            </a:r>
            <a:br>
              <a:rPr sz="2000" dirty="0"/>
            </a:br>
            <a:r>
              <a:rPr sz="2000" dirty="0"/>
              <a:t>$28,800/year in premiums. For 7 years. Total cost: $201,600.</a:t>
            </a:r>
            <a:br>
              <a:rPr sz="2000" dirty="0"/>
            </a:br>
            <a:r>
              <a:rPr sz="2000" dirty="0"/>
              <a:t>Worse: IRA withdrawals added every dollar to ordinary income, eliminated ACA subsidies, and triggered massive tax bills.</a:t>
            </a:r>
            <a:br>
              <a:rPr sz="2000" dirty="0"/>
            </a:br>
            <a:r>
              <a:rPr sz="2000" dirty="0"/>
              <a:t>We restructured: Live on taxable brokerage and high-yield savings instead. Minimal taxable income. Qualified for subsidies.</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400" dirty="0"/>
              <a:t>Original Plan:</a:t>
            </a:r>
          </a:p>
          <a:p>
            <a:pPr>
              <a:spcBef>
                <a:spcPts val="800"/>
              </a:spcBef>
              <a:defRPr sz="1800">
                <a:solidFill>
                  <a:srgbClr val="2E4053"/>
                </a:solidFill>
              </a:defRPr>
            </a:pPr>
            <a:r>
              <a:rPr sz="1400" dirty="0"/>
              <a:t>$2,400/month premium</a:t>
            </a:r>
          </a:p>
          <a:p>
            <a:pPr>
              <a:spcBef>
                <a:spcPts val="800"/>
              </a:spcBef>
              <a:defRPr sz="1800">
                <a:solidFill>
                  <a:srgbClr val="2E4053"/>
                </a:solidFill>
              </a:defRPr>
            </a:pPr>
            <a:r>
              <a:rPr sz="1400" dirty="0"/>
              <a:t>$201,600 over 7 years</a:t>
            </a:r>
          </a:p>
          <a:p>
            <a:pPr>
              <a:spcBef>
                <a:spcPts val="800"/>
              </a:spcBef>
              <a:defRPr sz="1800">
                <a:solidFill>
                  <a:srgbClr val="2E4053"/>
                </a:solidFill>
              </a:defRPr>
            </a:pPr>
            <a:endParaRPr sz="1400" dirty="0"/>
          </a:p>
          <a:p>
            <a:pPr>
              <a:spcBef>
                <a:spcPts val="800"/>
              </a:spcBef>
              <a:defRPr sz="1800">
                <a:solidFill>
                  <a:srgbClr val="2E4053"/>
                </a:solidFill>
              </a:defRPr>
            </a:pPr>
            <a:r>
              <a:rPr sz="1400" dirty="0"/>
              <a:t>New Plan:</a:t>
            </a:r>
          </a:p>
          <a:p>
            <a:pPr>
              <a:spcBef>
                <a:spcPts val="800"/>
              </a:spcBef>
              <a:defRPr sz="1800">
                <a:solidFill>
                  <a:srgbClr val="2E4053"/>
                </a:solidFill>
              </a:defRPr>
            </a:pPr>
            <a:r>
              <a:rPr sz="1400" dirty="0"/>
              <a:t>$400/month premium</a:t>
            </a:r>
          </a:p>
          <a:p>
            <a:pPr>
              <a:spcBef>
                <a:spcPts val="800"/>
              </a:spcBef>
              <a:defRPr sz="1800">
                <a:solidFill>
                  <a:srgbClr val="2E4053"/>
                </a:solidFill>
              </a:defRPr>
            </a:pPr>
            <a:r>
              <a:rPr sz="1400" dirty="0"/>
              <a:t>~$60,000 over 7 years</a:t>
            </a:r>
          </a:p>
          <a:p>
            <a:pPr>
              <a:spcBef>
                <a:spcPts val="800"/>
              </a:spcBef>
              <a:defRPr sz="1800">
                <a:solidFill>
                  <a:srgbClr val="2E4053"/>
                </a:solidFill>
              </a:defRPr>
            </a:pPr>
            <a:endParaRPr sz="1400" dirty="0"/>
          </a:p>
          <a:p>
            <a:pPr>
              <a:spcBef>
                <a:spcPts val="800"/>
              </a:spcBef>
              <a:defRPr sz="1800">
                <a:solidFill>
                  <a:srgbClr val="2E4053"/>
                </a:solidFill>
              </a:defRPr>
            </a:pPr>
            <a:r>
              <a:rPr sz="1400" dirty="0"/>
              <a:t>SAVINGS: $140K+</a:t>
            </a:r>
          </a:p>
          <a:p>
            <a:pPr>
              <a:spcBef>
                <a:spcPts val="800"/>
              </a:spcBef>
              <a:defRPr sz="1800">
                <a:solidFill>
                  <a:srgbClr val="2E4053"/>
                </a:solidFill>
              </a:defRPr>
            </a:pPr>
            <a:r>
              <a:rPr sz="1400" dirty="0"/>
              <a:t>Plus major tax savings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SEQUENCE OF RETURNS RISK</a:t>
            </a:r>
            <a:br/>
            <a:r>
              <a:t>&amp; MARKET VOLATILITY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64AEB4-D3FF-4C45-9975-4DA34B4C16A1}"/>
              </a:ext>
            </a:extLst>
          </p:cNvPr>
          <p:cNvSpPr txBox="1"/>
          <p:nvPr/>
        </p:nvSpPr>
        <p:spPr>
          <a:xfrm>
            <a:off x="1737360" y="1676460"/>
            <a:ext cx="7404354" cy="3139321"/>
          </a:xfrm>
          <a:prstGeom prst="rect">
            <a:avLst/>
          </a:prstGeom>
          <a:noFill/>
        </p:spPr>
        <p:txBody>
          <a:bodyPr wrap="square">
            <a:spAutoFit/>
          </a:bodyPr>
          <a:lstStyle/>
          <a:p>
            <a:r>
              <a:rPr lang="en-US" dirty="0">
                <a:solidFill>
                  <a:srgbClr val="000000"/>
                </a:solidFill>
                <a:latin typeface="Arial" panose="020B0604020202020204" pitchFamily="34" charset="0"/>
              </a:rPr>
              <a:t>DISCLOSURE:</a:t>
            </a: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Kurt Supe, John Culpepper and Brian Quick offer securities through </a:t>
            </a:r>
            <a:r>
              <a:rPr lang="en-US" sz="1800" b="0" i="0" u="none" strike="noStrike" baseline="0" dirty="0" err="1">
                <a:solidFill>
                  <a:srgbClr val="000000"/>
                </a:solidFill>
                <a:latin typeface="Arial" panose="020B0604020202020204" pitchFamily="34" charset="0"/>
              </a:rPr>
              <a:t>cfd</a:t>
            </a:r>
            <a:r>
              <a:rPr lang="en-US" sz="1800" b="0" i="0" u="none" strike="noStrike" baseline="0" dirty="0">
                <a:solidFill>
                  <a:srgbClr val="000000"/>
                </a:solidFill>
                <a:latin typeface="Arial" panose="020B0604020202020204" pitchFamily="34" charset="0"/>
              </a:rPr>
              <a:t> Investments, Inc., Registered Broker/Dealer, Member FINRA &amp; SIPC, 2704 South Goyer Road, Kokomo, IN 46902, 765-453-9600. Kurt Supe, Andrew </a:t>
            </a:r>
            <a:r>
              <a:rPr lang="en-US" sz="1800" b="0" i="0" u="none" strike="noStrike" baseline="0" dirty="0" err="1">
                <a:solidFill>
                  <a:srgbClr val="000000"/>
                </a:solidFill>
                <a:latin typeface="Arial" panose="020B0604020202020204" pitchFamily="34" charset="0"/>
              </a:rPr>
              <a:t>Drufke</a:t>
            </a:r>
            <a:r>
              <a:rPr lang="en-US" sz="1800" b="0" i="0" u="none" strike="noStrike" baseline="0" dirty="0">
                <a:solidFill>
                  <a:srgbClr val="000000"/>
                </a:solidFill>
                <a:latin typeface="Arial" panose="020B0604020202020204" pitchFamily="34" charset="0"/>
              </a:rPr>
              <a:t> and Brian Quick offer advisory services through Creative Financial Designs, Inc., Registered Investment Adviser. Creative Financial Group is a separate and unaffiliated company. The CFD Companies do not provide legal or tax advice. This presentation is for informational purposes only and does not represent tax advice. Please review with your Tax professional. </a:t>
            </a:r>
            <a:endParaRPr lang="en-US" dirty="0"/>
          </a:p>
        </p:txBody>
      </p:sp>
    </p:spTree>
    <p:extLst>
      <p:ext uri="{BB962C8B-B14F-4D97-AF65-F5344CB8AC3E}">
        <p14:creationId xmlns:p14="http://schemas.microsoft.com/office/powerpoint/2010/main" val="3602864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It's Not Just Returns—It's WHEN You Get Them</a:t>
            </a:r>
          </a:p>
        </p:txBody>
      </p:sp>
      <p:sp>
        <p:nvSpPr>
          <p:cNvPr id="4" name="TextBox 3"/>
          <p:cNvSpPr txBox="1"/>
          <p:nvPr/>
        </p:nvSpPr>
        <p:spPr>
          <a:xfrm>
            <a:off x="640080" y="1371600"/>
            <a:ext cx="10972800" cy="3939540"/>
          </a:xfrm>
          <a:prstGeom prst="rect">
            <a:avLst/>
          </a:prstGeom>
          <a:noFill/>
        </p:spPr>
        <p:txBody>
          <a:bodyPr wrap="square">
            <a:spAutoFit/>
          </a:bodyPr>
          <a:lstStyle/>
          <a:p>
            <a:pPr>
              <a:spcAft>
                <a:spcPts val="1200"/>
              </a:spcAft>
              <a:defRPr sz="2400">
                <a:solidFill>
                  <a:srgbClr val="2E4053"/>
                </a:solidFill>
              </a:defRPr>
            </a:pPr>
            <a:r>
              <a:rPr sz="1600" dirty="0"/>
              <a:t>Vanguard Study: Two retirees with identical portfolios and withdrawals.</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Same $1M starting balance. Same annual withdrawals. Same 60/40 portfolio.</a:t>
            </a:r>
          </a:p>
          <a:p>
            <a:pPr>
              <a:spcAft>
                <a:spcPts val="1200"/>
              </a:spcAft>
              <a:defRPr sz="2400">
                <a:solidFill>
                  <a:srgbClr val="2E4053"/>
                </a:solidFill>
              </a:defRPr>
            </a:pPr>
            <a:r>
              <a:rPr sz="1600" dirty="0"/>
              <a:t>Same long-term average return.</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The only difference? One hit a downturn early. One hit it 10 years later.</a:t>
            </a:r>
          </a:p>
          <a:p>
            <a:pPr>
              <a:spcAft>
                <a:spcPts val="1200"/>
              </a:spcAft>
              <a:defRPr sz="2400">
                <a:solidFill>
                  <a:srgbClr val="2E4053"/>
                </a:solidFill>
              </a:defRPr>
            </a:pPr>
            <a:r>
              <a:rPr sz="1600" dirty="0"/>
              <a:t>The retiree who hits the downturn early? Balance drops sharply—</a:t>
            </a:r>
          </a:p>
          <a:p>
            <a:pPr>
              <a:spcAft>
                <a:spcPts val="1200"/>
              </a:spcAft>
              <a:defRPr sz="2400">
                <a:solidFill>
                  <a:srgbClr val="2E4053"/>
                </a:solidFill>
              </a:defRPr>
            </a:pPr>
            <a:r>
              <a:rPr sz="1600" dirty="0"/>
              <a:t>never fully recovers.</a:t>
            </a:r>
          </a:p>
          <a:p>
            <a:pPr>
              <a:spcAft>
                <a:spcPts val="1200"/>
              </a:spcAft>
              <a:defRPr sz="2400">
                <a:solidFill>
                  <a:srgbClr val="2E4053"/>
                </a:solidFill>
              </a:defRPr>
            </a:pPr>
            <a:r>
              <a:rPr sz="1600" dirty="0"/>
              <a:t>The retiree who gets bad years later? Portfolio actually grows.</a:t>
            </a:r>
          </a:p>
          <a:p>
            <a:pPr>
              <a:spcAft>
                <a:spcPts val="1200"/>
              </a:spcAft>
              <a:defRPr sz="2400">
                <a:solidFill>
                  <a:srgbClr val="2E4053"/>
                </a:solidFill>
              </a:defRPr>
            </a:pPr>
            <a:r>
              <a:rPr sz="1600" dirty="0"/>
              <a:t>Same plan. Same returns. Totally different outcomes.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4% Rule Isn't Built For This</a:t>
            </a:r>
          </a:p>
        </p:txBody>
      </p:sp>
      <p:sp>
        <p:nvSpPr>
          <p:cNvPr id="4" name="TextBox 3"/>
          <p:cNvSpPr txBox="1"/>
          <p:nvPr/>
        </p:nvSpPr>
        <p:spPr>
          <a:xfrm>
            <a:off x="640080" y="1371600"/>
            <a:ext cx="6400800" cy="4572000"/>
          </a:xfrm>
          <a:prstGeom prst="rect">
            <a:avLst/>
          </a:prstGeom>
          <a:noFill/>
        </p:spPr>
        <p:txBody>
          <a:bodyPr wrap="square">
            <a:spAutoFit/>
          </a:bodyPr>
          <a:lstStyle/>
          <a:p>
            <a:pPr>
              <a:lnSpc>
                <a:spcPct val="130000"/>
              </a:lnSpc>
              <a:defRPr sz="2200">
                <a:solidFill>
                  <a:srgbClr val="2E4053"/>
                </a:solidFill>
              </a:defRPr>
            </a:pPr>
            <a:r>
              <a:t>A retired pilot said: 'I'll just use the 4% rule.'</a:t>
            </a:r>
            <a:br/>
            <a:br/>
            <a:r>
              <a:t>I asked: 'Do you know where it came from?'</a:t>
            </a:r>
            <a:br/>
            <a:br/>
            <a:r>
              <a:t>He didn't.</a:t>
            </a:r>
            <a:br/>
            <a:br/>
            <a:r>
              <a:t>The 4% rule assumes:</a:t>
            </a:r>
            <a:br/>
            <a:r>
              <a:t>• 30-year retirement (65-95)</a:t>
            </a:r>
            <a:br/>
            <a:r>
              <a:t>• 60/40 portfolio</a:t>
            </a:r>
            <a:br/>
            <a:r>
              <a:t>• Average sequence of returns</a:t>
            </a:r>
            <a:br/>
            <a:br/>
            <a:r>
              <a:t>His reality:</a:t>
            </a:r>
            <a:br/>
            <a:r>
              <a:t>• Retiring at 58 = 37+ years</a:t>
            </a:r>
            <a:br/>
            <a:r>
              <a:t>• Market at all-time highs</a:t>
            </a:r>
            <a:br/>
            <a:r>
              <a:t>• Parents both needed memory care</a:t>
            </a:r>
            <a:br/>
            <a:br/>
            <a:r>
              <a:t>Retire into a bear market + withdraw 4% = permanent damage.</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t>THE RESULTS</a:t>
            </a:r>
          </a:p>
          <a:p>
            <a:pPr>
              <a:spcBef>
                <a:spcPts val="800"/>
              </a:spcBef>
              <a:defRPr sz="1800">
                <a:solidFill>
                  <a:srgbClr val="2E4053"/>
                </a:solidFill>
              </a:defRPr>
            </a:pPr>
            <a:r>
              <a:t>Example with $2M portfolio:</a:t>
            </a:r>
          </a:p>
          <a:p>
            <a:pPr>
              <a:spcBef>
                <a:spcPts val="800"/>
              </a:spcBef>
              <a:defRPr sz="1800">
                <a:solidFill>
                  <a:srgbClr val="2E4053"/>
                </a:solidFill>
              </a:defRPr>
            </a:pPr>
            <a:endParaRPr/>
          </a:p>
          <a:p>
            <a:pPr>
              <a:spcBef>
                <a:spcPts val="800"/>
              </a:spcBef>
              <a:defRPr sz="1800">
                <a:solidFill>
                  <a:srgbClr val="2E4053"/>
                </a:solidFill>
              </a:defRPr>
            </a:pPr>
            <a:r>
              <a:t>Year 1: Market -20%</a:t>
            </a:r>
          </a:p>
          <a:p>
            <a:pPr>
              <a:spcBef>
                <a:spcPts val="800"/>
              </a:spcBef>
              <a:defRPr sz="1800">
                <a:solidFill>
                  <a:srgbClr val="2E4053"/>
                </a:solidFill>
              </a:defRPr>
            </a:pPr>
            <a:r>
              <a:t>+ $80K withdrawal = $1.52M</a:t>
            </a:r>
          </a:p>
          <a:p>
            <a:pPr>
              <a:spcBef>
                <a:spcPts val="800"/>
              </a:spcBef>
              <a:defRPr sz="1800">
                <a:solidFill>
                  <a:srgbClr val="2E4053"/>
                </a:solidFill>
              </a:defRPr>
            </a:pPr>
            <a:endParaRPr/>
          </a:p>
          <a:p>
            <a:pPr>
              <a:spcBef>
                <a:spcPts val="800"/>
              </a:spcBef>
              <a:defRPr sz="1800">
                <a:solidFill>
                  <a:srgbClr val="2E4053"/>
                </a:solidFill>
              </a:defRPr>
            </a:pPr>
            <a:r>
              <a:t>Year 2: Market -10%</a:t>
            </a:r>
          </a:p>
          <a:p>
            <a:pPr>
              <a:spcBef>
                <a:spcPts val="800"/>
              </a:spcBef>
              <a:defRPr sz="1800">
                <a:solidFill>
                  <a:srgbClr val="2E4053"/>
                </a:solidFill>
              </a:defRPr>
            </a:pPr>
            <a:r>
              <a:t>+ $80K withdrawal = $1.29M</a:t>
            </a:r>
          </a:p>
          <a:p>
            <a:pPr>
              <a:spcBef>
                <a:spcPts val="800"/>
              </a:spcBef>
              <a:defRPr sz="1800">
                <a:solidFill>
                  <a:srgbClr val="2E4053"/>
                </a:solidFill>
              </a:defRPr>
            </a:pPr>
            <a:endParaRPr/>
          </a:p>
          <a:p>
            <a:pPr>
              <a:spcBef>
                <a:spcPts val="800"/>
              </a:spcBef>
              <a:defRPr sz="1800">
                <a:solidFill>
                  <a:srgbClr val="2E4053"/>
                </a:solidFill>
              </a:defRPr>
            </a:pPr>
            <a:r>
              <a:t>Down 35% in 2 years.</a:t>
            </a:r>
          </a:p>
          <a:p>
            <a:pPr>
              <a:spcBef>
                <a:spcPts val="800"/>
              </a:spcBef>
              <a:defRPr sz="1800">
                <a:solidFill>
                  <a:srgbClr val="2E4053"/>
                </a:solidFill>
              </a:defRPr>
            </a:pPr>
            <a:r>
              <a:t>Recovery may never happen.</a:t>
            </a:r>
          </a:p>
          <a:p>
            <a:pPr>
              <a:spcBef>
                <a:spcPts val="800"/>
              </a:spcBef>
              <a:defRPr sz="1800">
                <a:solidFill>
                  <a:srgbClr val="2E4053"/>
                </a:solidFill>
              </a:defRPr>
            </a:pPr>
            <a:endParaRPr/>
          </a:p>
          <a:p>
            <a:pPr>
              <a:spcBef>
                <a:spcPts val="800"/>
              </a:spcBef>
              <a:defRPr sz="1800">
                <a:solidFill>
                  <a:srgbClr val="2E4053"/>
                </a:solidFill>
              </a:defRPr>
            </a:pPr>
            <a:r>
              <a:t>The 4% rule is a starting</a:t>
            </a:r>
          </a:p>
          <a:p>
            <a:pPr>
              <a:spcBef>
                <a:spcPts val="800"/>
              </a:spcBef>
              <a:defRPr sz="1800">
                <a:solidFill>
                  <a:srgbClr val="2E4053"/>
                </a:solidFill>
              </a:defRPr>
            </a:pPr>
            <a:r>
              <a:t>point, not a finish line.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Reserve Strategy: Your Market Crash Protection</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Bucket One: Reserve Fund (2-3 years of expenses)</a:t>
            </a:r>
          </a:p>
          <a:p>
            <a:pPr>
              <a:spcAft>
                <a:spcPts val="1200"/>
              </a:spcAft>
              <a:defRPr sz="2400">
                <a:solidFill>
                  <a:srgbClr val="2E4053"/>
                </a:solidFill>
              </a:defRPr>
            </a:pPr>
            <a:r>
              <a:t>• Principle-protected, liquid assets</a:t>
            </a:r>
          </a:p>
          <a:p>
            <a:pPr>
              <a:spcAft>
                <a:spcPts val="1200"/>
              </a:spcAft>
              <a:defRPr sz="2400">
                <a:solidFill>
                  <a:srgbClr val="2E4053"/>
                </a:solidFill>
              </a:defRPr>
            </a:pPr>
            <a:r>
              <a:t>• Draw from here during downturns</a:t>
            </a:r>
          </a:p>
          <a:p>
            <a:pPr>
              <a:spcAft>
                <a:spcPts val="1200"/>
              </a:spcAft>
              <a:defRPr sz="2400">
                <a:solidFill>
                  <a:srgbClr val="2E4053"/>
                </a:solidFill>
              </a:defRPr>
            </a:pPr>
            <a:r>
              <a:t>• Never forced to sell at a loss</a:t>
            </a:r>
          </a:p>
          <a:p>
            <a:pPr>
              <a:spcAft>
                <a:spcPts val="1200"/>
              </a:spcAft>
              <a:defRPr sz="2400">
                <a:solidFill>
                  <a:srgbClr val="2E4053"/>
                </a:solidFill>
              </a:defRPr>
            </a:pPr>
            <a:endParaRPr/>
          </a:p>
          <a:p>
            <a:pPr>
              <a:spcAft>
                <a:spcPts val="1200"/>
              </a:spcAft>
              <a:defRPr sz="2400">
                <a:solidFill>
                  <a:srgbClr val="2E4053"/>
                </a:solidFill>
              </a:defRPr>
            </a:pPr>
            <a:r>
              <a:t>Bucket Two: Income Bucket (5-10 years of expenses)</a:t>
            </a:r>
          </a:p>
          <a:p>
            <a:pPr>
              <a:spcAft>
                <a:spcPts val="1200"/>
              </a:spcAft>
              <a:defRPr sz="2400">
                <a:solidFill>
                  <a:srgbClr val="2E4053"/>
                </a:solidFill>
              </a:defRPr>
            </a:pPr>
            <a:r>
              <a:t>• Conservative to balanced investments</a:t>
            </a:r>
          </a:p>
          <a:p>
            <a:pPr>
              <a:spcAft>
                <a:spcPts val="1200"/>
              </a:spcAft>
              <a:defRPr sz="2400">
                <a:solidFill>
                  <a:srgbClr val="2E4053"/>
                </a:solidFill>
              </a:defRPr>
            </a:pPr>
            <a:r>
              <a:t>• Refills reserve during good years</a:t>
            </a:r>
          </a:p>
          <a:p>
            <a:pPr>
              <a:spcAft>
                <a:spcPts val="1200"/>
              </a:spcAft>
              <a:defRPr sz="2400">
                <a:solidFill>
                  <a:srgbClr val="2E4053"/>
                </a:solidFill>
              </a:defRPr>
            </a:pPr>
            <a:endParaRPr/>
          </a:p>
          <a:p>
            <a:pPr>
              <a:spcAft>
                <a:spcPts val="1200"/>
              </a:spcAft>
              <a:defRPr sz="2400">
                <a:solidFill>
                  <a:srgbClr val="2E4053"/>
                </a:solidFill>
              </a:defRPr>
            </a:pPr>
            <a:r>
              <a:t>Bucket Three: Growth Bucket (remaining assets)</a:t>
            </a:r>
          </a:p>
          <a:p>
            <a:pPr>
              <a:spcAft>
                <a:spcPts val="1200"/>
              </a:spcAft>
              <a:defRPr sz="2400">
                <a:solidFill>
                  <a:srgbClr val="2E4053"/>
                </a:solidFill>
              </a:defRPr>
            </a:pPr>
            <a:r>
              <a:t>• Moderate to aggressive growth</a:t>
            </a:r>
          </a:p>
          <a:p>
            <a:pPr>
              <a:spcAft>
                <a:spcPts val="1200"/>
              </a:spcAft>
              <a:defRPr sz="2400">
                <a:solidFill>
                  <a:srgbClr val="2E4053"/>
                </a:solidFill>
              </a:defRPr>
            </a:pPr>
            <a:r>
              <a:t>• Stays invested for long haul</a:t>
            </a:r>
          </a:p>
          <a:p>
            <a:pPr>
              <a:spcAft>
                <a:spcPts val="1200"/>
              </a:spcAft>
              <a:defRPr sz="2400">
                <a:solidFill>
                  <a:srgbClr val="2E4053"/>
                </a:solidFill>
              </a:defRPr>
            </a:pPr>
            <a:endParaRPr/>
          </a:p>
          <a:p>
            <a:pPr>
              <a:spcAft>
                <a:spcPts val="1200"/>
              </a:spcAft>
              <a:defRPr sz="2400">
                <a:solidFill>
                  <a:srgbClr val="2E4053"/>
                </a:solidFill>
              </a:defRPr>
            </a:pPr>
            <a:r>
              <a:t>Market up? Refill reserve from growth. Market down? Live off reserve.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Real Cost of Panic Selling</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rPr dirty="0"/>
              <a:t>Wells Fargo Study: Missing the 10 Best Days (1995-2025)</a:t>
            </a:r>
          </a:p>
          <a:p>
            <a:pPr>
              <a:spcAft>
                <a:spcPts val="1200"/>
              </a:spcAft>
              <a:defRPr sz="2400">
                <a:solidFill>
                  <a:srgbClr val="2E4053"/>
                </a:solidFill>
              </a:defRPr>
            </a:pPr>
            <a:endParaRPr dirty="0"/>
          </a:p>
          <a:p>
            <a:pPr>
              <a:spcAft>
                <a:spcPts val="1200"/>
              </a:spcAft>
              <a:defRPr sz="2400">
                <a:solidFill>
                  <a:srgbClr val="2E4053"/>
                </a:solidFill>
              </a:defRPr>
            </a:pPr>
            <a:r>
              <a:rPr dirty="0"/>
              <a:t>If you stayed invested through everything: Your portfolio grew substantially.</a:t>
            </a:r>
          </a:p>
          <a:p>
            <a:pPr>
              <a:spcAft>
                <a:spcPts val="1200"/>
              </a:spcAft>
              <a:defRPr sz="2400">
                <a:solidFill>
                  <a:srgbClr val="2E4053"/>
                </a:solidFill>
              </a:defRPr>
            </a:pPr>
            <a:endParaRPr dirty="0"/>
          </a:p>
          <a:p>
            <a:pPr>
              <a:spcAft>
                <a:spcPts val="1200"/>
              </a:spcAft>
              <a:defRPr sz="2400">
                <a:solidFill>
                  <a:srgbClr val="2E4053"/>
                </a:solidFill>
              </a:defRPr>
            </a:pPr>
            <a:r>
              <a:rPr dirty="0"/>
              <a:t>If you missed the 10 best days: You lost over HALF your returns.</a:t>
            </a:r>
          </a:p>
          <a:p>
            <a:pPr>
              <a:spcAft>
                <a:spcPts val="1200"/>
              </a:spcAft>
              <a:defRPr sz="2400">
                <a:solidFill>
                  <a:srgbClr val="2E4053"/>
                </a:solidFill>
              </a:defRPr>
            </a:pPr>
            <a:endParaRPr dirty="0"/>
          </a:p>
          <a:p>
            <a:pPr>
              <a:spcAft>
                <a:spcPts val="1200"/>
              </a:spcAft>
              <a:defRPr sz="2400">
                <a:solidFill>
                  <a:srgbClr val="2E4053"/>
                </a:solidFill>
              </a:defRPr>
            </a:pPr>
            <a:r>
              <a:rPr dirty="0"/>
              <a:t>Here's the problem: 7 of the 10 best days occurred within 2 weeks</a:t>
            </a:r>
          </a:p>
          <a:p>
            <a:pPr>
              <a:spcAft>
                <a:spcPts val="1200"/>
              </a:spcAft>
              <a:defRPr sz="2400">
                <a:solidFill>
                  <a:srgbClr val="2E4053"/>
                </a:solidFill>
              </a:defRPr>
            </a:pPr>
            <a:r>
              <a:rPr dirty="0"/>
              <a:t>of the 10 worst days.</a:t>
            </a:r>
          </a:p>
          <a:p>
            <a:pPr>
              <a:spcAft>
                <a:spcPts val="1200"/>
              </a:spcAft>
              <a:defRPr sz="2400">
                <a:solidFill>
                  <a:srgbClr val="2E4053"/>
                </a:solidFill>
              </a:defRPr>
            </a:pPr>
            <a:endParaRPr dirty="0"/>
          </a:p>
          <a:p>
            <a:pPr>
              <a:spcAft>
                <a:spcPts val="1200"/>
              </a:spcAft>
              <a:defRPr sz="2400">
                <a:solidFill>
                  <a:srgbClr val="2E4053"/>
                </a:solidFill>
              </a:defRPr>
            </a:pPr>
            <a:r>
              <a:rPr dirty="0"/>
              <a:t>If you're out of the market during crashes, you're out during recoveries.</a:t>
            </a:r>
          </a:p>
          <a:p>
            <a:pPr>
              <a:spcAft>
                <a:spcPts val="1200"/>
              </a:spcAft>
              <a:defRPr sz="2400">
                <a:solidFill>
                  <a:srgbClr val="2E4053"/>
                </a:solidFill>
              </a:defRPr>
            </a:pPr>
            <a:endParaRPr dirty="0"/>
          </a:p>
          <a:p>
            <a:pPr>
              <a:spcAft>
                <a:spcPts val="1200"/>
              </a:spcAft>
              <a:defRPr sz="2400">
                <a:solidFill>
                  <a:srgbClr val="2E4053"/>
                </a:solidFill>
              </a:defRPr>
            </a:pPr>
            <a:r>
              <a:rPr dirty="0"/>
              <a:t>The biggest enemy in retirement investing isn't volatility.</a:t>
            </a:r>
          </a:p>
          <a:p>
            <a:pPr>
              <a:spcAft>
                <a:spcPts val="1200"/>
              </a:spcAft>
              <a:defRPr sz="2400">
                <a:solidFill>
                  <a:srgbClr val="2E4053"/>
                </a:solidFill>
              </a:defRPr>
            </a:pPr>
            <a:endParaRPr dirty="0"/>
          </a:p>
          <a:p>
            <a:pPr>
              <a:spcAft>
                <a:spcPts val="1200"/>
              </a:spcAft>
              <a:defRPr sz="2400">
                <a:solidFill>
                  <a:srgbClr val="2E4053"/>
                </a:solidFill>
              </a:defRPr>
            </a:pPr>
            <a:r>
              <a:rPr dirty="0"/>
              <a:t>It's fear. Fear leads to selling low and missing recoveries.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ESTATE PLANNING &amp;</a:t>
            </a:r>
            <a:br/>
            <a:r>
              <a:t>INHERITED IRA TAXATION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SECURE Act Changed Everything</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Before SECURE Act: Beneficiaries could 'stretch' inherited IRAs over lifetime.</a:t>
            </a:r>
          </a:p>
          <a:p>
            <a:pPr>
              <a:spcAft>
                <a:spcPts val="1200"/>
              </a:spcAft>
              <a:defRPr sz="2400">
                <a:solidFill>
                  <a:srgbClr val="2E4053"/>
                </a:solidFill>
              </a:defRPr>
            </a:pPr>
            <a:endParaRPr/>
          </a:p>
          <a:p>
            <a:pPr>
              <a:spcAft>
                <a:spcPts val="1200"/>
              </a:spcAft>
              <a:defRPr sz="2400">
                <a:solidFill>
                  <a:srgbClr val="2E4053"/>
                </a:solidFill>
              </a:defRPr>
            </a:pPr>
            <a:r>
              <a:t>After SECURE Act: Non-spouse beneficiaries must drain the account in 10 years.</a:t>
            </a:r>
          </a:p>
          <a:p>
            <a:pPr>
              <a:spcAft>
                <a:spcPts val="1200"/>
              </a:spcAft>
              <a:defRPr sz="2400">
                <a:solidFill>
                  <a:srgbClr val="2E4053"/>
                </a:solidFill>
              </a:defRPr>
            </a:pPr>
            <a:endParaRPr/>
          </a:p>
          <a:p>
            <a:pPr>
              <a:spcAft>
                <a:spcPts val="1200"/>
              </a:spcAft>
              <a:defRPr sz="2400">
                <a:solidFill>
                  <a:srgbClr val="2E4053"/>
                </a:solidFill>
              </a:defRPr>
            </a:pPr>
            <a:r>
              <a:t>This creates a tax time bomb for high-earning heirs.</a:t>
            </a:r>
          </a:p>
          <a:p>
            <a:pPr>
              <a:spcAft>
                <a:spcPts val="1200"/>
              </a:spcAft>
              <a:defRPr sz="2400">
                <a:solidFill>
                  <a:srgbClr val="2E4053"/>
                </a:solidFill>
              </a:defRPr>
            </a:pPr>
            <a:endParaRPr/>
          </a:p>
          <a:p>
            <a:pPr>
              <a:spcAft>
                <a:spcPts val="1200"/>
              </a:spcAft>
              <a:defRPr sz="2400">
                <a:solidFill>
                  <a:srgbClr val="2E4053"/>
                </a:solidFill>
              </a:defRPr>
            </a:pPr>
            <a:r>
              <a:t>Your kids are doctors, lawyers, executives? They're in 32-37% brackets.</a:t>
            </a:r>
          </a:p>
          <a:p>
            <a:pPr>
              <a:spcAft>
                <a:spcPts val="1200"/>
              </a:spcAft>
              <a:defRPr sz="2400">
                <a:solidFill>
                  <a:srgbClr val="2E4053"/>
                </a:solidFill>
              </a:defRPr>
            </a:pPr>
            <a:endParaRPr/>
          </a:p>
          <a:p>
            <a:pPr>
              <a:spcAft>
                <a:spcPts val="1200"/>
              </a:spcAft>
              <a:defRPr sz="2400">
                <a:solidFill>
                  <a:srgbClr val="2E4053"/>
                </a:solidFill>
              </a:defRPr>
            </a:pPr>
            <a:r>
              <a:t>Now they have to take forced distributions from your $2M IRA</a:t>
            </a:r>
          </a:p>
          <a:p>
            <a:pPr>
              <a:spcAft>
                <a:spcPts val="1200"/>
              </a:spcAft>
              <a:defRPr sz="2400">
                <a:solidFill>
                  <a:srgbClr val="2E4053"/>
                </a:solidFill>
              </a:defRPr>
            </a:pPr>
            <a:r>
              <a:t>on top of their existing high income.</a:t>
            </a:r>
          </a:p>
          <a:p>
            <a:pPr>
              <a:spcAft>
                <a:spcPts val="1200"/>
              </a:spcAft>
              <a:defRPr sz="2400">
                <a:solidFill>
                  <a:srgbClr val="2E4053"/>
                </a:solidFill>
              </a:defRPr>
            </a:pPr>
            <a:endParaRPr/>
          </a:p>
          <a:p>
            <a:pPr>
              <a:spcAft>
                <a:spcPts val="1200"/>
              </a:spcAft>
              <a:defRPr sz="2400">
                <a:solidFill>
                  <a:srgbClr val="2E4053"/>
                </a:solidFill>
              </a:defRPr>
            </a:pPr>
            <a:r>
              <a:t>Total tax rate could exceed 50% (federal + state).</a:t>
            </a:r>
          </a:p>
          <a:p>
            <a:pPr>
              <a:spcAft>
                <a:spcPts val="1200"/>
              </a:spcAft>
              <a:defRPr sz="2400">
                <a:solidFill>
                  <a:srgbClr val="2E4053"/>
                </a:solidFill>
              </a:defRPr>
            </a:pPr>
            <a:endParaRPr/>
          </a:p>
          <a:p>
            <a:pPr>
              <a:spcAft>
                <a:spcPts val="1200"/>
              </a:spcAft>
              <a:defRPr sz="2400">
                <a:solidFill>
                  <a:srgbClr val="2E4053"/>
                </a:solidFill>
              </a:defRPr>
            </a:pPr>
            <a:r>
              <a:t>Your legacy becomes the government's windfall.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$120,000 Beneficiary Mistake</a:t>
            </a:r>
          </a:p>
        </p:txBody>
      </p:sp>
      <p:sp>
        <p:nvSpPr>
          <p:cNvPr id="4" name="TextBox 3"/>
          <p:cNvSpPr txBox="1"/>
          <p:nvPr/>
        </p:nvSpPr>
        <p:spPr>
          <a:xfrm>
            <a:off x="640080" y="1371600"/>
            <a:ext cx="6400800" cy="4867743"/>
          </a:xfrm>
          <a:prstGeom prst="rect">
            <a:avLst/>
          </a:prstGeom>
          <a:noFill/>
        </p:spPr>
        <p:txBody>
          <a:bodyPr wrap="square">
            <a:spAutoFit/>
          </a:bodyPr>
          <a:lstStyle/>
          <a:p>
            <a:pPr>
              <a:lnSpc>
                <a:spcPct val="130000"/>
              </a:lnSpc>
              <a:defRPr sz="2200">
                <a:solidFill>
                  <a:srgbClr val="2E4053"/>
                </a:solidFill>
              </a:defRPr>
            </a:pPr>
            <a:r>
              <a:rPr sz="1600" dirty="0"/>
              <a:t>A husband and wife came into my office with $890K IRA.</a:t>
            </a:r>
            <a:br>
              <a:rPr sz="1600" dirty="0"/>
            </a:br>
            <a:br>
              <a:rPr sz="1600" dirty="0"/>
            </a:br>
            <a:r>
              <a:rPr sz="1600" dirty="0"/>
              <a:t>No listed beneficiary.</a:t>
            </a:r>
            <a:br>
              <a:rPr sz="1600" dirty="0"/>
            </a:br>
            <a:br>
              <a:rPr sz="1600" dirty="0"/>
            </a:br>
            <a:r>
              <a:rPr sz="1600" dirty="0"/>
              <a:t>The kids are about to lose $120K unnecessarily.</a:t>
            </a:r>
            <a:br>
              <a:rPr sz="1600" dirty="0"/>
            </a:br>
            <a:br>
              <a:rPr sz="1600" dirty="0"/>
            </a:br>
            <a:r>
              <a:rPr sz="1600" dirty="0"/>
              <a:t>Here's what happens when you don't name beneficiaries:</a:t>
            </a:r>
            <a:br>
              <a:rPr sz="1600" dirty="0"/>
            </a:br>
            <a:br>
              <a:rPr sz="1600" dirty="0"/>
            </a:br>
            <a:r>
              <a:rPr sz="1600" dirty="0"/>
              <a:t>• IRA goes to your estate (probate required)</a:t>
            </a:r>
            <a:br>
              <a:rPr sz="1600" dirty="0"/>
            </a:br>
            <a:r>
              <a:rPr sz="1600" dirty="0"/>
              <a:t>• Estate pays creditors first</a:t>
            </a:r>
            <a:br>
              <a:rPr sz="1600" dirty="0"/>
            </a:br>
            <a:r>
              <a:rPr sz="1600" dirty="0"/>
              <a:t>• Potential 5-year liquidation requirement</a:t>
            </a:r>
            <a:br>
              <a:rPr sz="1600" dirty="0"/>
            </a:br>
            <a:r>
              <a:rPr sz="1600" dirty="0"/>
              <a:t>• Legal fees pile up</a:t>
            </a:r>
            <a:br>
              <a:rPr sz="1600" dirty="0"/>
            </a:br>
            <a:r>
              <a:rPr sz="1600" dirty="0"/>
              <a:t>• It may not go to the intended recipients</a:t>
            </a:r>
            <a:br>
              <a:rPr sz="1600" dirty="0"/>
            </a:br>
            <a:br>
              <a:rPr sz="1600" dirty="0"/>
            </a:br>
            <a:r>
              <a:rPr sz="1600" dirty="0"/>
              <a:t>This takes 10 minutes to fix.</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400" dirty="0"/>
              <a:t>Check your beneficiaries</a:t>
            </a:r>
          </a:p>
          <a:p>
            <a:pPr>
              <a:spcBef>
                <a:spcPts val="800"/>
              </a:spcBef>
              <a:defRPr sz="1800">
                <a:solidFill>
                  <a:srgbClr val="2E4053"/>
                </a:solidFill>
              </a:defRPr>
            </a:pPr>
            <a:r>
              <a:rPr sz="1400" dirty="0"/>
              <a:t>TODAY.</a:t>
            </a:r>
          </a:p>
          <a:p>
            <a:pPr>
              <a:spcBef>
                <a:spcPts val="800"/>
              </a:spcBef>
              <a:defRPr sz="1800">
                <a:solidFill>
                  <a:srgbClr val="2E4053"/>
                </a:solidFill>
              </a:defRPr>
            </a:pPr>
            <a:endParaRPr sz="1400" dirty="0"/>
          </a:p>
          <a:p>
            <a:pPr>
              <a:spcBef>
                <a:spcPts val="800"/>
              </a:spcBef>
              <a:defRPr sz="1800">
                <a:solidFill>
                  <a:srgbClr val="2E4053"/>
                </a:solidFill>
              </a:defRPr>
            </a:pPr>
            <a:r>
              <a:rPr sz="1400" dirty="0"/>
              <a:t>Not just IRAs—</a:t>
            </a:r>
          </a:p>
          <a:p>
            <a:pPr>
              <a:spcBef>
                <a:spcPts val="800"/>
              </a:spcBef>
              <a:defRPr sz="1800">
                <a:solidFill>
                  <a:srgbClr val="2E4053"/>
                </a:solidFill>
              </a:defRPr>
            </a:pPr>
            <a:r>
              <a:rPr sz="1400" dirty="0"/>
              <a:t>life insurance, 401(k)s,</a:t>
            </a:r>
          </a:p>
          <a:p>
            <a:pPr>
              <a:spcBef>
                <a:spcPts val="800"/>
              </a:spcBef>
              <a:defRPr sz="1800">
                <a:solidFill>
                  <a:srgbClr val="2E4053"/>
                </a:solidFill>
              </a:defRPr>
            </a:pPr>
            <a:r>
              <a:rPr sz="1400" dirty="0"/>
              <a:t>annuities, everything.</a:t>
            </a:r>
          </a:p>
          <a:p>
            <a:pPr>
              <a:spcBef>
                <a:spcPts val="800"/>
              </a:spcBef>
              <a:defRPr sz="1800">
                <a:solidFill>
                  <a:srgbClr val="2E4053"/>
                </a:solidFill>
              </a:defRPr>
            </a:pPr>
            <a:endParaRPr sz="1400" dirty="0"/>
          </a:p>
          <a:p>
            <a:pPr>
              <a:spcBef>
                <a:spcPts val="800"/>
              </a:spcBef>
              <a:defRPr sz="1800">
                <a:solidFill>
                  <a:srgbClr val="2E4053"/>
                </a:solidFill>
              </a:defRPr>
            </a:pPr>
            <a:r>
              <a:rPr sz="1400" dirty="0"/>
              <a:t>The default rules are</a:t>
            </a:r>
          </a:p>
          <a:p>
            <a:pPr>
              <a:spcBef>
                <a:spcPts val="800"/>
              </a:spcBef>
              <a:defRPr sz="1800">
                <a:solidFill>
                  <a:srgbClr val="2E4053"/>
                </a:solidFill>
              </a:defRPr>
            </a:pPr>
            <a:r>
              <a:rPr sz="1400" dirty="0"/>
              <a:t>NEVER in your family's</a:t>
            </a:r>
          </a:p>
          <a:p>
            <a:pPr>
              <a:spcBef>
                <a:spcPts val="800"/>
              </a:spcBef>
              <a:defRPr sz="1800">
                <a:solidFill>
                  <a:srgbClr val="2E4053"/>
                </a:solidFill>
              </a:defRPr>
            </a:pPr>
            <a:r>
              <a:rPr sz="1400" dirty="0"/>
              <a:t>favor.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When 'Equal' Destroys Families</a:t>
            </a:r>
          </a:p>
        </p:txBody>
      </p:sp>
      <p:sp>
        <p:nvSpPr>
          <p:cNvPr id="4" name="TextBox 3"/>
          <p:cNvSpPr txBox="1"/>
          <p:nvPr/>
        </p:nvSpPr>
        <p:spPr>
          <a:xfrm>
            <a:off x="640080" y="1371600"/>
            <a:ext cx="6400800" cy="5338256"/>
          </a:xfrm>
          <a:prstGeom prst="rect">
            <a:avLst/>
          </a:prstGeom>
          <a:noFill/>
        </p:spPr>
        <p:txBody>
          <a:bodyPr wrap="square">
            <a:spAutoFit/>
          </a:bodyPr>
          <a:lstStyle/>
          <a:p>
            <a:pPr>
              <a:lnSpc>
                <a:spcPct val="130000"/>
              </a:lnSpc>
              <a:defRPr sz="2200">
                <a:solidFill>
                  <a:srgbClr val="2E4053"/>
                </a:solidFill>
              </a:defRPr>
            </a:pPr>
            <a:r>
              <a:rPr dirty="0"/>
              <a:t>Client's mom died with a $1.2M house.</a:t>
            </a:r>
            <a:br>
              <a:rPr dirty="0"/>
            </a:br>
            <a:r>
              <a:rPr dirty="0"/>
              <a:t>The will said: 'Split everything equally among my 3 children.'</a:t>
            </a:r>
            <a:br>
              <a:rPr dirty="0"/>
            </a:br>
            <a:r>
              <a:rPr dirty="0"/>
              <a:t>Two years later, the siblings don't speak.</a:t>
            </a:r>
            <a:br>
              <a:rPr dirty="0"/>
            </a:br>
            <a:br>
              <a:rPr dirty="0"/>
            </a:br>
            <a:r>
              <a:rPr dirty="0"/>
              <a:t>What went wrong:</a:t>
            </a:r>
            <a:br>
              <a:rPr dirty="0"/>
            </a:br>
            <a:r>
              <a:rPr dirty="0"/>
              <a:t>One daughter lived there caring for mom for 5 years. Wanted to keep the house.</a:t>
            </a:r>
            <a:br>
              <a:rPr dirty="0"/>
            </a:br>
            <a:r>
              <a:rPr dirty="0"/>
              <a:t>The other two: 'We want our $400K now.'</a:t>
            </a:r>
            <a:br>
              <a:rPr dirty="0"/>
            </a:br>
            <a:r>
              <a:rPr dirty="0"/>
              <a:t>Forced sale. Bad market. Sold for $980K.</a:t>
            </a:r>
            <a:br>
              <a:rPr dirty="0"/>
            </a:br>
            <a:r>
              <a:rPr dirty="0"/>
              <a:t>After fees: Each got $300K instead of $400K.</a:t>
            </a:r>
            <a:br>
              <a:rPr dirty="0"/>
            </a:br>
            <a:r>
              <a:rPr dirty="0"/>
              <a:t>The caregiving daughter lost her home AND $100K.</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050" dirty="0"/>
              <a:t>Nobody won.</a:t>
            </a:r>
          </a:p>
          <a:p>
            <a:pPr>
              <a:spcBef>
                <a:spcPts val="800"/>
              </a:spcBef>
              <a:defRPr sz="1800">
                <a:solidFill>
                  <a:srgbClr val="2E4053"/>
                </a:solidFill>
              </a:defRPr>
            </a:pPr>
            <a:r>
              <a:rPr sz="1050" dirty="0"/>
              <a:t>Family destroyed.</a:t>
            </a:r>
          </a:p>
          <a:p>
            <a:pPr>
              <a:spcBef>
                <a:spcPts val="800"/>
              </a:spcBef>
              <a:defRPr sz="1800">
                <a:solidFill>
                  <a:srgbClr val="2E4053"/>
                </a:solidFill>
              </a:defRPr>
            </a:pPr>
            <a:endParaRPr sz="1050" dirty="0"/>
          </a:p>
          <a:p>
            <a:pPr>
              <a:spcBef>
                <a:spcPts val="800"/>
              </a:spcBef>
              <a:defRPr sz="1800">
                <a:solidFill>
                  <a:srgbClr val="2E4053"/>
                </a:solidFill>
              </a:defRPr>
            </a:pPr>
            <a:r>
              <a:rPr sz="1050" dirty="0"/>
              <a:t>A proper estate plan</a:t>
            </a:r>
          </a:p>
          <a:p>
            <a:pPr>
              <a:spcBef>
                <a:spcPts val="800"/>
              </a:spcBef>
              <a:defRPr sz="1800">
                <a:solidFill>
                  <a:srgbClr val="2E4053"/>
                </a:solidFill>
              </a:defRPr>
            </a:pPr>
            <a:r>
              <a:rPr sz="1050" dirty="0"/>
              <a:t>could have:</a:t>
            </a:r>
          </a:p>
          <a:p>
            <a:pPr>
              <a:spcBef>
                <a:spcPts val="800"/>
              </a:spcBef>
              <a:defRPr sz="1800">
                <a:solidFill>
                  <a:srgbClr val="2E4053"/>
                </a:solidFill>
              </a:defRPr>
            </a:pPr>
            <a:r>
              <a:rPr sz="1050" dirty="0"/>
              <a:t>• Let daughter buy out</a:t>
            </a:r>
          </a:p>
          <a:p>
            <a:pPr>
              <a:spcBef>
                <a:spcPts val="800"/>
              </a:spcBef>
              <a:defRPr sz="1800">
                <a:solidFill>
                  <a:srgbClr val="2E4053"/>
                </a:solidFill>
              </a:defRPr>
            </a:pPr>
            <a:r>
              <a:rPr sz="1050" dirty="0"/>
              <a:t>  siblings over time</a:t>
            </a:r>
          </a:p>
          <a:p>
            <a:pPr>
              <a:spcBef>
                <a:spcPts val="800"/>
              </a:spcBef>
              <a:defRPr sz="1800">
                <a:solidFill>
                  <a:srgbClr val="2E4053"/>
                </a:solidFill>
              </a:defRPr>
            </a:pPr>
            <a:r>
              <a:rPr sz="1050" dirty="0"/>
              <a:t>• Allowed waiting for</a:t>
            </a:r>
          </a:p>
          <a:p>
            <a:pPr>
              <a:spcBef>
                <a:spcPts val="800"/>
              </a:spcBef>
              <a:defRPr sz="1800">
                <a:solidFill>
                  <a:srgbClr val="2E4053"/>
                </a:solidFill>
              </a:defRPr>
            </a:pPr>
            <a:r>
              <a:rPr sz="1050" dirty="0"/>
              <a:t>  better market</a:t>
            </a:r>
          </a:p>
          <a:p>
            <a:pPr>
              <a:spcBef>
                <a:spcPts val="800"/>
              </a:spcBef>
              <a:defRPr sz="1800">
                <a:solidFill>
                  <a:srgbClr val="2E4053"/>
                </a:solidFill>
              </a:defRPr>
            </a:pPr>
            <a:r>
              <a:rPr sz="1050" dirty="0"/>
              <a:t>• Set clear terms BEFORE</a:t>
            </a:r>
          </a:p>
          <a:p>
            <a:pPr>
              <a:spcBef>
                <a:spcPts val="800"/>
              </a:spcBef>
              <a:defRPr sz="1800">
                <a:solidFill>
                  <a:srgbClr val="2E4053"/>
                </a:solidFill>
              </a:defRPr>
            </a:pPr>
            <a:r>
              <a:rPr sz="1050" dirty="0"/>
              <a:t>  mom died</a:t>
            </a:r>
          </a:p>
          <a:p>
            <a:pPr>
              <a:spcBef>
                <a:spcPts val="800"/>
              </a:spcBef>
              <a:defRPr sz="1800">
                <a:solidFill>
                  <a:srgbClr val="2E4053"/>
                </a:solidFill>
              </a:defRPr>
            </a:pPr>
            <a:endParaRPr dirty="0"/>
          </a:p>
          <a:p>
            <a:pPr>
              <a:spcBef>
                <a:spcPts val="800"/>
              </a:spcBef>
              <a:defRPr sz="1800">
                <a:solidFill>
                  <a:srgbClr val="2E4053"/>
                </a:solidFill>
              </a:defRPr>
            </a:pPr>
            <a:r>
              <a:rPr dirty="0"/>
              <a:t>'Equal' isn't always 'fair.'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Disclaimer Strategy: When Less Is More</a:t>
            </a:r>
          </a:p>
        </p:txBody>
      </p:sp>
      <p:sp>
        <p:nvSpPr>
          <p:cNvPr id="4" name="TextBox 3"/>
          <p:cNvSpPr txBox="1"/>
          <p:nvPr/>
        </p:nvSpPr>
        <p:spPr>
          <a:xfrm>
            <a:off x="640080" y="1371600"/>
            <a:ext cx="10972800" cy="4124206"/>
          </a:xfrm>
          <a:prstGeom prst="rect">
            <a:avLst/>
          </a:prstGeom>
          <a:noFill/>
        </p:spPr>
        <p:txBody>
          <a:bodyPr wrap="square">
            <a:spAutoFit/>
          </a:bodyPr>
          <a:lstStyle/>
          <a:p>
            <a:pPr>
              <a:spcAft>
                <a:spcPts val="1200"/>
              </a:spcAft>
              <a:defRPr sz="2400">
                <a:solidFill>
                  <a:srgbClr val="2E4053"/>
                </a:solidFill>
              </a:defRPr>
            </a:pPr>
            <a:r>
              <a:rPr dirty="0"/>
              <a:t>A 75-year-old widow inherited her husband's $1M IRA.</a:t>
            </a:r>
          </a:p>
          <a:p>
            <a:pPr>
              <a:spcAft>
                <a:spcPts val="1200"/>
              </a:spcAft>
              <a:defRPr sz="2400">
                <a:solidFill>
                  <a:srgbClr val="2E4053"/>
                </a:solidFill>
              </a:defRPr>
            </a:pPr>
            <a:r>
              <a:rPr dirty="0"/>
              <a:t>She didn't need it—she had plenty of her own money.</a:t>
            </a:r>
          </a:p>
          <a:p>
            <a:pPr>
              <a:spcAft>
                <a:spcPts val="1200"/>
              </a:spcAft>
              <a:defRPr sz="2400">
                <a:solidFill>
                  <a:srgbClr val="2E4053"/>
                </a:solidFill>
              </a:defRPr>
            </a:pPr>
            <a:r>
              <a:rPr dirty="0"/>
              <a:t>In her 32% bracket, inheriting meant $350K in taxes over 10 years.</a:t>
            </a:r>
          </a:p>
          <a:p>
            <a:pPr>
              <a:spcAft>
                <a:spcPts val="1200"/>
              </a:spcAft>
              <a:defRPr sz="2400">
                <a:solidFill>
                  <a:srgbClr val="2E4053"/>
                </a:solidFill>
              </a:defRPr>
            </a:pPr>
            <a:r>
              <a:rPr dirty="0"/>
              <a:t>Her son (age 30, 12% bracket) would pay far less.</a:t>
            </a:r>
          </a:p>
          <a:p>
            <a:pPr>
              <a:spcAft>
                <a:spcPts val="1200"/>
              </a:spcAft>
              <a:defRPr sz="2400">
                <a:solidFill>
                  <a:srgbClr val="2E4053"/>
                </a:solidFill>
              </a:defRPr>
            </a:pPr>
            <a:r>
              <a:rPr dirty="0"/>
              <a:t>We DISCLAIMED the IRA. It passed to her son (contingent beneficiary).</a:t>
            </a:r>
          </a:p>
          <a:p>
            <a:pPr>
              <a:spcAft>
                <a:spcPts val="1200"/>
              </a:spcAft>
              <a:defRPr sz="2400">
                <a:solidFill>
                  <a:srgbClr val="2E4053"/>
                </a:solidFill>
              </a:defRPr>
            </a:pPr>
            <a:r>
              <a:rPr dirty="0"/>
              <a:t>He paid $120K in taxes over 10 years (vs. her $350K).</a:t>
            </a:r>
          </a:p>
          <a:p>
            <a:pPr>
              <a:spcAft>
                <a:spcPts val="1200"/>
              </a:spcAft>
              <a:defRPr sz="2400">
                <a:solidFill>
                  <a:srgbClr val="2E4053"/>
                </a:solidFill>
              </a:defRPr>
            </a:pPr>
            <a:r>
              <a:rPr dirty="0"/>
              <a:t>Saved: $230K in the family.</a:t>
            </a:r>
          </a:p>
          <a:p>
            <a:pPr>
              <a:spcAft>
                <a:spcPts val="1200"/>
              </a:spcAft>
              <a:defRPr sz="2400">
                <a:solidFill>
                  <a:srgbClr val="2E4053"/>
                </a:solidFill>
              </a:defRPr>
            </a:pPr>
            <a:r>
              <a:rPr dirty="0"/>
              <a:t>You have 9 months from date of death to disclaim an inheritance.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RMD STRATEGIES &amp;</a:t>
            </a:r>
            <a:br/>
            <a:r>
              <a:t>PENALTY AVOIDANCE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What We'll Cover Today</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 Social Security Claiming Strategies &amp; Timing Mistakes</a:t>
            </a:r>
          </a:p>
          <a:p>
            <a:pPr>
              <a:spcAft>
                <a:spcPts val="1200"/>
              </a:spcAft>
              <a:defRPr sz="2400">
                <a:solidFill>
                  <a:srgbClr val="2E4053"/>
                </a:solidFill>
              </a:defRPr>
            </a:pPr>
            <a:r>
              <a:t>• Roth Conversions &amp; Tax Bracket Optimization</a:t>
            </a:r>
          </a:p>
          <a:p>
            <a:pPr>
              <a:spcAft>
                <a:spcPts val="1200"/>
              </a:spcAft>
              <a:defRPr sz="2400">
                <a:solidFill>
                  <a:srgbClr val="2E4053"/>
                </a:solidFill>
              </a:defRPr>
            </a:pPr>
            <a:r>
              <a:t>• Medicare IRMAA &amp; Healthcare Cost Planning</a:t>
            </a:r>
          </a:p>
          <a:p>
            <a:pPr>
              <a:spcAft>
                <a:spcPts val="1200"/>
              </a:spcAft>
              <a:defRPr sz="2400">
                <a:solidFill>
                  <a:srgbClr val="2E4053"/>
                </a:solidFill>
              </a:defRPr>
            </a:pPr>
            <a:r>
              <a:t>• Sequence of Returns Risk &amp; Market Volatility</a:t>
            </a:r>
          </a:p>
          <a:p>
            <a:pPr>
              <a:spcAft>
                <a:spcPts val="1200"/>
              </a:spcAft>
              <a:defRPr sz="2400">
                <a:solidFill>
                  <a:srgbClr val="2E4053"/>
                </a:solidFill>
              </a:defRPr>
            </a:pPr>
            <a:r>
              <a:t>• Estate Planning &amp; Inherited IRA Taxation</a:t>
            </a:r>
          </a:p>
          <a:p>
            <a:pPr>
              <a:spcAft>
                <a:spcPts val="1200"/>
              </a:spcAft>
              <a:defRPr sz="2400">
                <a:solidFill>
                  <a:srgbClr val="2E4053"/>
                </a:solidFill>
              </a:defRPr>
            </a:pPr>
            <a:r>
              <a:t>• RMD Strategies &amp; Penalty Avoidance</a:t>
            </a:r>
          </a:p>
          <a:p>
            <a:pPr>
              <a:spcAft>
                <a:spcPts val="1200"/>
              </a:spcAft>
              <a:defRPr sz="2400">
                <a:solidFill>
                  <a:srgbClr val="2E4053"/>
                </a:solidFill>
              </a:defRPr>
            </a:pPr>
            <a:r>
              <a:t>• Longevity Planning &amp; Late Retirement Costs</a:t>
            </a:r>
          </a:p>
          <a:p>
            <a:pPr>
              <a:spcAft>
                <a:spcPts val="1200"/>
              </a:spcAft>
              <a:defRPr sz="2400">
                <a:solidFill>
                  <a:srgbClr val="2E4053"/>
                </a:solidFill>
              </a:defRPr>
            </a:pPr>
            <a:r>
              <a:t>• Tax Diversification &amp; Withdrawal Strategies</a:t>
            </a:r>
          </a:p>
          <a:p>
            <a:pPr>
              <a:spcAft>
                <a:spcPts val="1200"/>
              </a:spcAft>
              <a:defRPr sz="2400">
                <a:solidFill>
                  <a:srgbClr val="2E4053"/>
                </a:solidFill>
              </a:defRPr>
            </a:pPr>
            <a:r>
              <a:t>• ACA Subsidies for Early Retirees</a:t>
            </a:r>
          </a:p>
          <a:p>
            <a:pPr>
              <a:spcAft>
                <a:spcPts val="1200"/>
              </a:spcAft>
              <a:defRPr sz="2400">
                <a:solidFill>
                  <a:srgbClr val="2E4053"/>
                </a:solidFill>
              </a:defRPr>
            </a:pPr>
            <a:r>
              <a:t>• Beneficiary Designations &amp; Probate Issues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Required Minimum Distributions: The Tax Time Bomb</a:t>
            </a:r>
          </a:p>
        </p:txBody>
      </p:sp>
      <p:sp>
        <p:nvSpPr>
          <p:cNvPr id="4" name="TextBox 3"/>
          <p:cNvSpPr txBox="1"/>
          <p:nvPr/>
        </p:nvSpPr>
        <p:spPr>
          <a:xfrm>
            <a:off x="640080" y="1371600"/>
            <a:ext cx="10972800" cy="3600986"/>
          </a:xfrm>
          <a:prstGeom prst="rect">
            <a:avLst/>
          </a:prstGeom>
          <a:noFill/>
        </p:spPr>
        <p:txBody>
          <a:bodyPr wrap="square">
            <a:spAutoFit/>
          </a:bodyPr>
          <a:lstStyle/>
          <a:p>
            <a:pPr>
              <a:spcAft>
                <a:spcPts val="1200"/>
              </a:spcAft>
              <a:defRPr sz="2400">
                <a:solidFill>
                  <a:srgbClr val="2E4053"/>
                </a:solidFill>
              </a:defRPr>
            </a:pPr>
            <a:r>
              <a:rPr dirty="0"/>
              <a:t>At age 73, the IRS forces you to withdraw from your traditional IRA/401(k).</a:t>
            </a:r>
          </a:p>
          <a:p>
            <a:pPr>
              <a:spcAft>
                <a:spcPts val="1200"/>
              </a:spcAft>
              <a:defRPr sz="2400">
                <a:solidFill>
                  <a:srgbClr val="2E4053"/>
                </a:solidFill>
              </a:defRPr>
            </a:pPr>
            <a:r>
              <a:rPr dirty="0"/>
              <a:t>First RMD due: April 1st of the year AFTER you turn 73.</a:t>
            </a:r>
            <a:r>
              <a:rPr lang="en-US" dirty="0"/>
              <a:t>(75 Born 1960 or after)</a:t>
            </a:r>
            <a:endParaRPr dirty="0"/>
          </a:p>
          <a:p>
            <a:pPr>
              <a:spcAft>
                <a:spcPts val="1200"/>
              </a:spcAft>
              <a:defRPr sz="2400">
                <a:solidFill>
                  <a:srgbClr val="2E4053"/>
                </a:solidFill>
              </a:defRPr>
            </a:pPr>
            <a:r>
              <a:rPr dirty="0"/>
              <a:t>Wait until April? You also take your second RMD by December 31st.</a:t>
            </a:r>
          </a:p>
          <a:p>
            <a:pPr>
              <a:spcAft>
                <a:spcPts val="1200"/>
              </a:spcAft>
              <a:defRPr sz="2400">
                <a:solidFill>
                  <a:srgbClr val="2E4053"/>
                </a:solidFill>
              </a:defRPr>
            </a:pPr>
            <a:r>
              <a:rPr dirty="0"/>
              <a:t>TWO RMDs in one year = double the taxes + possible IRMAA spike.</a:t>
            </a:r>
          </a:p>
          <a:p>
            <a:pPr>
              <a:spcAft>
                <a:spcPts val="1200"/>
              </a:spcAft>
              <a:defRPr sz="2400">
                <a:solidFill>
                  <a:srgbClr val="2E4053"/>
                </a:solidFill>
              </a:defRPr>
            </a:pPr>
            <a:r>
              <a:rPr dirty="0"/>
              <a:t>The penalty for missing an RMD: 25% (reduced from 50%).</a:t>
            </a:r>
          </a:p>
          <a:p>
            <a:pPr>
              <a:spcAft>
                <a:spcPts val="1200"/>
              </a:spcAft>
              <a:defRPr sz="2400">
                <a:solidFill>
                  <a:srgbClr val="2E4053"/>
                </a:solidFill>
              </a:defRPr>
            </a:pPr>
            <a:r>
              <a:rPr dirty="0"/>
              <a:t>Catch it within 2 years: Penalty drops to 10%.</a:t>
            </a:r>
          </a:p>
          <a:p>
            <a:pPr>
              <a:spcAft>
                <a:spcPts val="1200"/>
              </a:spcAft>
              <a:defRPr sz="2400">
                <a:solidFill>
                  <a:srgbClr val="2E4053"/>
                </a:solidFill>
              </a:defRPr>
            </a:pPr>
            <a:r>
              <a:rPr dirty="0"/>
              <a:t>'I didn't know' doesn't work with the IRS.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Qualified Charitable Distributions: The Secret Weapon</a:t>
            </a:r>
          </a:p>
        </p:txBody>
      </p:sp>
      <p:sp>
        <p:nvSpPr>
          <p:cNvPr id="4" name="TextBox 3"/>
          <p:cNvSpPr txBox="1"/>
          <p:nvPr/>
        </p:nvSpPr>
        <p:spPr>
          <a:xfrm>
            <a:off x="640080" y="1371600"/>
            <a:ext cx="10972800" cy="5170646"/>
          </a:xfrm>
          <a:prstGeom prst="rect">
            <a:avLst/>
          </a:prstGeom>
          <a:noFill/>
        </p:spPr>
        <p:txBody>
          <a:bodyPr wrap="square">
            <a:spAutoFit/>
          </a:bodyPr>
          <a:lstStyle/>
          <a:p>
            <a:pPr>
              <a:spcAft>
                <a:spcPts val="1200"/>
              </a:spcAft>
              <a:defRPr sz="2400">
                <a:solidFill>
                  <a:srgbClr val="2E4053"/>
                </a:solidFill>
              </a:defRPr>
            </a:pPr>
            <a:r>
              <a:rPr dirty="0"/>
              <a:t>Client donated $25,000/year to charity.</a:t>
            </a:r>
          </a:p>
          <a:p>
            <a:pPr>
              <a:spcAft>
                <a:spcPts val="1200"/>
              </a:spcAft>
              <a:defRPr sz="2400">
                <a:solidFill>
                  <a:srgbClr val="2E4053"/>
                </a:solidFill>
              </a:defRPr>
            </a:pPr>
            <a:r>
              <a:rPr dirty="0"/>
              <a:t>She writes checks from her taxable account.</a:t>
            </a:r>
          </a:p>
          <a:p>
            <a:pPr>
              <a:spcAft>
                <a:spcPts val="1200"/>
              </a:spcAft>
              <a:defRPr sz="2400">
                <a:solidFill>
                  <a:srgbClr val="2E4053"/>
                </a:solidFill>
              </a:defRPr>
            </a:pPr>
            <a:r>
              <a:rPr dirty="0"/>
              <a:t>I asked: 'Have you heard of QCDs?'</a:t>
            </a:r>
          </a:p>
          <a:p>
            <a:pPr>
              <a:spcAft>
                <a:spcPts val="1200"/>
              </a:spcAft>
              <a:defRPr sz="2400">
                <a:solidFill>
                  <a:srgbClr val="2E4053"/>
                </a:solidFill>
              </a:defRPr>
            </a:pPr>
            <a:r>
              <a:rPr dirty="0"/>
              <a:t>She hadn't.</a:t>
            </a:r>
          </a:p>
          <a:p>
            <a:pPr>
              <a:spcAft>
                <a:spcPts val="1200"/>
              </a:spcAft>
              <a:defRPr sz="2400">
                <a:solidFill>
                  <a:srgbClr val="2E4053"/>
                </a:solidFill>
              </a:defRPr>
            </a:pPr>
            <a:r>
              <a:rPr dirty="0"/>
              <a:t>If she'd used Qualified Charitable Distributions from her IRA:</a:t>
            </a:r>
          </a:p>
          <a:p>
            <a:pPr>
              <a:spcAft>
                <a:spcPts val="1200"/>
              </a:spcAft>
              <a:defRPr sz="2400">
                <a:solidFill>
                  <a:srgbClr val="2E4053"/>
                </a:solidFill>
              </a:defRPr>
            </a:pPr>
            <a:r>
              <a:rPr dirty="0"/>
              <a:t>• Counts toward RMD requirement</a:t>
            </a:r>
          </a:p>
          <a:p>
            <a:pPr>
              <a:spcAft>
                <a:spcPts val="1200"/>
              </a:spcAft>
              <a:defRPr sz="2400">
                <a:solidFill>
                  <a:srgbClr val="2E4053"/>
                </a:solidFill>
              </a:defRPr>
            </a:pPr>
            <a:r>
              <a:rPr dirty="0"/>
              <a:t>• Tax savings: $7,500/year</a:t>
            </a:r>
          </a:p>
          <a:p>
            <a:pPr>
              <a:spcAft>
                <a:spcPts val="1200"/>
              </a:spcAft>
              <a:defRPr sz="2400">
                <a:solidFill>
                  <a:srgbClr val="2E4053"/>
                </a:solidFill>
              </a:defRPr>
            </a:pPr>
            <a:r>
              <a:rPr dirty="0"/>
              <a:t>• Over 8 years: $60,000 saved</a:t>
            </a:r>
          </a:p>
          <a:p>
            <a:pPr>
              <a:spcAft>
                <a:spcPts val="1200"/>
              </a:spcAft>
              <a:defRPr sz="2400">
                <a:solidFill>
                  <a:srgbClr val="2E4053"/>
                </a:solidFill>
              </a:defRPr>
            </a:pPr>
            <a:r>
              <a:rPr dirty="0"/>
              <a:t>She could've donated MORE and paid LESS in taxes.</a:t>
            </a:r>
          </a:p>
          <a:p>
            <a:pPr>
              <a:spcAft>
                <a:spcPts val="1200"/>
              </a:spcAft>
              <a:defRPr sz="2400">
                <a:solidFill>
                  <a:srgbClr val="2E4053"/>
                </a:solidFill>
              </a:defRPr>
            </a:pPr>
            <a:r>
              <a:rPr dirty="0"/>
              <a:t>QCDs reduce taxable income dollar-for-dollar.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LONGEVITY PLANNING &amp;</a:t>
            </a:r>
            <a:br/>
            <a:r>
              <a:t>LATE RETIREMENT COSTS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First 10 Years vs. The Last 10 Years</a:t>
            </a:r>
          </a:p>
        </p:txBody>
      </p:sp>
      <p:sp>
        <p:nvSpPr>
          <p:cNvPr id="4" name="TextBox 3"/>
          <p:cNvSpPr txBox="1"/>
          <p:nvPr/>
        </p:nvSpPr>
        <p:spPr>
          <a:xfrm>
            <a:off x="640080" y="1371600"/>
            <a:ext cx="10972800" cy="4862870"/>
          </a:xfrm>
          <a:prstGeom prst="rect">
            <a:avLst/>
          </a:prstGeom>
          <a:noFill/>
        </p:spPr>
        <p:txBody>
          <a:bodyPr wrap="square">
            <a:spAutoFit/>
          </a:bodyPr>
          <a:lstStyle/>
          <a:p>
            <a:pPr>
              <a:spcAft>
                <a:spcPts val="1200"/>
              </a:spcAft>
              <a:defRPr sz="2400">
                <a:solidFill>
                  <a:srgbClr val="2E4053"/>
                </a:solidFill>
              </a:defRPr>
            </a:pPr>
            <a:r>
              <a:rPr sz="1600" dirty="0"/>
              <a:t>A client asked: 'What's the one thing retirees get wrong?'</a:t>
            </a:r>
          </a:p>
          <a:p>
            <a:pPr>
              <a:spcAft>
                <a:spcPts val="1200"/>
              </a:spcAft>
              <a:defRPr sz="2400">
                <a:solidFill>
                  <a:srgbClr val="2E4053"/>
                </a:solidFill>
              </a:defRPr>
            </a:pPr>
            <a:r>
              <a:rPr sz="1600" dirty="0"/>
              <a:t>They plan for the first 10 years. Not the last 10.</a:t>
            </a:r>
          </a:p>
          <a:p>
            <a:pPr>
              <a:spcAft>
                <a:spcPts val="1200"/>
              </a:spcAft>
              <a:defRPr sz="2400">
                <a:solidFill>
                  <a:srgbClr val="2E4053"/>
                </a:solidFill>
              </a:defRPr>
            </a:pPr>
            <a:r>
              <a:rPr sz="1600" dirty="0"/>
              <a:t>At 65: Travel, hobbies, adventure.</a:t>
            </a:r>
          </a:p>
          <a:p>
            <a:pPr>
              <a:spcAft>
                <a:spcPts val="1200"/>
              </a:spcAft>
              <a:defRPr sz="2400">
                <a:solidFill>
                  <a:srgbClr val="2E4053"/>
                </a:solidFill>
              </a:defRPr>
            </a:pPr>
            <a:r>
              <a:rPr sz="1600" dirty="0"/>
              <a:t>At 85: Healthcare, mobility, memory care.</a:t>
            </a:r>
          </a:p>
          <a:p>
            <a:pPr>
              <a:spcAft>
                <a:spcPts val="1200"/>
              </a:spcAft>
              <a:defRPr sz="2400">
                <a:solidFill>
                  <a:srgbClr val="2E4053"/>
                </a:solidFill>
              </a:defRPr>
            </a:pPr>
            <a:r>
              <a:rPr sz="1600" dirty="0"/>
              <a:t>Early retirement costs (age 65-75): $8,000/month</a:t>
            </a:r>
          </a:p>
          <a:p>
            <a:pPr>
              <a:spcAft>
                <a:spcPts val="1200"/>
              </a:spcAft>
              <a:defRPr sz="2400">
                <a:solidFill>
                  <a:srgbClr val="2E4053"/>
                </a:solidFill>
              </a:defRPr>
            </a:pPr>
            <a:r>
              <a:rPr sz="1600" dirty="0"/>
              <a:t>• Basic living expenses</a:t>
            </a:r>
          </a:p>
          <a:p>
            <a:pPr>
              <a:spcAft>
                <a:spcPts val="1200"/>
              </a:spcAft>
              <a:defRPr sz="2400">
                <a:solidFill>
                  <a:srgbClr val="2E4053"/>
                </a:solidFill>
              </a:defRPr>
            </a:pPr>
            <a:r>
              <a:rPr sz="1600" dirty="0"/>
              <a:t>• Medicare + supplements</a:t>
            </a:r>
          </a:p>
          <a:p>
            <a:pPr>
              <a:spcAft>
                <a:spcPts val="1200"/>
              </a:spcAft>
              <a:defRPr sz="2400">
                <a:solidFill>
                  <a:srgbClr val="2E4053"/>
                </a:solidFill>
              </a:defRPr>
            </a:pPr>
            <a:r>
              <a:rPr sz="1600" dirty="0"/>
              <a:t>• Travel and activities</a:t>
            </a:r>
          </a:p>
          <a:p>
            <a:pPr>
              <a:spcAft>
                <a:spcPts val="1200"/>
              </a:spcAft>
              <a:defRPr sz="2400">
                <a:solidFill>
                  <a:srgbClr val="2E4053"/>
                </a:solidFill>
              </a:defRPr>
            </a:pPr>
            <a:r>
              <a:rPr sz="1600" dirty="0"/>
              <a:t>Late retirement costs (age 85+): $20,000/month</a:t>
            </a:r>
          </a:p>
          <a:p>
            <a:pPr>
              <a:spcAft>
                <a:spcPts val="1200"/>
              </a:spcAft>
              <a:defRPr sz="2400">
                <a:solidFill>
                  <a:srgbClr val="2E4053"/>
                </a:solidFill>
              </a:defRPr>
            </a:pPr>
            <a:r>
              <a:rPr sz="1600" dirty="0"/>
              <a:t>• Expenses inflated 20 years</a:t>
            </a:r>
          </a:p>
          <a:p>
            <a:pPr>
              <a:spcAft>
                <a:spcPts val="1200"/>
              </a:spcAft>
              <a:defRPr sz="2400">
                <a:solidFill>
                  <a:srgbClr val="2E4053"/>
                </a:solidFill>
              </a:defRPr>
            </a:pPr>
            <a:r>
              <a:rPr sz="1600" dirty="0"/>
              <a:t>• In-home care: $6,000/month OR</a:t>
            </a:r>
          </a:p>
          <a:p>
            <a:pPr>
              <a:spcAft>
                <a:spcPts val="1200"/>
              </a:spcAft>
              <a:defRPr sz="2400">
                <a:solidFill>
                  <a:srgbClr val="2E4053"/>
                </a:solidFill>
              </a:defRPr>
            </a:pPr>
            <a:r>
              <a:rPr sz="1600" dirty="0"/>
              <a:t>• Memory care facility: $8,500/mont</a:t>
            </a:r>
            <a:r>
              <a:rPr dirty="0"/>
              <a:t>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Woman Who Thought It Was Too Late</a:t>
            </a:r>
          </a:p>
        </p:txBody>
      </p:sp>
      <p:sp>
        <p:nvSpPr>
          <p:cNvPr id="4" name="TextBox 3"/>
          <p:cNvSpPr txBox="1"/>
          <p:nvPr/>
        </p:nvSpPr>
        <p:spPr>
          <a:xfrm>
            <a:off x="640080" y="1371600"/>
            <a:ext cx="6400800" cy="5507918"/>
          </a:xfrm>
          <a:prstGeom prst="rect">
            <a:avLst/>
          </a:prstGeom>
          <a:noFill/>
        </p:spPr>
        <p:txBody>
          <a:bodyPr wrap="square">
            <a:spAutoFit/>
          </a:bodyPr>
          <a:lstStyle/>
          <a:p>
            <a:pPr>
              <a:lnSpc>
                <a:spcPct val="130000"/>
              </a:lnSpc>
              <a:defRPr sz="2200">
                <a:solidFill>
                  <a:srgbClr val="2E4053"/>
                </a:solidFill>
              </a:defRPr>
            </a:pPr>
            <a:r>
              <a:rPr sz="1600" dirty="0"/>
              <a:t>A 68-year-old woman walked into my office:</a:t>
            </a:r>
            <a:br>
              <a:rPr sz="1600" dirty="0"/>
            </a:br>
            <a:br>
              <a:rPr sz="1600" dirty="0"/>
            </a:br>
            <a:r>
              <a:rPr sz="1600" dirty="0"/>
              <a:t>'If I'd known I'd live this long, I would have planned completely differently.'</a:t>
            </a:r>
            <a:br>
              <a:rPr sz="1600" dirty="0"/>
            </a:br>
            <a:br>
              <a:rPr sz="1600" dirty="0"/>
            </a:br>
            <a:r>
              <a:rPr sz="1600" dirty="0"/>
              <a:t>She's 100% healthy. Zero major issues.</a:t>
            </a:r>
            <a:br>
              <a:rPr sz="1600" dirty="0"/>
            </a:br>
            <a:br>
              <a:rPr sz="1600" dirty="0"/>
            </a:br>
            <a:r>
              <a:rPr sz="1600" dirty="0"/>
              <a:t>And she's running out of money at 68.</a:t>
            </a:r>
            <a:br>
              <a:rPr sz="1600" dirty="0"/>
            </a:br>
            <a:br>
              <a:rPr sz="1600" dirty="0"/>
            </a:br>
            <a:r>
              <a:rPr sz="1600" dirty="0"/>
              <a:t>What went wrong:</a:t>
            </a:r>
            <a:br>
              <a:rPr sz="1600" dirty="0"/>
            </a:br>
            <a:br>
              <a:rPr sz="1600" dirty="0"/>
            </a:br>
            <a:r>
              <a:rPr sz="1600" dirty="0"/>
              <a:t>At 62, she took Social Security early. Her mother died at 71, father at 69. She assumed genetics would follow.</a:t>
            </a:r>
            <a:br>
              <a:rPr sz="1600" dirty="0"/>
            </a:br>
            <a:br>
              <a:rPr sz="1600" dirty="0"/>
            </a:br>
            <a:r>
              <a:rPr sz="1600" dirty="0"/>
              <a:t>She burned through her 401(k) figuring she had 'maybe 10 good years left.'</a:t>
            </a:r>
            <a:br>
              <a:rPr sz="1600" dirty="0"/>
            </a:br>
            <a:br>
              <a:rPr sz="1600" dirty="0"/>
            </a:br>
            <a:r>
              <a:rPr sz="1600" dirty="0"/>
              <a:t>Now? She's staring down 20-30 more years with fixed income that doesn't cover expenses.</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1050" dirty="0"/>
              <a:t>A 65-year-old woman today:</a:t>
            </a:r>
          </a:p>
          <a:p>
            <a:pPr>
              <a:spcBef>
                <a:spcPts val="800"/>
              </a:spcBef>
              <a:defRPr sz="1800">
                <a:solidFill>
                  <a:srgbClr val="2E4053"/>
                </a:solidFill>
              </a:defRPr>
            </a:pPr>
            <a:r>
              <a:rPr sz="1050" dirty="0"/>
              <a:t>• 50% chance of living to 87</a:t>
            </a:r>
          </a:p>
          <a:p>
            <a:pPr>
              <a:spcBef>
                <a:spcPts val="800"/>
              </a:spcBef>
              <a:defRPr sz="1800">
                <a:solidFill>
                  <a:srgbClr val="2E4053"/>
                </a:solidFill>
              </a:defRPr>
            </a:pPr>
            <a:r>
              <a:rPr sz="1050" dirty="0"/>
              <a:t>• 25% chance of reaching 92</a:t>
            </a:r>
          </a:p>
          <a:p>
            <a:pPr>
              <a:spcBef>
                <a:spcPts val="800"/>
              </a:spcBef>
              <a:defRPr sz="1800">
                <a:solidFill>
                  <a:srgbClr val="2E4053"/>
                </a:solidFill>
              </a:defRPr>
            </a:pPr>
            <a:r>
              <a:rPr sz="1050" dirty="0"/>
              <a:t>• 10% chance of hitting 97</a:t>
            </a:r>
          </a:p>
          <a:p>
            <a:pPr>
              <a:spcBef>
                <a:spcPts val="800"/>
              </a:spcBef>
              <a:defRPr sz="1800">
                <a:solidFill>
                  <a:srgbClr val="2E4053"/>
                </a:solidFill>
              </a:defRPr>
            </a:pPr>
            <a:endParaRPr sz="1050" dirty="0"/>
          </a:p>
          <a:p>
            <a:pPr>
              <a:spcBef>
                <a:spcPts val="800"/>
              </a:spcBef>
              <a:defRPr sz="1800">
                <a:solidFill>
                  <a:srgbClr val="2E4053"/>
                </a:solidFill>
              </a:defRPr>
            </a:pPr>
            <a:r>
              <a:rPr sz="1050" dirty="0"/>
              <a:t>Healthcare is better than ever.</a:t>
            </a:r>
          </a:p>
          <a:p>
            <a:pPr>
              <a:spcBef>
                <a:spcPts val="800"/>
              </a:spcBef>
              <a:defRPr sz="1800">
                <a:solidFill>
                  <a:srgbClr val="2E4053"/>
                </a:solidFill>
              </a:defRPr>
            </a:pPr>
            <a:endParaRPr sz="1050" dirty="0"/>
          </a:p>
          <a:p>
            <a:pPr>
              <a:spcBef>
                <a:spcPts val="800"/>
              </a:spcBef>
              <a:defRPr sz="1800">
                <a:solidFill>
                  <a:srgbClr val="2E4053"/>
                </a:solidFill>
              </a:defRPr>
            </a:pPr>
            <a:r>
              <a:rPr sz="1050" dirty="0"/>
              <a:t>If you make it to 65 healthy,</a:t>
            </a:r>
          </a:p>
          <a:p>
            <a:pPr>
              <a:spcBef>
                <a:spcPts val="800"/>
              </a:spcBef>
              <a:defRPr sz="1800">
                <a:solidFill>
                  <a:srgbClr val="2E4053"/>
                </a:solidFill>
              </a:defRPr>
            </a:pPr>
            <a:r>
              <a:rPr sz="1050" dirty="0"/>
              <a:t>your odds shoot up higher</a:t>
            </a:r>
            <a:r>
              <a:rPr dirty="0"/>
              <a:t>.</a:t>
            </a:r>
          </a:p>
          <a:p>
            <a:pPr>
              <a:spcBef>
                <a:spcPts val="800"/>
              </a:spcBef>
              <a:defRPr sz="1800">
                <a:solidFill>
                  <a:srgbClr val="2E4053"/>
                </a:solidFill>
              </a:defRPr>
            </a:pPr>
            <a:endParaRPr dirty="0"/>
          </a:p>
          <a:p>
            <a:pPr>
              <a:spcBef>
                <a:spcPts val="800"/>
              </a:spcBef>
              <a:defRPr sz="1800">
                <a:solidFill>
                  <a:srgbClr val="2E4053"/>
                </a:solidFill>
              </a:defRPr>
            </a:pPr>
            <a:r>
              <a:rPr dirty="0"/>
              <a:t>Plan for 95, not 75.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TAX DIVERSIFICATION &amp;</a:t>
            </a:r>
            <a:br/>
            <a:r>
              <a:t>WITHDRAWAL STRATEGIES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Three-Bucket Strategy</a:t>
            </a:r>
          </a:p>
        </p:txBody>
      </p:sp>
      <p:sp>
        <p:nvSpPr>
          <p:cNvPr id="4" name="TextBox 3"/>
          <p:cNvSpPr txBox="1"/>
          <p:nvPr/>
        </p:nvSpPr>
        <p:spPr>
          <a:xfrm>
            <a:off x="640080" y="1371600"/>
            <a:ext cx="10972800" cy="5170646"/>
          </a:xfrm>
          <a:prstGeom prst="rect">
            <a:avLst/>
          </a:prstGeom>
          <a:noFill/>
        </p:spPr>
        <p:txBody>
          <a:bodyPr wrap="square">
            <a:spAutoFit/>
          </a:bodyPr>
          <a:lstStyle/>
          <a:p>
            <a:pPr>
              <a:spcAft>
                <a:spcPts val="1200"/>
              </a:spcAft>
              <a:defRPr sz="2400">
                <a:solidFill>
                  <a:srgbClr val="2E4053"/>
                </a:solidFill>
              </a:defRPr>
            </a:pPr>
            <a:r>
              <a:rPr dirty="0"/>
              <a:t>Having $3M all in your 401(k) isn't diversification—it's a tax time bomb.</a:t>
            </a:r>
          </a:p>
          <a:p>
            <a:pPr>
              <a:spcAft>
                <a:spcPts val="1200"/>
              </a:spcAft>
              <a:defRPr sz="2400">
                <a:solidFill>
                  <a:srgbClr val="2E4053"/>
                </a:solidFill>
              </a:defRPr>
            </a:pPr>
            <a:r>
              <a:rPr dirty="0"/>
              <a:t>The wealthiest retirees have money in 3 buckets:</a:t>
            </a:r>
          </a:p>
          <a:p>
            <a:pPr>
              <a:spcAft>
                <a:spcPts val="1200"/>
              </a:spcAft>
              <a:defRPr sz="2400">
                <a:solidFill>
                  <a:srgbClr val="2E4053"/>
                </a:solidFill>
              </a:defRPr>
            </a:pPr>
            <a:r>
              <a:rPr dirty="0"/>
              <a:t>Bucket 1: Tax-Deferred (401k/IRA)</a:t>
            </a:r>
          </a:p>
          <a:p>
            <a:pPr>
              <a:spcAft>
                <a:spcPts val="1200"/>
              </a:spcAft>
              <a:defRPr sz="2400">
                <a:solidFill>
                  <a:srgbClr val="2E4053"/>
                </a:solidFill>
              </a:defRPr>
            </a:pPr>
            <a:r>
              <a:rPr dirty="0"/>
              <a:t>• Taxed as ordinary income when withdrawn</a:t>
            </a:r>
          </a:p>
          <a:p>
            <a:pPr>
              <a:spcAft>
                <a:spcPts val="1200"/>
              </a:spcAft>
              <a:defRPr sz="2400">
                <a:solidFill>
                  <a:srgbClr val="2E4053"/>
                </a:solidFill>
              </a:defRPr>
            </a:pPr>
            <a:r>
              <a:rPr dirty="0"/>
              <a:t>Bucket 2: Tax-Free (Roth)</a:t>
            </a:r>
          </a:p>
          <a:p>
            <a:pPr>
              <a:spcAft>
                <a:spcPts val="1200"/>
              </a:spcAft>
              <a:defRPr sz="2400">
                <a:solidFill>
                  <a:srgbClr val="2E4053"/>
                </a:solidFill>
              </a:defRPr>
            </a:pPr>
            <a:r>
              <a:rPr dirty="0"/>
              <a:t>• No taxes on qualified withdrawals</a:t>
            </a:r>
          </a:p>
          <a:p>
            <a:pPr>
              <a:spcAft>
                <a:spcPts val="1200"/>
              </a:spcAft>
              <a:defRPr sz="2400">
                <a:solidFill>
                  <a:srgbClr val="2E4053"/>
                </a:solidFill>
              </a:defRPr>
            </a:pPr>
            <a:r>
              <a:rPr dirty="0"/>
              <a:t>Bucket 3: Taxable (Brokerage)</a:t>
            </a:r>
          </a:p>
          <a:p>
            <a:pPr>
              <a:spcAft>
                <a:spcPts val="1200"/>
              </a:spcAft>
              <a:defRPr sz="2400">
                <a:solidFill>
                  <a:srgbClr val="2E4053"/>
                </a:solidFill>
              </a:defRPr>
            </a:pPr>
            <a:r>
              <a:rPr dirty="0"/>
              <a:t>• Flexibility, capital gains treatment</a:t>
            </a:r>
            <a:r>
              <a:rPr lang="en-US" dirty="0"/>
              <a:t> (MAYBE 0% Tax?)</a:t>
            </a:r>
            <a:endParaRPr dirty="0"/>
          </a:p>
          <a:p>
            <a:pPr>
              <a:spcAft>
                <a:spcPts val="1200"/>
              </a:spcAft>
              <a:defRPr sz="2400">
                <a:solidFill>
                  <a:srgbClr val="2E4053"/>
                </a:solidFill>
              </a:defRPr>
            </a:pPr>
            <a:r>
              <a:rPr dirty="0"/>
              <a:t>Why? When you need $</a:t>
            </a:r>
            <a:r>
              <a:rPr lang="en-US" dirty="0"/>
              <a:t>130</a:t>
            </a:r>
            <a:r>
              <a:rPr dirty="0"/>
              <a:t>K in a year, you can pull from different sources</a:t>
            </a:r>
          </a:p>
          <a:p>
            <a:pPr>
              <a:spcAft>
                <a:spcPts val="1200"/>
              </a:spcAft>
              <a:defRPr sz="2400">
                <a:solidFill>
                  <a:srgbClr val="2E4053"/>
                </a:solidFill>
              </a:defRPr>
            </a:pPr>
            <a:r>
              <a:rPr dirty="0"/>
              <a:t>to minimize taxes, avoid IRMAA, and stay in lower brackets.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$800,000 Withdrawal Order Difference</a:t>
            </a:r>
          </a:p>
        </p:txBody>
      </p:sp>
      <p:sp>
        <p:nvSpPr>
          <p:cNvPr id="4" name="TextBox 3"/>
          <p:cNvSpPr txBox="1"/>
          <p:nvPr/>
        </p:nvSpPr>
        <p:spPr>
          <a:xfrm>
            <a:off x="640080" y="1371600"/>
            <a:ext cx="6400800" cy="5507918"/>
          </a:xfrm>
          <a:prstGeom prst="rect">
            <a:avLst/>
          </a:prstGeom>
          <a:noFill/>
        </p:spPr>
        <p:txBody>
          <a:bodyPr wrap="square">
            <a:spAutoFit/>
          </a:bodyPr>
          <a:lstStyle/>
          <a:p>
            <a:pPr>
              <a:lnSpc>
                <a:spcPct val="130000"/>
              </a:lnSpc>
              <a:defRPr sz="2200">
                <a:solidFill>
                  <a:srgbClr val="2E4053"/>
                </a:solidFill>
              </a:defRPr>
            </a:pPr>
            <a:r>
              <a:rPr sz="1600" dirty="0"/>
              <a:t>A client with $4.1M asked: 'How much can I safely spend?'</a:t>
            </a:r>
            <a:br>
              <a:rPr sz="1600" dirty="0"/>
            </a:br>
            <a:br>
              <a:rPr sz="1600" dirty="0"/>
            </a:br>
            <a:r>
              <a:rPr sz="1600" dirty="0"/>
              <a:t>I said: 'Depends on your withdrawal order.'</a:t>
            </a:r>
            <a:br>
              <a:rPr sz="1600" dirty="0"/>
            </a:br>
            <a:br>
              <a:rPr sz="1600" dirty="0"/>
            </a:br>
            <a:r>
              <a:rPr sz="1600" dirty="0"/>
              <a:t>He looked confused.</a:t>
            </a:r>
            <a:br>
              <a:rPr sz="1600" dirty="0"/>
            </a:br>
            <a:br>
              <a:rPr sz="1600" dirty="0"/>
            </a:br>
            <a:r>
              <a:rPr sz="1600" dirty="0"/>
              <a:t>So I showed him:</a:t>
            </a:r>
            <a:br>
              <a:rPr sz="1600" dirty="0"/>
            </a:br>
            <a:br>
              <a:rPr sz="1600" dirty="0"/>
            </a:br>
            <a:r>
              <a:rPr sz="1600" dirty="0"/>
              <a:t>Scenario 1: Pull from IRA first</a:t>
            </a:r>
            <a:br>
              <a:rPr sz="1600" dirty="0"/>
            </a:br>
            <a:r>
              <a:rPr sz="1600" dirty="0"/>
              <a:t>• Lifetime spending: $2.9M</a:t>
            </a:r>
            <a:br>
              <a:rPr sz="1600" dirty="0"/>
            </a:br>
            <a:br>
              <a:rPr sz="1600" dirty="0"/>
            </a:br>
            <a:r>
              <a:rPr sz="1600" dirty="0"/>
              <a:t>Scenario 2: Strategic tax planning</a:t>
            </a:r>
            <a:br>
              <a:rPr sz="1600" dirty="0"/>
            </a:br>
            <a:r>
              <a:rPr sz="1600" dirty="0"/>
              <a:t>• Lifetime spending: $3.7M</a:t>
            </a:r>
            <a:br>
              <a:rPr sz="1600" dirty="0"/>
            </a:br>
            <a:br>
              <a:rPr sz="1600" dirty="0"/>
            </a:br>
            <a:r>
              <a:rPr sz="1600" dirty="0"/>
              <a:t>Same portfolio. $800,000 difference.</a:t>
            </a:r>
            <a:br>
              <a:rPr sz="1600" dirty="0"/>
            </a:br>
            <a:br>
              <a:rPr sz="1600" dirty="0"/>
            </a:br>
            <a:r>
              <a:rPr sz="1600" dirty="0"/>
              <a:t>Spend from the wrong account = pay 28% more in taxes.</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sz="900" dirty="0"/>
              <a:t>The Right Order:</a:t>
            </a:r>
          </a:p>
          <a:p>
            <a:pPr>
              <a:spcBef>
                <a:spcPts val="800"/>
              </a:spcBef>
              <a:defRPr sz="1800">
                <a:solidFill>
                  <a:srgbClr val="2E4053"/>
                </a:solidFill>
              </a:defRPr>
            </a:pPr>
            <a:endParaRPr sz="900" dirty="0"/>
          </a:p>
          <a:p>
            <a:pPr>
              <a:spcBef>
                <a:spcPts val="800"/>
              </a:spcBef>
              <a:defRPr sz="1800">
                <a:solidFill>
                  <a:srgbClr val="2E4053"/>
                </a:solidFill>
              </a:defRPr>
            </a:pPr>
            <a:r>
              <a:rPr sz="900" dirty="0"/>
              <a:t>1. Taxable accounts first</a:t>
            </a:r>
          </a:p>
          <a:p>
            <a:pPr>
              <a:spcBef>
                <a:spcPts val="800"/>
              </a:spcBef>
              <a:defRPr sz="1800">
                <a:solidFill>
                  <a:srgbClr val="2E4053"/>
                </a:solidFill>
              </a:defRPr>
            </a:pPr>
            <a:r>
              <a:rPr sz="900" dirty="0"/>
              <a:t>   (harvest gains/losses)</a:t>
            </a:r>
          </a:p>
          <a:p>
            <a:pPr>
              <a:spcBef>
                <a:spcPts val="800"/>
              </a:spcBef>
              <a:defRPr sz="1800">
                <a:solidFill>
                  <a:srgbClr val="2E4053"/>
                </a:solidFill>
              </a:defRPr>
            </a:pPr>
            <a:endParaRPr sz="900" dirty="0"/>
          </a:p>
          <a:p>
            <a:pPr>
              <a:spcBef>
                <a:spcPts val="800"/>
              </a:spcBef>
              <a:defRPr sz="1800">
                <a:solidFill>
                  <a:srgbClr val="2E4053"/>
                </a:solidFill>
              </a:defRPr>
            </a:pPr>
            <a:r>
              <a:rPr sz="900" dirty="0"/>
              <a:t>2. Pre-tax accounts to</a:t>
            </a:r>
          </a:p>
          <a:p>
            <a:pPr>
              <a:spcBef>
                <a:spcPts val="800"/>
              </a:spcBef>
              <a:defRPr sz="1800">
                <a:solidFill>
                  <a:srgbClr val="2E4053"/>
                </a:solidFill>
              </a:defRPr>
            </a:pPr>
            <a:r>
              <a:rPr sz="900" dirty="0"/>
              <a:t>   fill current bracket</a:t>
            </a:r>
          </a:p>
          <a:p>
            <a:pPr>
              <a:spcBef>
                <a:spcPts val="800"/>
              </a:spcBef>
              <a:defRPr sz="1800">
                <a:solidFill>
                  <a:srgbClr val="2E4053"/>
                </a:solidFill>
              </a:defRPr>
            </a:pPr>
            <a:endParaRPr sz="900" dirty="0"/>
          </a:p>
          <a:p>
            <a:pPr>
              <a:spcBef>
                <a:spcPts val="800"/>
              </a:spcBef>
              <a:defRPr sz="1800">
                <a:solidFill>
                  <a:srgbClr val="2E4053"/>
                </a:solidFill>
              </a:defRPr>
            </a:pPr>
            <a:r>
              <a:rPr sz="900" dirty="0"/>
              <a:t>3. Roth conversions in</a:t>
            </a:r>
          </a:p>
          <a:p>
            <a:pPr>
              <a:spcBef>
                <a:spcPts val="800"/>
              </a:spcBef>
              <a:defRPr sz="1800">
                <a:solidFill>
                  <a:srgbClr val="2E4053"/>
                </a:solidFill>
              </a:defRPr>
            </a:pPr>
            <a:r>
              <a:rPr sz="900" dirty="0"/>
              <a:t>   low-income years</a:t>
            </a:r>
          </a:p>
          <a:p>
            <a:pPr>
              <a:spcBef>
                <a:spcPts val="800"/>
              </a:spcBef>
              <a:defRPr sz="1800">
                <a:solidFill>
                  <a:srgbClr val="2E4053"/>
                </a:solidFill>
              </a:defRPr>
            </a:pPr>
            <a:endParaRPr sz="900" dirty="0"/>
          </a:p>
          <a:p>
            <a:pPr>
              <a:spcBef>
                <a:spcPts val="800"/>
              </a:spcBef>
              <a:defRPr sz="1800">
                <a:solidFill>
                  <a:srgbClr val="2E4053"/>
                </a:solidFill>
              </a:defRPr>
            </a:pPr>
            <a:r>
              <a:rPr sz="900" dirty="0"/>
              <a:t>4. Keep Roth as volatility</a:t>
            </a:r>
          </a:p>
          <a:p>
            <a:pPr>
              <a:spcBef>
                <a:spcPts val="800"/>
              </a:spcBef>
              <a:defRPr sz="1800">
                <a:solidFill>
                  <a:srgbClr val="2E4053"/>
                </a:solidFill>
              </a:defRPr>
            </a:pPr>
            <a:r>
              <a:rPr sz="900" dirty="0"/>
              <a:t>   buffer and legacy lever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$59,840/Year They Don't Need to Pay</a:t>
            </a:r>
          </a:p>
        </p:txBody>
      </p:sp>
      <p:sp>
        <p:nvSpPr>
          <p:cNvPr id="4" name="TextBox 3"/>
          <p:cNvSpPr txBox="1"/>
          <p:nvPr/>
        </p:nvSpPr>
        <p:spPr>
          <a:xfrm>
            <a:off x="1014984" y="1298448"/>
            <a:ext cx="6400800" cy="5187830"/>
          </a:xfrm>
          <a:prstGeom prst="rect">
            <a:avLst/>
          </a:prstGeom>
          <a:noFill/>
        </p:spPr>
        <p:txBody>
          <a:bodyPr wrap="square">
            <a:spAutoFit/>
          </a:bodyPr>
          <a:lstStyle/>
          <a:p>
            <a:pPr>
              <a:lnSpc>
                <a:spcPct val="130000"/>
              </a:lnSpc>
              <a:defRPr sz="2200">
                <a:solidFill>
                  <a:srgbClr val="2E4053"/>
                </a:solidFill>
              </a:defRPr>
            </a:pPr>
            <a:r>
              <a:rPr sz="1600" dirty="0"/>
              <a:t>I reviewed a plan where a couple pays their advisor 1.25% annually.</a:t>
            </a:r>
            <a:br>
              <a:rPr sz="1600" dirty="0"/>
            </a:br>
            <a:br>
              <a:rPr sz="1600" dirty="0"/>
            </a:br>
            <a:r>
              <a:rPr sz="1600" dirty="0"/>
              <a:t>That's $40,000/year on their $3.2M portfolio.</a:t>
            </a:r>
            <a:br>
              <a:rPr sz="1600" dirty="0"/>
            </a:br>
            <a:br>
              <a:rPr sz="1600" dirty="0"/>
            </a:br>
            <a:r>
              <a:rPr sz="1600" dirty="0"/>
              <a:t>'What do they do for you?'</a:t>
            </a:r>
            <a:br>
              <a:rPr sz="1600" dirty="0"/>
            </a:br>
            <a:r>
              <a:rPr sz="1600" dirty="0"/>
              <a:t>'Rebalance our portfolio.'</a:t>
            </a:r>
            <a:br>
              <a:rPr sz="1600" dirty="0"/>
            </a:br>
            <a:br>
              <a:rPr sz="1600" dirty="0"/>
            </a:br>
            <a:r>
              <a:rPr sz="1600" dirty="0"/>
              <a:t>'Tax planning?' No.</a:t>
            </a:r>
            <a:br>
              <a:rPr sz="1600" dirty="0"/>
            </a:br>
            <a:r>
              <a:rPr sz="1600" dirty="0"/>
              <a:t>'Social Security analysis?' No.</a:t>
            </a:r>
            <a:br>
              <a:rPr sz="1600" dirty="0"/>
            </a:br>
            <a:r>
              <a:rPr sz="1600" dirty="0"/>
              <a:t>'Roth conversions?' No.</a:t>
            </a:r>
            <a:br>
              <a:rPr sz="1600" dirty="0"/>
            </a:br>
            <a:r>
              <a:rPr sz="1600" dirty="0"/>
              <a:t>'RMD strategies?' No.</a:t>
            </a:r>
            <a:br>
              <a:rPr sz="1600" dirty="0"/>
            </a:br>
            <a:br>
              <a:rPr sz="1600" dirty="0"/>
            </a:br>
            <a:r>
              <a:rPr sz="1600" dirty="0"/>
              <a:t>The real cost:</a:t>
            </a:r>
            <a:br>
              <a:rPr sz="1600" dirty="0"/>
            </a:br>
            <a:r>
              <a:rPr sz="1600" dirty="0"/>
              <a:t>• Advisor fee: 1.25%</a:t>
            </a:r>
            <a:br>
              <a:rPr sz="1600" dirty="0"/>
            </a:br>
            <a:r>
              <a:rPr sz="1600" dirty="0"/>
              <a:t>• Average fund fees: 0.62%</a:t>
            </a:r>
            <a:br>
              <a:rPr sz="1600" dirty="0"/>
            </a:br>
            <a:r>
              <a:rPr sz="1600" dirty="0"/>
              <a:t>• Total: 1.87% = $59,840/year</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rPr dirty="0"/>
              <a:t>THE RESULTS</a:t>
            </a:r>
          </a:p>
          <a:p>
            <a:pPr>
              <a:spcBef>
                <a:spcPts val="800"/>
              </a:spcBef>
              <a:defRPr sz="1800">
                <a:solidFill>
                  <a:srgbClr val="2E4053"/>
                </a:solidFill>
              </a:defRPr>
            </a:pPr>
            <a:r>
              <a:rPr dirty="0"/>
              <a:t>They're paying $59,840/year</a:t>
            </a:r>
          </a:p>
          <a:p>
            <a:pPr>
              <a:spcBef>
                <a:spcPts val="800"/>
              </a:spcBef>
              <a:defRPr sz="1800">
                <a:solidFill>
                  <a:srgbClr val="2E4053"/>
                </a:solidFill>
              </a:defRPr>
            </a:pPr>
            <a:r>
              <a:rPr dirty="0"/>
              <a:t>for something a </a:t>
            </a:r>
            <a:r>
              <a:rPr dirty="0" err="1"/>
              <a:t>robo</a:t>
            </a:r>
            <a:r>
              <a:rPr dirty="0"/>
              <a:t>-advisor</a:t>
            </a:r>
          </a:p>
          <a:p>
            <a:pPr>
              <a:spcBef>
                <a:spcPts val="800"/>
              </a:spcBef>
              <a:defRPr sz="1800">
                <a:solidFill>
                  <a:srgbClr val="2E4053"/>
                </a:solidFill>
              </a:defRPr>
            </a:pPr>
            <a:r>
              <a:rPr dirty="0"/>
              <a:t>does for $400.</a:t>
            </a:r>
          </a:p>
          <a:p>
            <a:pPr>
              <a:spcBef>
                <a:spcPts val="800"/>
              </a:spcBef>
              <a:defRPr sz="1800">
                <a:solidFill>
                  <a:srgbClr val="2E4053"/>
                </a:solidFill>
              </a:defRPr>
            </a:pPr>
            <a:endParaRPr dirty="0"/>
          </a:p>
          <a:p>
            <a:pPr>
              <a:spcBef>
                <a:spcPts val="800"/>
              </a:spcBef>
              <a:defRPr sz="1800">
                <a:solidFill>
                  <a:srgbClr val="2E4053"/>
                </a:solidFill>
              </a:defRPr>
            </a:pPr>
            <a:r>
              <a:rPr dirty="0"/>
              <a:t>Not because advisor is bad.</a:t>
            </a:r>
          </a:p>
          <a:p>
            <a:pPr>
              <a:spcBef>
                <a:spcPts val="800"/>
              </a:spcBef>
              <a:defRPr sz="1800">
                <a:solidFill>
                  <a:srgbClr val="2E4053"/>
                </a:solidFill>
              </a:defRPr>
            </a:pPr>
            <a:r>
              <a:rPr dirty="0"/>
              <a:t>Because they're paying for</a:t>
            </a:r>
          </a:p>
          <a:p>
            <a:pPr>
              <a:spcBef>
                <a:spcPts val="800"/>
              </a:spcBef>
              <a:defRPr sz="1800">
                <a:solidFill>
                  <a:srgbClr val="2E4053"/>
                </a:solidFill>
              </a:defRPr>
            </a:pPr>
            <a:r>
              <a:rPr dirty="0"/>
              <a:t>rebalancing, not planning.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What Separates Wealth-Builders From Everyone Else</a:t>
            </a:r>
          </a:p>
        </p:txBody>
      </p:sp>
      <p:sp>
        <p:nvSpPr>
          <p:cNvPr id="4" name="TextBox 3"/>
          <p:cNvSpPr txBox="1"/>
          <p:nvPr/>
        </p:nvSpPr>
        <p:spPr>
          <a:xfrm>
            <a:off x="640080" y="1371600"/>
            <a:ext cx="10972800" cy="5139869"/>
          </a:xfrm>
          <a:prstGeom prst="rect">
            <a:avLst/>
          </a:prstGeom>
          <a:noFill/>
        </p:spPr>
        <p:txBody>
          <a:bodyPr wrap="square">
            <a:spAutoFit/>
          </a:bodyPr>
          <a:lstStyle/>
          <a:p>
            <a:pPr>
              <a:spcAft>
                <a:spcPts val="1200"/>
              </a:spcAft>
              <a:defRPr sz="2400">
                <a:solidFill>
                  <a:srgbClr val="2E4053"/>
                </a:solidFill>
              </a:defRPr>
            </a:pPr>
            <a:r>
              <a:rPr sz="1600" dirty="0"/>
              <a:t>Over 25 years helping high-net-worth clients build and preserve wealth:</a:t>
            </a:r>
          </a:p>
          <a:p>
            <a:pPr>
              <a:spcAft>
                <a:spcPts val="1200"/>
              </a:spcAft>
              <a:defRPr sz="2400">
                <a:solidFill>
                  <a:srgbClr val="2E4053"/>
                </a:solidFill>
              </a:defRPr>
            </a:pPr>
            <a:r>
              <a:rPr sz="1600" dirty="0"/>
              <a:t>1. Anticipate, don't react. Plan for taxes BEFORE life events—not after.</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2. Structure strategically. Deploy trusts and entities as proactive tools.</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3. Stay informed, not stagnant. Conservative investing requires knowledge.</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4. Question everything. Strategies that got you here won't get you further.</a:t>
            </a:r>
            <a:r>
              <a:rPr lang="en-US" sz="1600" dirty="0"/>
              <a:t> (Example Accumulation v Distribution)</a:t>
            </a:r>
            <a:endParaRPr sz="1600" dirty="0"/>
          </a:p>
          <a:p>
            <a:pPr>
              <a:spcAft>
                <a:spcPts val="1200"/>
              </a:spcAft>
              <a:defRPr sz="2400">
                <a:solidFill>
                  <a:srgbClr val="2E4053"/>
                </a:solidFill>
              </a:defRPr>
            </a:pPr>
            <a:endParaRPr sz="1600" dirty="0"/>
          </a:p>
          <a:p>
            <a:pPr>
              <a:spcAft>
                <a:spcPts val="1200"/>
              </a:spcAft>
              <a:defRPr sz="2400">
                <a:solidFill>
                  <a:srgbClr val="2E4053"/>
                </a:solidFill>
              </a:defRPr>
            </a:pPr>
            <a:r>
              <a:rPr sz="1600" dirty="0"/>
              <a:t>5. Think holistically. Every decision ripples across taxes, estate, legacy.</a:t>
            </a:r>
          </a:p>
          <a:p>
            <a:pPr>
              <a:spcAft>
                <a:spcPts val="1200"/>
              </a:spcAft>
              <a:defRPr sz="2400">
                <a:solidFill>
                  <a:srgbClr val="2E4053"/>
                </a:solidFill>
              </a:defRPr>
            </a:pPr>
            <a:endParaRPr sz="1600" dirty="0"/>
          </a:p>
          <a:p>
            <a:pPr>
              <a:spcAft>
                <a:spcPts val="1200"/>
              </a:spcAft>
              <a:defRPr sz="2400">
                <a:solidFill>
                  <a:srgbClr val="2E4053"/>
                </a:solidFill>
              </a:defRPr>
            </a:pPr>
            <a:r>
              <a:rPr sz="1600" dirty="0"/>
              <a:t>The real measure of wealth isn't your income—it's what you keep, grow,</a:t>
            </a:r>
          </a:p>
          <a:p>
            <a:pPr>
              <a:spcAft>
                <a:spcPts val="1200"/>
              </a:spcAft>
              <a:defRPr sz="2400">
                <a:solidFill>
                  <a:srgbClr val="2E4053"/>
                </a:solidFill>
              </a:defRPr>
            </a:pPr>
            <a:r>
              <a:rPr sz="1600" dirty="0"/>
              <a:t>and ultimately transfer to the next generation.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SOCIAL SECURITY</a:t>
            </a:r>
            <a:br/>
            <a:r>
              <a:t>CLAIMING STRATEGIES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Social Security Decision That Changes Everything</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The second-biggest mistake retirees make? Claiming Social Security early.</a:t>
            </a:r>
          </a:p>
          <a:p>
            <a:pPr>
              <a:spcAft>
                <a:spcPts val="1200"/>
              </a:spcAft>
              <a:defRPr sz="2400">
                <a:solidFill>
                  <a:srgbClr val="2E4053"/>
                </a:solidFill>
              </a:defRPr>
            </a:pPr>
            <a:endParaRPr/>
          </a:p>
          <a:p>
            <a:pPr>
              <a:spcAft>
                <a:spcPts val="1200"/>
              </a:spcAft>
              <a:defRPr sz="2400">
                <a:solidFill>
                  <a:srgbClr val="2E4053"/>
                </a:solidFill>
              </a:defRPr>
            </a:pPr>
            <a:r>
              <a:t>The BIGGEST mistake? Not coordinating it with their tax strategy.</a:t>
            </a:r>
          </a:p>
          <a:p>
            <a:pPr>
              <a:spcAft>
                <a:spcPts val="1200"/>
              </a:spcAft>
              <a:defRPr sz="2400">
                <a:solidFill>
                  <a:srgbClr val="2E4053"/>
                </a:solidFill>
              </a:defRPr>
            </a:pPr>
            <a:endParaRPr/>
          </a:p>
          <a:p>
            <a:pPr>
              <a:spcAft>
                <a:spcPts val="1200"/>
              </a:spcAft>
              <a:defRPr sz="2400">
                <a:solidFill>
                  <a:srgbClr val="2E4053"/>
                </a:solidFill>
              </a:defRPr>
            </a:pPr>
            <a:r>
              <a:t>Every year you delay from 62 to 70, your benefit increases roughly 8%.</a:t>
            </a:r>
          </a:p>
          <a:p>
            <a:pPr>
              <a:spcAft>
                <a:spcPts val="1200"/>
              </a:spcAft>
              <a:defRPr sz="2400">
                <a:solidFill>
                  <a:srgbClr val="2E4053"/>
                </a:solidFill>
              </a:defRPr>
            </a:pPr>
            <a:endParaRPr/>
          </a:p>
          <a:p>
            <a:pPr>
              <a:spcAft>
                <a:spcPts val="1200"/>
              </a:spcAft>
              <a:defRPr sz="2400">
                <a:solidFill>
                  <a:srgbClr val="2E4053"/>
                </a:solidFill>
              </a:defRPr>
            </a:pPr>
            <a:r>
              <a:t>But the real cost isn't just the lower check—it's the cascade of tax</a:t>
            </a:r>
          </a:p>
          <a:p>
            <a:pPr>
              <a:spcAft>
                <a:spcPts val="1200"/>
              </a:spcAft>
              <a:defRPr sz="2400">
                <a:solidFill>
                  <a:srgbClr val="2E4053"/>
                </a:solidFill>
              </a:defRPr>
            </a:pPr>
            <a:r>
              <a:t>consequences that follow for the next 30+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rPr dirty="0"/>
              <a:t>CASE STUDY: The $487,000 Social Security Mistake</a:t>
            </a:r>
          </a:p>
        </p:txBody>
      </p:sp>
      <p:sp>
        <p:nvSpPr>
          <p:cNvPr id="4" name="TextBox 3"/>
          <p:cNvSpPr txBox="1"/>
          <p:nvPr/>
        </p:nvSpPr>
        <p:spPr>
          <a:xfrm>
            <a:off x="640080" y="1371600"/>
            <a:ext cx="6400800" cy="4572000"/>
          </a:xfrm>
          <a:prstGeom prst="rect">
            <a:avLst/>
          </a:prstGeom>
          <a:noFill/>
        </p:spPr>
        <p:txBody>
          <a:bodyPr wrap="square">
            <a:spAutoFit/>
          </a:bodyPr>
          <a:lstStyle/>
          <a:p>
            <a:pPr>
              <a:lnSpc>
                <a:spcPct val="130000"/>
              </a:lnSpc>
              <a:defRPr sz="2200">
                <a:solidFill>
                  <a:srgbClr val="2E4053"/>
                </a:solidFill>
              </a:defRPr>
            </a:pPr>
            <a:r>
              <a:t>Client filed for Social Security at 62. He didn't need the money. He just thought 'get it while you can.'</a:t>
            </a:r>
            <a:br/>
            <a:br/>
            <a:r>
              <a:t>His wife, even healthier than him, is now stuck with a permanently reduced survivor benefit.</a:t>
            </a:r>
            <a:br/>
            <a:br/>
            <a:r>
              <a:t>At 62: $1,950/month ($23,400/year)</a:t>
            </a:r>
            <a:br/>
            <a:r>
              <a:t>At 70 would have been: $3,430/month ($41,160/year)</a:t>
            </a:r>
            <a:br/>
            <a:br/>
            <a:r>
              <a:t>The kicker? He could have done Roth conversions in a lower tax bracket instead. But he chose $23K/year he didn't need.</a:t>
            </a:r>
            <a:br/>
            <a:br/>
            <a:r>
              <a:t>Break-even is around age 80. He's healthy with longevity in his family.</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t>THE RESULTS</a:t>
            </a:r>
          </a:p>
          <a:p>
            <a:pPr>
              <a:spcBef>
                <a:spcPts val="800"/>
              </a:spcBef>
              <a:defRPr sz="1800">
                <a:solidFill>
                  <a:srgbClr val="2E4053"/>
                </a:solidFill>
              </a:defRPr>
            </a:pPr>
            <a:r>
              <a:t>Total lifetime cost: $487,000</a:t>
            </a:r>
          </a:p>
          <a:p>
            <a:pPr>
              <a:spcBef>
                <a:spcPts val="800"/>
              </a:spcBef>
              <a:defRPr sz="1800">
                <a:solidFill>
                  <a:srgbClr val="2E4053"/>
                </a:solidFill>
              </a:defRPr>
            </a:pPr>
            <a:r>
              <a:t>Lost benefit: $17,760/year</a:t>
            </a:r>
          </a:p>
          <a:p>
            <a:pPr>
              <a:spcBef>
                <a:spcPts val="800"/>
              </a:spcBef>
              <a:defRPr sz="1800">
                <a:solidFill>
                  <a:srgbClr val="2E4053"/>
                </a:solidFill>
              </a:defRPr>
            </a:pPr>
            <a:r>
              <a:t>Wife's reduced survivor benefit</a:t>
            </a:r>
          </a:p>
          <a:p>
            <a:pPr>
              <a:spcBef>
                <a:spcPts val="800"/>
              </a:spcBef>
              <a:defRPr sz="1800">
                <a:solidFill>
                  <a:srgbClr val="2E4053"/>
                </a:solidFill>
              </a:defRPr>
            </a:pPr>
            <a:r>
              <a:t>Compounding COLA on smaller base</a:t>
            </a:r>
          </a:p>
          <a:p>
            <a:pPr>
              <a:spcBef>
                <a:spcPts val="800"/>
              </a:spcBef>
              <a:defRPr sz="1800">
                <a:solidFill>
                  <a:srgbClr val="2E4053"/>
                </a:solidFill>
              </a:defRPr>
            </a:pPr>
            <a:r>
              <a:t>Missed Roth conversion window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2800" b="1">
                <a:solidFill>
                  <a:srgbClr val="BF9A4A"/>
                </a:solidFill>
              </a:defRPr>
            </a:pPr>
            <a:r>
              <a:t>CASE STUDY: The $578,000 Coordination Failure</a:t>
            </a:r>
          </a:p>
        </p:txBody>
      </p:sp>
      <p:sp>
        <p:nvSpPr>
          <p:cNvPr id="4" name="TextBox 3"/>
          <p:cNvSpPr txBox="1"/>
          <p:nvPr/>
        </p:nvSpPr>
        <p:spPr>
          <a:xfrm>
            <a:off x="640080" y="1371600"/>
            <a:ext cx="6400800" cy="4572000"/>
          </a:xfrm>
          <a:prstGeom prst="rect">
            <a:avLst/>
          </a:prstGeom>
          <a:noFill/>
        </p:spPr>
        <p:txBody>
          <a:bodyPr wrap="square">
            <a:spAutoFit/>
          </a:bodyPr>
          <a:lstStyle/>
          <a:p>
            <a:pPr>
              <a:lnSpc>
                <a:spcPct val="130000"/>
              </a:lnSpc>
              <a:defRPr sz="2200">
                <a:solidFill>
                  <a:srgbClr val="2E4053"/>
                </a:solidFill>
              </a:defRPr>
            </a:pPr>
            <a:r>
              <a:t>A prospect came to us after claiming at 62.</a:t>
            </a:r>
            <a:br/>
            <a:br/>
            <a:r>
              <a:t>The damage:</a:t>
            </a:r>
            <a:br/>
            <a:br/>
            <a:r>
              <a:t>10 years of higher Medicare premiums: $58,000</a:t>
            </a:r>
            <a:br/>
            <a:r>
              <a:t>• SS income pushed them into IRMAA surcharges</a:t>
            </a:r>
            <a:br/>
            <a:r>
              <a:t>• $500+/month extra for Medicare Parts B &amp; D</a:t>
            </a:r>
            <a:br/>
            <a:br/>
            <a:r>
              <a:t>Lost Roth conversion window: $180,000 in tax savings</a:t>
            </a:r>
            <a:br/>
            <a:r>
              <a:t>• Years 62-70 could've been low-income years</a:t>
            </a:r>
            <a:br/>
            <a:r>
              <a:t>• Perfect time to convert at 12-22% brackets</a:t>
            </a:r>
            <a:br/>
            <a:r>
              <a:t>• SS income killed that opportunity forever</a:t>
            </a:r>
            <a:br/>
            <a:br/>
            <a:r>
              <a:t>Lower lifetime benefits: $340,000</a:t>
            </a:r>
          </a:p>
        </p:txBody>
      </p:sp>
      <p:sp>
        <p:nvSpPr>
          <p:cNvPr id="5" name="Rounded Rectangle 4"/>
          <p:cNvSpPr/>
          <p:nvPr/>
        </p:nvSpPr>
        <p:spPr>
          <a:xfrm>
            <a:off x="7315200" y="1645920"/>
            <a:ext cx="4389120" cy="4114800"/>
          </a:xfrm>
          <a:prstGeom prst="roundRect">
            <a:avLst/>
          </a:prstGeom>
          <a:solidFill>
            <a:srgbClr val="F4F6F6"/>
          </a:solidFill>
          <a:ln w="38100">
            <a:solidFill>
              <a:srgbClr val="BF9A4A"/>
            </a:solidFill>
          </a:ln>
        </p:spPr>
        <p:style>
          <a:lnRef idx="1">
            <a:schemeClr val="accent1"/>
          </a:lnRef>
          <a:fillRef idx="3">
            <a:schemeClr val="accent1"/>
          </a:fillRef>
          <a:effectRef idx="2">
            <a:schemeClr val="accent1"/>
          </a:effectRef>
          <a:fontRef idx="minor">
            <a:schemeClr val="lt1"/>
          </a:fontRef>
        </p:style>
        <p:txBody>
          <a:bodyPr wrap="square" lIns="274320" tIns="274320" rIns="274320" rtlCol="0" anchor="t"/>
          <a:lstStyle/>
          <a:p>
            <a:pPr algn="ctr">
              <a:defRPr sz="2400" b="1">
                <a:solidFill>
                  <a:srgbClr val="1C2833"/>
                </a:solidFill>
              </a:defRPr>
            </a:pPr>
            <a:r>
              <a:t>THE RESULTS</a:t>
            </a:r>
          </a:p>
          <a:p>
            <a:pPr>
              <a:spcBef>
                <a:spcPts val="800"/>
              </a:spcBef>
              <a:defRPr sz="1800">
                <a:solidFill>
                  <a:srgbClr val="2E4053"/>
                </a:solidFill>
              </a:defRPr>
            </a:pPr>
            <a:r>
              <a:t>Total cost: $578,000</a:t>
            </a:r>
          </a:p>
          <a:p>
            <a:pPr>
              <a:spcBef>
                <a:spcPts val="800"/>
              </a:spcBef>
              <a:defRPr sz="1800">
                <a:solidFill>
                  <a:srgbClr val="2E4053"/>
                </a:solidFill>
              </a:defRPr>
            </a:pPr>
            <a:r>
              <a:t>Medicare surcharges: $58K</a:t>
            </a:r>
          </a:p>
          <a:p>
            <a:pPr>
              <a:spcBef>
                <a:spcPts val="800"/>
              </a:spcBef>
              <a:defRPr sz="1800">
                <a:solidFill>
                  <a:srgbClr val="2E4053"/>
                </a:solidFill>
              </a:defRPr>
            </a:pPr>
            <a:r>
              <a:t>Lost tax savings: $180K</a:t>
            </a:r>
          </a:p>
          <a:p>
            <a:pPr>
              <a:spcBef>
                <a:spcPts val="800"/>
              </a:spcBef>
              <a:defRPr sz="1800">
                <a:solidFill>
                  <a:srgbClr val="2E4053"/>
                </a:solidFill>
              </a:defRPr>
            </a:pPr>
            <a:r>
              <a:t>Reduced benefits: $340K</a:t>
            </a:r>
          </a:p>
          <a:p>
            <a:pPr>
              <a:spcBef>
                <a:spcPts val="800"/>
              </a:spcBef>
              <a:defRPr sz="1800">
                <a:solidFill>
                  <a:srgbClr val="2E4053"/>
                </a:solidFill>
              </a:defRPr>
            </a:pPr>
            <a:endParaRPr/>
          </a:p>
          <a:p>
            <a:pPr>
              <a:spcBef>
                <a:spcPts val="800"/>
              </a:spcBef>
              <a:defRPr sz="1800">
                <a:solidFill>
                  <a:srgbClr val="2E4053"/>
                </a:solidFill>
              </a:defRPr>
            </a:pPr>
            <a:r>
              <a:t>Social Security isn't just</a:t>
            </a:r>
          </a:p>
          <a:p>
            <a:pPr>
              <a:spcBef>
                <a:spcPts val="800"/>
              </a:spcBef>
              <a:defRPr sz="1800">
                <a:solidFill>
                  <a:srgbClr val="2E4053"/>
                </a:solidFill>
              </a:defRPr>
            </a:pPr>
            <a:r>
              <a:t>a monthly check—it's the</a:t>
            </a:r>
          </a:p>
          <a:p>
            <a:pPr>
              <a:spcBef>
                <a:spcPts val="800"/>
              </a:spcBef>
              <a:defRPr sz="1800">
                <a:solidFill>
                  <a:srgbClr val="2E4053"/>
                </a:solidFill>
              </a:defRPr>
            </a:pPr>
            <a:r>
              <a:t>cornerstone of your entire</a:t>
            </a:r>
          </a:p>
          <a:p>
            <a:pPr>
              <a:spcBef>
                <a:spcPts val="800"/>
              </a:spcBef>
              <a:defRPr sz="1800">
                <a:solidFill>
                  <a:srgbClr val="2E4053"/>
                </a:solidFill>
              </a:defRPr>
            </a:pPr>
            <a:r>
              <a:t>tax strategy.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1097280"/>
          </a:xfrm>
          <a:prstGeom prst="rect">
            <a:avLst/>
          </a:prstGeom>
          <a:solidFill>
            <a:srgbClr val="1C28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11277295" cy="822960"/>
          </a:xfrm>
          <a:prstGeom prst="rect">
            <a:avLst/>
          </a:prstGeom>
          <a:noFill/>
        </p:spPr>
        <p:txBody>
          <a:bodyPr wrap="none">
            <a:spAutoFit/>
          </a:bodyPr>
          <a:lstStyle/>
          <a:p>
            <a:pPr>
              <a:defRPr sz="3200" b="1">
                <a:solidFill>
                  <a:srgbClr val="FFFFFF"/>
                </a:solidFill>
              </a:defRPr>
            </a:pPr>
            <a:r>
              <a:t>The Survivor Penalty Nobody Talks About</a:t>
            </a:r>
          </a:p>
        </p:txBody>
      </p:sp>
      <p:sp>
        <p:nvSpPr>
          <p:cNvPr id="4" name="TextBox 3"/>
          <p:cNvSpPr txBox="1"/>
          <p:nvPr/>
        </p:nvSpPr>
        <p:spPr>
          <a:xfrm>
            <a:off x="640080" y="1371600"/>
            <a:ext cx="10972800" cy="5029200"/>
          </a:xfrm>
          <a:prstGeom prst="rect">
            <a:avLst/>
          </a:prstGeom>
          <a:noFill/>
        </p:spPr>
        <p:txBody>
          <a:bodyPr wrap="square">
            <a:spAutoFit/>
          </a:bodyPr>
          <a:lstStyle/>
          <a:p>
            <a:pPr>
              <a:spcAft>
                <a:spcPts val="1200"/>
              </a:spcAft>
              <a:defRPr sz="2400">
                <a:solidFill>
                  <a:srgbClr val="2E4053"/>
                </a:solidFill>
              </a:defRPr>
            </a:pPr>
            <a:r>
              <a:t>You start retirement as a couple with two Social Security checks.</a:t>
            </a:r>
          </a:p>
          <a:p>
            <a:pPr>
              <a:spcAft>
                <a:spcPts val="1200"/>
              </a:spcAft>
              <a:defRPr sz="2400">
                <a:solidFill>
                  <a:srgbClr val="2E4053"/>
                </a:solidFill>
              </a:defRPr>
            </a:pPr>
            <a:endParaRPr/>
          </a:p>
          <a:p>
            <a:pPr>
              <a:spcAft>
                <a:spcPts val="1200"/>
              </a:spcAft>
              <a:defRPr sz="2400">
                <a:solidFill>
                  <a:srgbClr val="2E4053"/>
                </a:solidFill>
              </a:defRPr>
            </a:pPr>
            <a:r>
              <a:t>One of you will end retirement alone with just ONE check.</a:t>
            </a:r>
          </a:p>
          <a:p>
            <a:pPr>
              <a:spcAft>
                <a:spcPts val="1200"/>
              </a:spcAft>
              <a:defRPr sz="2400">
                <a:solidFill>
                  <a:srgbClr val="2E4053"/>
                </a:solidFill>
              </a:defRPr>
            </a:pPr>
            <a:endParaRPr/>
          </a:p>
          <a:p>
            <a:pPr>
              <a:spcAft>
                <a:spcPts val="1200"/>
              </a:spcAft>
              <a:defRPr sz="2400">
                <a:solidFill>
                  <a:srgbClr val="2E4053"/>
                </a:solidFill>
              </a:defRPr>
            </a:pPr>
            <a:r>
              <a:t>Before: Two SS checks ($6,200/month)</a:t>
            </a:r>
          </a:p>
          <a:p>
            <a:pPr>
              <a:spcAft>
                <a:spcPts val="1200"/>
              </a:spcAft>
              <a:defRPr sz="2400">
                <a:solidFill>
                  <a:srgbClr val="2E4053"/>
                </a:solidFill>
              </a:defRPr>
            </a:pPr>
            <a:r>
              <a:t>After spouse passes: One check ($3,400/month)</a:t>
            </a:r>
          </a:p>
          <a:p>
            <a:pPr>
              <a:spcAft>
                <a:spcPts val="1200"/>
              </a:spcAft>
              <a:defRPr sz="2400">
                <a:solidFill>
                  <a:srgbClr val="2E4053"/>
                </a:solidFill>
              </a:defRPr>
            </a:pPr>
            <a:endParaRPr/>
          </a:p>
          <a:p>
            <a:pPr>
              <a:spcAft>
                <a:spcPts val="1200"/>
              </a:spcAft>
              <a:defRPr sz="2400">
                <a:solidFill>
                  <a:srgbClr val="2E4053"/>
                </a:solidFill>
              </a:defRPr>
            </a:pPr>
            <a:r>
              <a:t>Before: His pension + hers ($85,000/year)</a:t>
            </a:r>
          </a:p>
          <a:p>
            <a:pPr>
              <a:spcAft>
                <a:spcPts val="1200"/>
              </a:spcAft>
              <a:defRPr sz="2400">
                <a:solidFill>
                  <a:srgbClr val="2E4053"/>
                </a:solidFill>
              </a:defRPr>
            </a:pPr>
            <a:r>
              <a:t>After: Just hers ($34,000/year)</a:t>
            </a:r>
          </a:p>
          <a:p>
            <a:pPr>
              <a:spcAft>
                <a:spcPts val="1200"/>
              </a:spcAft>
              <a:defRPr sz="2400">
                <a:solidFill>
                  <a:srgbClr val="2E4053"/>
                </a:solidFill>
              </a:defRPr>
            </a:pPr>
            <a:endParaRPr/>
          </a:p>
          <a:p>
            <a:pPr>
              <a:spcAft>
                <a:spcPts val="1200"/>
              </a:spcAft>
              <a:defRPr sz="2400">
                <a:solidFill>
                  <a:srgbClr val="2E4053"/>
                </a:solidFill>
              </a:defRPr>
            </a:pPr>
            <a:r>
              <a:t>Income dropped 48%. Expenses dropped only 18%.</a:t>
            </a:r>
          </a:p>
          <a:p>
            <a:pPr>
              <a:spcAft>
                <a:spcPts val="1200"/>
              </a:spcAft>
              <a:defRPr sz="2400">
                <a:solidFill>
                  <a:srgbClr val="2E4053"/>
                </a:solidFill>
              </a:defRPr>
            </a:pPr>
            <a:endParaRPr/>
          </a:p>
          <a:p>
            <a:pPr>
              <a:spcAft>
                <a:spcPts val="1200"/>
              </a:spcAft>
              <a:defRPr sz="2400">
                <a:solidFill>
                  <a:srgbClr val="2E4053"/>
                </a:solidFill>
              </a:defRPr>
            </a:pPr>
            <a:r>
              <a:t>Every claiming decision must consider the surviving spouse.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BF9A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560320"/>
            <a:ext cx="10362895" cy="1828800"/>
          </a:xfrm>
          <a:prstGeom prst="rect">
            <a:avLst/>
          </a:prstGeom>
          <a:noFill/>
        </p:spPr>
        <p:txBody>
          <a:bodyPr wrap="none">
            <a:spAutoFit/>
          </a:bodyPr>
          <a:lstStyle/>
          <a:p>
            <a:pPr algn="ctr">
              <a:defRPr sz="4800" b="1">
                <a:solidFill>
                  <a:srgbClr val="1C2833"/>
                </a:solidFill>
              </a:defRPr>
            </a:pPr>
            <a:r>
              <a:t>ROTH CONVERSIONS &amp;</a:t>
            </a:r>
            <a:br/>
            <a:r>
              <a:t>TAX BRACKET OPTIMIZATION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3181</TotalTime>
  <Words>3694</Words>
  <Application>Microsoft Office PowerPoint</Application>
  <PresentationFormat>Widescreen</PresentationFormat>
  <Paragraphs>373</Paragraphs>
  <Slides>39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Kurt</dc:creator>
  <cp:keywords/>
  <dc:description>generated using python-pptx</dc:description>
  <cp:lastModifiedBy>Kurt S</cp:lastModifiedBy>
  <cp:revision>2</cp:revision>
  <cp:lastPrinted>2025-12-03T20:52:24Z</cp:lastPrinted>
  <dcterms:created xsi:type="dcterms:W3CDTF">2013-01-27T09:14:16Z</dcterms:created>
  <dcterms:modified xsi:type="dcterms:W3CDTF">2025-12-03T22:33:26Z</dcterms:modified>
  <cp:category/>
</cp:coreProperties>
</file>