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57" r:id="rId4"/>
    <p:sldId id="258" r:id="rId5"/>
    <p:sldId id="262" r:id="rId6"/>
    <p:sldId id="298" r:id="rId7"/>
    <p:sldId id="299" r:id="rId8"/>
    <p:sldId id="259" r:id="rId9"/>
    <p:sldId id="261" r:id="rId10"/>
    <p:sldId id="271" r:id="rId11"/>
    <p:sldId id="263" r:id="rId12"/>
    <p:sldId id="264" r:id="rId13"/>
    <p:sldId id="265"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66" r:id="rId36"/>
    <p:sldId id="267" r:id="rId37"/>
    <p:sldId id="268" r:id="rId38"/>
    <p:sldId id="269" r:id="rId39"/>
    <p:sldId id="270" r:id="rId40"/>
    <p:sldId id="293" r:id="rId41"/>
    <p:sldId id="294" r:id="rId42"/>
    <p:sldId id="295" r:id="rId43"/>
    <p:sldId id="296" r:id="rId44"/>
    <p:sldId id="29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4" autoAdjust="0"/>
    <p:restoredTop sz="94660"/>
  </p:normalViewPr>
  <p:slideViewPr>
    <p:cSldViewPr snapToGrid="0">
      <p:cViewPr>
        <p:scale>
          <a:sx n="85" d="100"/>
          <a:sy n="85" d="100"/>
        </p:scale>
        <p:origin x="-357" y="-165"/>
      </p:cViewPr>
      <p:guideLst>
        <p:guide orient="horz" pos="2160"/>
        <p:guide pos="3840"/>
      </p:guideLst>
    </p:cSldViewPr>
  </p:slideViewPr>
  <p:notesTextViewPr>
    <p:cViewPr>
      <p:scale>
        <a:sx n="1" d="1"/>
        <a:sy n="1" d="1"/>
      </p:scale>
      <p:origin x="0" y="0"/>
    </p:cViewPr>
  </p:notesTextViewPr>
  <p:sorterViewPr>
    <p:cViewPr>
      <p:scale>
        <a:sx n="100" d="100"/>
        <a:sy n="100" d="100"/>
      </p:scale>
      <p:origin x="0" y="10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9E968-199C-418F-ABAE-6A3159410C90}"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185451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9E968-199C-418F-ABAE-6A3159410C90}"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256233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9E968-199C-418F-ABAE-6A3159410C90}"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34865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9E968-199C-418F-ABAE-6A3159410C90}"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256257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9E968-199C-418F-ABAE-6A3159410C90}"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2222989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9E968-199C-418F-ABAE-6A3159410C90}"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354282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9E968-199C-418F-ABAE-6A3159410C90}"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1564777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9E968-199C-418F-ABAE-6A3159410C90}"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335901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9E968-199C-418F-ABAE-6A3159410C90}"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255917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9E968-199C-418F-ABAE-6A3159410C90}"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394892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9E968-199C-418F-ABAE-6A3159410C90}"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D502F-838E-4AC7-98B2-81611EBF17FE}" type="slidenum">
              <a:rPr lang="en-US" smtClean="0"/>
              <a:t>‹#›</a:t>
            </a:fld>
            <a:endParaRPr lang="en-US"/>
          </a:p>
        </p:txBody>
      </p:sp>
    </p:spTree>
    <p:extLst>
      <p:ext uri="{BB962C8B-B14F-4D97-AF65-F5344CB8AC3E}">
        <p14:creationId xmlns:p14="http://schemas.microsoft.com/office/powerpoint/2010/main" val="297575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7449E968-199C-418F-ABAE-6A3159410C90}"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7BED502F-838E-4AC7-98B2-81611EBF17FE}" type="slidenum">
              <a:rPr lang="en-US" smtClean="0"/>
              <a:t>‹#›</a:t>
            </a:fld>
            <a:endParaRPr lang="en-US"/>
          </a:p>
        </p:txBody>
      </p:sp>
    </p:spTree>
    <p:extLst>
      <p:ext uri="{BB962C8B-B14F-4D97-AF65-F5344CB8AC3E}">
        <p14:creationId xmlns:p14="http://schemas.microsoft.com/office/powerpoint/2010/main" val="36607831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050AC7-B4D2-8F9E-94C6-028AA131EE3F}"/>
              </a:ext>
            </a:extLst>
          </p:cNvPr>
          <p:cNvSpPr>
            <a:spLocks noGrp="1"/>
          </p:cNvSpPr>
          <p:nvPr>
            <p:ph type="ctrTitle"/>
          </p:nvPr>
        </p:nvSpPr>
        <p:spPr/>
        <p:txBody>
          <a:bodyPr/>
          <a:lstStyle/>
          <a:p>
            <a:r>
              <a:rPr lang="en-US" dirty="0"/>
              <a:t>OFFER IN COMPROMISE (OIC)</a:t>
            </a:r>
          </a:p>
        </p:txBody>
      </p:sp>
      <p:sp>
        <p:nvSpPr>
          <p:cNvPr id="3" name="Subtitle 2">
            <a:extLst>
              <a:ext uri="{FF2B5EF4-FFF2-40B4-BE49-F238E27FC236}">
                <a16:creationId xmlns="" xmlns:a16="http://schemas.microsoft.com/office/drawing/2014/main" id="{EAB450EF-8129-931F-E3DF-F6E98F6D6D04}"/>
              </a:ext>
            </a:extLst>
          </p:cNvPr>
          <p:cNvSpPr>
            <a:spLocks noGrp="1"/>
          </p:cNvSpPr>
          <p:nvPr>
            <p:ph type="subTitle" idx="1"/>
          </p:nvPr>
        </p:nvSpPr>
        <p:spPr/>
        <p:txBody>
          <a:bodyPr>
            <a:normAutofit/>
          </a:bodyPr>
          <a:lstStyle/>
          <a:p>
            <a:r>
              <a:rPr lang="en-US" sz="3600" dirty="0"/>
              <a:t>“Settling your tax debt for pennies on the dollar”</a:t>
            </a:r>
          </a:p>
        </p:txBody>
      </p:sp>
      <p:sp>
        <p:nvSpPr>
          <p:cNvPr id="8" name="TextBox 7">
            <a:extLst>
              <a:ext uri="{FF2B5EF4-FFF2-40B4-BE49-F238E27FC236}">
                <a16:creationId xmlns="" xmlns:a16="http://schemas.microsoft.com/office/drawing/2014/main" id="{5C50B6EC-02B3-BBFB-7527-38E989F65657}"/>
              </a:ext>
            </a:extLst>
          </p:cNvPr>
          <p:cNvSpPr txBox="1"/>
          <p:nvPr/>
        </p:nvSpPr>
        <p:spPr>
          <a:xfrm>
            <a:off x="1157748" y="5198806"/>
            <a:ext cx="9510252" cy="523220"/>
          </a:xfrm>
          <a:prstGeom prst="rect">
            <a:avLst/>
          </a:prstGeom>
          <a:noFill/>
        </p:spPr>
        <p:txBody>
          <a:bodyPr wrap="square" rtlCol="0">
            <a:spAutoFit/>
          </a:bodyPr>
          <a:lstStyle/>
          <a:p>
            <a:pPr algn="ctr"/>
            <a:r>
              <a:rPr lang="en-US" sz="2800" b="1" dirty="0"/>
              <a:t>Charles R. Barrington (retiree from the Dark Side)</a:t>
            </a:r>
          </a:p>
        </p:txBody>
      </p:sp>
    </p:spTree>
    <p:extLst>
      <p:ext uri="{BB962C8B-B14F-4D97-AF65-F5344CB8AC3E}">
        <p14:creationId xmlns:p14="http://schemas.microsoft.com/office/powerpoint/2010/main" val="2661090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Basis for Granting an OIC</a:t>
            </a:r>
            <a:endParaRPr lang="en-US" dirty="0"/>
          </a:p>
        </p:txBody>
      </p:sp>
      <p:sp>
        <p:nvSpPr>
          <p:cNvPr id="3" name="Content Placeholder 2"/>
          <p:cNvSpPr>
            <a:spLocks noGrp="1"/>
          </p:cNvSpPr>
          <p:nvPr>
            <p:ph idx="1"/>
          </p:nvPr>
        </p:nvSpPr>
        <p:spPr/>
        <p:txBody>
          <a:bodyPr>
            <a:normAutofit/>
          </a:bodyPr>
          <a:lstStyle/>
          <a:p>
            <a:r>
              <a:rPr lang="en-US" sz="3200" dirty="0" smtClean="0"/>
              <a:t>Doubt as to </a:t>
            </a:r>
            <a:r>
              <a:rPr lang="en-US" sz="3200" dirty="0" err="1" smtClean="0"/>
              <a:t>collectibility</a:t>
            </a:r>
            <a:r>
              <a:rPr lang="en-US" sz="3200" dirty="0" smtClean="0"/>
              <a:t> (DATC)</a:t>
            </a:r>
          </a:p>
          <a:p>
            <a:r>
              <a:rPr lang="en-US" sz="3200" dirty="0" smtClean="0"/>
              <a:t>Doubt as to liability (DATL)</a:t>
            </a:r>
          </a:p>
          <a:p>
            <a:r>
              <a:rPr lang="en-US" sz="3200" dirty="0" smtClean="0"/>
              <a:t>Effective tax administration (ETA)</a:t>
            </a:r>
          </a:p>
          <a:p>
            <a:endParaRPr lang="en-US" sz="3200" dirty="0"/>
          </a:p>
          <a:p>
            <a:pPr marL="0" indent="0">
              <a:buNone/>
            </a:pPr>
            <a:r>
              <a:rPr lang="en-US" sz="3200" dirty="0"/>
              <a:t>Treas. Reg. </a:t>
            </a:r>
            <a:r>
              <a:rPr lang="en-US" sz="3200"/>
              <a:t>§ 301.7122-1(b)</a:t>
            </a:r>
          </a:p>
          <a:p>
            <a:pPr marL="0" indent="0">
              <a:buNone/>
            </a:pPr>
            <a:endParaRPr lang="en-US" sz="3200" dirty="0"/>
          </a:p>
        </p:txBody>
      </p:sp>
    </p:spTree>
    <p:extLst>
      <p:ext uri="{BB962C8B-B14F-4D97-AF65-F5344CB8AC3E}">
        <p14:creationId xmlns:p14="http://schemas.microsoft.com/office/powerpoint/2010/main" val="2265232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Analyzing the acceptability of the OIC</a:t>
            </a:r>
            <a:endParaRPr lang="en-US" dirty="0"/>
          </a:p>
        </p:txBody>
      </p:sp>
      <p:sp>
        <p:nvSpPr>
          <p:cNvPr id="3" name="Content Placeholder 2"/>
          <p:cNvSpPr>
            <a:spLocks noGrp="1"/>
          </p:cNvSpPr>
          <p:nvPr>
            <p:ph idx="1"/>
          </p:nvPr>
        </p:nvSpPr>
        <p:spPr/>
        <p:txBody>
          <a:bodyPr/>
          <a:lstStyle/>
          <a:p>
            <a:r>
              <a:rPr lang="en-US" sz="3200" dirty="0" smtClean="0"/>
              <a:t>Reasonable Collection Potential (RCP)</a:t>
            </a:r>
          </a:p>
          <a:p>
            <a:pPr lvl="1"/>
            <a:r>
              <a:rPr lang="en-US" sz="2800" dirty="0" smtClean="0"/>
              <a:t>Net realizable value of assets</a:t>
            </a:r>
          </a:p>
          <a:p>
            <a:pPr lvl="1"/>
            <a:r>
              <a:rPr lang="en-US" sz="2800" dirty="0" smtClean="0"/>
              <a:t>Future income</a:t>
            </a:r>
          </a:p>
          <a:p>
            <a:r>
              <a:rPr lang="en-US" sz="3200" dirty="0" smtClean="0"/>
              <a:t>Offer must equal or exceed RCP</a:t>
            </a:r>
          </a:p>
          <a:p>
            <a:pPr marL="914400" lvl="2" indent="0">
              <a:buNone/>
            </a:pPr>
            <a:endParaRPr lang="en-US" dirty="0"/>
          </a:p>
        </p:txBody>
      </p:sp>
    </p:spTree>
    <p:extLst>
      <p:ext uri="{BB962C8B-B14F-4D97-AF65-F5344CB8AC3E}">
        <p14:creationId xmlns:p14="http://schemas.microsoft.com/office/powerpoint/2010/main" val="3632774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Payment Options</a:t>
            </a:r>
            <a:endParaRPr lang="en-US" dirty="0"/>
          </a:p>
        </p:txBody>
      </p:sp>
      <p:sp>
        <p:nvSpPr>
          <p:cNvPr id="3" name="Content Placeholder 2"/>
          <p:cNvSpPr>
            <a:spLocks noGrp="1"/>
          </p:cNvSpPr>
          <p:nvPr>
            <p:ph idx="1"/>
          </p:nvPr>
        </p:nvSpPr>
        <p:spPr/>
        <p:txBody>
          <a:bodyPr/>
          <a:lstStyle/>
          <a:p>
            <a:r>
              <a:rPr lang="en-US" dirty="0" smtClean="0"/>
              <a:t>Lump Sum</a:t>
            </a:r>
          </a:p>
          <a:p>
            <a:pPr lvl="1"/>
            <a:r>
              <a:rPr lang="en-US" sz="2800" dirty="0" smtClean="0"/>
              <a:t>20% initial payment; balance in 5 or fewer payments</a:t>
            </a:r>
          </a:p>
          <a:p>
            <a:r>
              <a:rPr lang="en-US" sz="3200" dirty="0" smtClean="0"/>
              <a:t>Periodic Payment</a:t>
            </a:r>
          </a:p>
          <a:p>
            <a:pPr lvl="1"/>
            <a:r>
              <a:rPr lang="en-US" sz="2800" dirty="0" smtClean="0"/>
              <a:t>Continuous monthly payments while IRS reviews the offer</a:t>
            </a:r>
            <a:endParaRPr lang="en-US" sz="2800" dirty="0"/>
          </a:p>
        </p:txBody>
      </p:sp>
    </p:spTree>
    <p:extLst>
      <p:ext uri="{BB962C8B-B14F-4D97-AF65-F5344CB8AC3E}">
        <p14:creationId xmlns:p14="http://schemas.microsoft.com/office/powerpoint/2010/main" val="2780815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Application Requirements</a:t>
            </a:r>
            <a:endParaRPr lang="en-US" dirty="0"/>
          </a:p>
        </p:txBody>
      </p:sp>
      <p:sp>
        <p:nvSpPr>
          <p:cNvPr id="3" name="Content Placeholder 2"/>
          <p:cNvSpPr>
            <a:spLocks noGrp="1"/>
          </p:cNvSpPr>
          <p:nvPr>
            <p:ph idx="1"/>
          </p:nvPr>
        </p:nvSpPr>
        <p:spPr/>
        <p:txBody>
          <a:bodyPr>
            <a:normAutofit/>
          </a:bodyPr>
          <a:lstStyle/>
          <a:p>
            <a:r>
              <a:rPr lang="en-US" sz="3200" dirty="0" smtClean="0"/>
              <a:t>Form 656</a:t>
            </a:r>
          </a:p>
          <a:p>
            <a:r>
              <a:rPr lang="en-US" sz="3200" dirty="0" smtClean="0"/>
              <a:t>Form 433A (OIC) or Form 433B (OIC)</a:t>
            </a:r>
          </a:p>
          <a:p>
            <a:r>
              <a:rPr lang="en-US" sz="3200" dirty="0" smtClean="0"/>
              <a:t>$205 application fee</a:t>
            </a:r>
            <a:endParaRPr lang="en-US" sz="3200" dirty="0"/>
          </a:p>
        </p:txBody>
      </p:sp>
    </p:spTree>
    <p:extLst>
      <p:ext uri="{BB962C8B-B14F-4D97-AF65-F5344CB8AC3E}">
        <p14:creationId xmlns:p14="http://schemas.microsoft.com/office/powerpoint/2010/main" val="3863640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preferRelativeResize="0">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9080" y="-20627457"/>
            <a:ext cx="9742969" cy="678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0"/>
            <a:ext cx="545465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106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025" y="6350"/>
            <a:ext cx="5443538"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550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825" y="17463"/>
            <a:ext cx="534035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294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33338"/>
            <a:ext cx="5295900" cy="679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232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725" y="36513"/>
            <a:ext cx="5416550" cy="67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403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850" y="77788"/>
            <a:ext cx="54483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395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An offer in compromise is an agreement between a taxpayer and the government that settles a tax liability for payment of less than the full amount owed.</a:t>
            </a:r>
            <a:endParaRPr lang="en-US" sz="3200" dirty="0"/>
          </a:p>
        </p:txBody>
      </p:sp>
    </p:spTree>
    <p:extLst>
      <p:ext uri="{BB962C8B-B14F-4D97-AF65-F5344CB8AC3E}">
        <p14:creationId xmlns:p14="http://schemas.microsoft.com/office/powerpoint/2010/main" val="3879271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725" y="9525"/>
            <a:ext cx="541655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58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075" y="14288"/>
            <a:ext cx="5405438" cy="683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667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8" y="36513"/>
            <a:ext cx="5383212" cy="67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995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963" y="60325"/>
            <a:ext cx="5426075" cy="6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548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675" y="74613"/>
            <a:ext cx="5454650" cy="671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564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725" y="36513"/>
            <a:ext cx="5416550" cy="67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85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6350"/>
            <a:ext cx="54102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482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725" y="-1588"/>
            <a:ext cx="5416550" cy="686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94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88" y="12700"/>
            <a:ext cx="5356225" cy="683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441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1588"/>
            <a:ext cx="52689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408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OIC Background</a:t>
            </a:r>
            <a:endParaRPr lang="en-US" dirty="0"/>
          </a:p>
        </p:txBody>
      </p:sp>
      <p:sp>
        <p:nvSpPr>
          <p:cNvPr id="3" name="Content Placeholder 2"/>
          <p:cNvSpPr>
            <a:spLocks noGrp="1"/>
          </p:cNvSpPr>
          <p:nvPr>
            <p:ph idx="1"/>
          </p:nvPr>
        </p:nvSpPr>
        <p:spPr/>
        <p:txBody>
          <a:bodyPr/>
          <a:lstStyle/>
          <a:p>
            <a:r>
              <a:rPr lang="en-US" dirty="0" smtClean="0"/>
              <a:t>Revised Statutes </a:t>
            </a:r>
            <a:r>
              <a:rPr lang="en-US" dirty="0" smtClean="0">
                <a:latin typeface="Trebuchet MS"/>
              </a:rPr>
              <a:t>§ 3469 (1874) – Sec. of Treasury authorized</a:t>
            </a:r>
          </a:p>
          <a:p>
            <a:r>
              <a:rPr lang="en-US" dirty="0" smtClean="0">
                <a:latin typeface="Trebuchet MS"/>
              </a:rPr>
              <a:t>31 USC § 3711 (1982) – Civil (non-tax) debt</a:t>
            </a:r>
          </a:p>
          <a:p>
            <a:r>
              <a:rPr lang="en-US" dirty="0" smtClean="0">
                <a:latin typeface="Trebuchet MS"/>
              </a:rPr>
              <a:t>26 USC § 7122 – Tax debt</a:t>
            </a:r>
          </a:p>
          <a:p>
            <a:r>
              <a:rPr lang="en-US" dirty="0" smtClean="0">
                <a:latin typeface="Trebuchet MS"/>
              </a:rPr>
              <a:t>IRS Regulations </a:t>
            </a:r>
          </a:p>
          <a:p>
            <a:r>
              <a:rPr lang="en-US" dirty="0" smtClean="0">
                <a:latin typeface="Trebuchet MS"/>
              </a:rPr>
              <a:t>1950s – 1980s – Not well publicized</a:t>
            </a:r>
          </a:p>
          <a:p>
            <a:r>
              <a:rPr lang="en-US" dirty="0" smtClean="0">
                <a:latin typeface="Trebuchet MS"/>
              </a:rPr>
              <a:t>1992 – IRS updated and encouraged broader use as a collection resolution option</a:t>
            </a:r>
          </a:p>
          <a:p>
            <a:r>
              <a:rPr lang="en-US" dirty="0" smtClean="0">
                <a:latin typeface="Trebuchet MS"/>
              </a:rPr>
              <a:t>RRA 98 </a:t>
            </a:r>
            <a:endParaRPr lang="en-US" dirty="0"/>
          </a:p>
        </p:txBody>
      </p:sp>
    </p:spTree>
    <p:extLst>
      <p:ext uri="{BB962C8B-B14F-4D97-AF65-F5344CB8AC3E}">
        <p14:creationId xmlns:p14="http://schemas.microsoft.com/office/powerpoint/2010/main" val="1066662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8" y="39688"/>
            <a:ext cx="5383212"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7460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963" y="52388"/>
            <a:ext cx="5426075" cy="675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673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55563"/>
            <a:ext cx="5394325" cy="675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735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788" y="9525"/>
            <a:ext cx="5432425"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037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5400"/>
            <a:ext cx="5410200" cy="68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587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and Timeline</a:t>
            </a:r>
            <a:endParaRPr lang="en-US" dirty="0"/>
          </a:p>
        </p:txBody>
      </p:sp>
      <p:sp>
        <p:nvSpPr>
          <p:cNvPr id="3" name="Content Placeholder 2"/>
          <p:cNvSpPr>
            <a:spLocks noGrp="1"/>
          </p:cNvSpPr>
          <p:nvPr>
            <p:ph idx="1"/>
          </p:nvPr>
        </p:nvSpPr>
        <p:spPr/>
        <p:txBody>
          <a:bodyPr>
            <a:normAutofit/>
          </a:bodyPr>
          <a:lstStyle/>
          <a:p>
            <a:r>
              <a:rPr lang="en-US" sz="3200" dirty="0" smtClean="0"/>
              <a:t>IRS acknowledges receipt in </a:t>
            </a:r>
            <a:r>
              <a:rPr lang="en-US" sz="3200" dirty="0" smtClean="0">
                <a:latin typeface="Trebuchet MS"/>
              </a:rPr>
              <a:t>~30 days</a:t>
            </a:r>
          </a:p>
          <a:p>
            <a:r>
              <a:rPr lang="en-US" sz="3200" dirty="0" smtClean="0">
                <a:latin typeface="Trebuchet MS"/>
              </a:rPr>
              <a:t>Review may take 6 – 12 months</a:t>
            </a:r>
          </a:p>
          <a:p>
            <a:r>
              <a:rPr lang="en-US" sz="3200" dirty="0" smtClean="0">
                <a:latin typeface="Trebuchet MS"/>
              </a:rPr>
              <a:t>Collection is paused during review</a:t>
            </a:r>
          </a:p>
          <a:p>
            <a:r>
              <a:rPr lang="en-US" sz="3200" dirty="0" smtClean="0">
                <a:latin typeface="Trebuchet MS"/>
              </a:rPr>
              <a:t>Appeals is available if rejected</a:t>
            </a:r>
            <a:endParaRPr lang="en-US" sz="3200" dirty="0"/>
          </a:p>
        </p:txBody>
      </p:sp>
    </p:spTree>
    <p:extLst>
      <p:ext uri="{BB962C8B-B14F-4D97-AF65-F5344CB8AC3E}">
        <p14:creationId xmlns:p14="http://schemas.microsoft.com/office/powerpoint/2010/main" val="35457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If Accepted:</a:t>
            </a:r>
            <a:endParaRPr lang="en-US" dirty="0"/>
          </a:p>
        </p:txBody>
      </p:sp>
      <p:sp>
        <p:nvSpPr>
          <p:cNvPr id="3" name="Content Placeholder 2"/>
          <p:cNvSpPr>
            <a:spLocks noGrp="1"/>
          </p:cNvSpPr>
          <p:nvPr>
            <p:ph idx="1"/>
          </p:nvPr>
        </p:nvSpPr>
        <p:spPr/>
        <p:txBody>
          <a:bodyPr>
            <a:normAutofit/>
          </a:bodyPr>
          <a:lstStyle/>
          <a:p>
            <a:r>
              <a:rPr lang="en-US" sz="3600" dirty="0" smtClean="0"/>
              <a:t>Must stay current on filing and paying for five years</a:t>
            </a:r>
          </a:p>
          <a:p>
            <a:r>
              <a:rPr lang="en-US" sz="3600" dirty="0" smtClean="0"/>
              <a:t>IRS keeps any refunds for the year of acceptance</a:t>
            </a:r>
          </a:p>
          <a:p>
            <a:r>
              <a:rPr lang="en-US" sz="3600" dirty="0" smtClean="0"/>
              <a:t>Failure to comply defaults acceptance</a:t>
            </a:r>
            <a:endParaRPr lang="en-US" sz="3600" dirty="0"/>
          </a:p>
        </p:txBody>
      </p:sp>
    </p:spTree>
    <p:extLst>
      <p:ext uri="{BB962C8B-B14F-4D97-AF65-F5344CB8AC3E}">
        <p14:creationId xmlns:p14="http://schemas.microsoft.com/office/powerpoint/2010/main" val="20927998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Common Reasons for Rejection</a:t>
            </a:r>
            <a:endParaRPr lang="en-US" dirty="0"/>
          </a:p>
        </p:txBody>
      </p:sp>
      <p:sp>
        <p:nvSpPr>
          <p:cNvPr id="3" name="Content Placeholder 2"/>
          <p:cNvSpPr>
            <a:spLocks noGrp="1"/>
          </p:cNvSpPr>
          <p:nvPr>
            <p:ph idx="1"/>
          </p:nvPr>
        </p:nvSpPr>
        <p:spPr/>
        <p:txBody>
          <a:bodyPr>
            <a:normAutofit/>
          </a:bodyPr>
          <a:lstStyle/>
          <a:p>
            <a:r>
              <a:rPr lang="en-US" sz="3200" dirty="0" smtClean="0"/>
              <a:t>Offer is less than RCP</a:t>
            </a:r>
          </a:p>
          <a:p>
            <a:r>
              <a:rPr lang="en-US" sz="3200" dirty="0" smtClean="0"/>
              <a:t>Missing documentation</a:t>
            </a:r>
          </a:p>
          <a:p>
            <a:r>
              <a:rPr lang="en-US" sz="3200" dirty="0" smtClean="0"/>
              <a:t>Not current on filing and estimated payments</a:t>
            </a:r>
            <a:endParaRPr lang="en-US" sz="3200" dirty="0"/>
          </a:p>
        </p:txBody>
      </p:sp>
    </p:spTree>
    <p:extLst>
      <p:ext uri="{BB962C8B-B14F-4D97-AF65-F5344CB8AC3E}">
        <p14:creationId xmlns:p14="http://schemas.microsoft.com/office/powerpoint/2010/main" val="1163322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Most Common Form 656 Errors</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3200" dirty="0" smtClean="0"/>
              <a:t>Missing the required application fee and initial payment</a:t>
            </a:r>
          </a:p>
          <a:p>
            <a:pPr marL="514350" indent="-514350">
              <a:buFont typeface="+mj-lt"/>
              <a:buAutoNum type="arabicPeriod"/>
            </a:pPr>
            <a:r>
              <a:rPr lang="en-US" sz="3200" dirty="0" smtClean="0"/>
              <a:t>Incomplete personal and financial information</a:t>
            </a:r>
          </a:p>
          <a:p>
            <a:pPr marL="514350" indent="-514350">
              <a:buFont typeface="+mj-lt"/>
              <a:buAutoNum type="arabicPeriod"/>
            </a:pPr>
            <a:r>
              <a:rPr lang="en-US" sz="3200" dirty="0" smtClean="0"/>
              <a:t>Choosing the wrong reason for the offer</a:t>
            </a:r>
          </a:p>
          <a:p>
            <a:pPr marL="514350" indent="-514350">
              <a:buFont typeface="+mj-lt"/>
              <a:buAutoNum type="arabicPeriod"/>
            </a:pPr>
            <a:r>
              <a:rPr lang="en-US" sz="3200" dirty="0" smtClean="0"/>
              <a:t>Incorrect offer amount or miscalculated RCP</a:t>
            </a:r>
          </a:p>
          <a:p>
            <a:pPr marL="514350" indent="-514350">
              <a:buFont typeface="+mj-lt"/>
              <a:buAutoNum type="arabicPeriod"/>
            </a:pPr>
            <a:r>
              <a:rPr lang="en-US" sz="3200" dirty="0" smtClean="0"/>
              <a:t>Failing to list all tax debts and years owed</a:t>
            </a:r>
          </a:p>
          <a:p>
            <a:pPr marL="514350" indent="-514350">
              <a:buFont typeface="+mj-lt"/>
              <a:buAutoNum type="arabicPeriod"/>
            </a:pPr>
            <a:r>
              <a:rPr lang="en-US" sz="3200" dirty="0" smtClean="0"/>
              <a:t>Not staying current with tax filing and estimated payments</a:t>
            </a:r>
          </a:p>
          <a:p>
            <a:pPr marL="514350" indent="-514350">
              <a:buFont typeface="+mj-lt"/>
              <a:buAutoNum type="arabicPeriod"/>
            </a:pPr>
            <a:r>
              <a:rPr lang="en-US" sz="3200" dirty="0" smtClean="0"/>
              <a:t>Using an outdated version of Form 656</a:t>
            </a:r>
            <a:endParaRPr lang="en-US" sz="3200" dirty="0"/>
          </a:p>
        </p:txBody>
      </p:sp>
    </p:spTree>
    <p:extLst>
      <p:ext uri="{BB962C8B-B14F-4D97-AF65-F5344CB8AC3E}">
        <p14:creationId xmlns:p14="http://schemas.microsoft.com/office/powerpoint/2010/main" val="980051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Most Common Form 656 Errors (</a:t>
            </a:r>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8"/>
            </a:pPr>
            <a:r>
              <a:rPr lang="en-US" sz="3200" dirty="0" smtClean="0"/>
              <a:t>Missing signatures or incorrect signature format</a:t>
            </a:r>
          </a:p>
          <a:p>
            <a:pPr marL="514350" indent="-514350">
              <a:buFont typeface="+mj-lt"/>
              <a:buAutoNum type="arabicPeriod" startAt="8"/>
            </a:pPr>
            <a:r>
              <a:rPr lang="en-US" sz="3200" dirty="0" smtClean="0"/>
              <a:t>Not providing required attachments</a:t>
            </a:r>
          </a:p>
          <a:p>
            <a:pPr marL="514350" indent="-514350">
              <a:buFont typeface="+mj-lt"/>
              <a:buAutoNum type="arabicPeriod" startAt="8"/>
            </a:pPr>
            <a:r>
              <a:rPr lang="en-US" sz="3200" dirty="0" smtClean="0"/>
              <a:t>Mailing the </a:t>
            </a:r>
            <a:r>
              <a:rPr lang="en-US" sz="3200" dirty="0" err="1" smtClean="0"/>
              <a:t>pasckage</a:t>
            </a:r>
            <a:r>
              <a:rPr lang="en-US" sz="3200" dirty="0" smtClean="0"/>
              <a:t> to the wrong IRS address</a:t>
            </a:r>
            <a:endParaRPr lang="en-US" sz="3200" dirty="0"/>
          </a:p>
        </p:txBody>
      </p:sp>
    </p:spTree>
    <p:extLst>
      <p:ext uri="{BB962C8B-B14F-4D97-AF65-F5344CB8AC3E}">
        <p14:creationId xmlns:p14="http://schemas.microsoft.com/office/powerpoint/2010/main" val="3351178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OIC Background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t>Early 2000s – standardization &amp; financial analysis reforms</a:t>
            </a:r>
          </a:p>
          <a:p>
            <a:r>
              <a:rPr lang="en-US" dirty="0" smtClean="0"/>
              <a:t>2010s – present – Digitalization and </a:t>
            </a:r>
            <a:r>
              <a:rPr lang="en-US" dirty="0" err="1" smtClean="0"/>
              <a:t>prcedural</a:t>
            </a:r>
            <a:r>
              <a:rPr lang="en-US" dirty="0" smtClean="0"/>
              <a:t> refinement</a:t>
            </a:r>
          </a:p>
          <a:p>
            <a:r>
              <a:rPr lang="en-US" dirty="0" smtClean="0"/>
              <a:t>2012  - “Fresh Start” Initiative</a:t>
            </a:r>
            <a:endParaRPr lang="en-US" dirty="0"/>
          </a:p>
        </p:txBody>
      </p:sp>
    </p:spTree>
    <p:extLst>
      <p:ext uri="{BB962C8B-B14F-4D97-AF65-F5344CB8AC3E}">
        <p14:creationId xmlns:p14="http://schemas.microsoft.com/office/powerpoint/2010/main" val="23572277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Recent Years’ Stats</a:t>
            </a:r>
            <a:endParaRPr lang="en-US" dirty="0"/>
          </a:p>
        </p:txBody>
      </p:sp>
      <p:sp>
        <p:nvSpPr>
          <p:cNvPr id="3" name="Content Placeholder 2"/>
          <p:cNvSpPr>
            <a:spLocks noGrp="1"/>
          </p:cNvSpPr>
          <p:nvPr>
            <p:ph idx="1"/>
          </p:nvPr>
        </p:nvSpPr>
        <p:spPr/>
        <p:txBody>
          <a:bodyPr/>
          <a:lstStyle/>
          <a:p>
            <a:r>
              <a:rPr lang="en-US" dirty="0" smtClean="0"/>
              <a:t>Between 2015 and 2024, 499,095 OICs submitted – 183,407 accepted:  36.7% acceptance rate</a:t>
            </a:r>
          </a:p>
          <a:p>
            <a:r>
              <a:rPr lang="en-US" dirty="0" smtClean="0"/>
              <a:t>2023 – 30,163 OICs submitted – 12,711 accepted:  42.1% acceptance rate</a:t>
            </a:r>
          </a:p>
          <a:p>
            <a:r>
              <a:rPr lang="en-US" dirty="0" smtClean="0"/>
              <a:t>2024 – 33,591 OICs submitted – 7,199 accepted:  21.4% acceptance rate</a:t>
            </a:r>
          </a:p>
          <a:p>
            <a:r>
              <a:rPr lang="en-US" dirty="0" smtClean="0"/>
              <a:t>Stats regarding categories not available</a:t>
            </a:r>
          </a:p>
          <a:p>
            <a:r>
              <a:rPr lang="en-US" dirty="0" smtClean="0"/>
              <a:t>Taxpayer Advocate Service has criticized lack of transparency of OIC program</a:t>
            </a:r>
            <a:endParaRPr lang="en-US" dirty="0"/>
          </a:p>
        </p:txBody>
      </p:sp>
    </p:spTree>
    <p:extLst>
      <p:ext uri="{BB962C8B-B14F-4D97-AF65-F5344CB8AC3E}">
        <p14:creationId xmlns:p14="http://schemas.microsoft.com/office/powerpoint/2010/main" val="498138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TRUST FUND RECOVERY PENALTY</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IRC </a:t>
            </a:r>
            <a:r>
              <a:rPr lang="en-US" sz="3200" dirty="0" smtClean="0">
                <a:latin typeface="Trebuchet MS"/>
              </a:rPr>
              <a:t>§ 6672(a):  </a:t>
            </a:r>
            <a:r>
              <a:rPr lang="en-US" sz="3200" dirty="0"/>
              <a:t>Any </a:t>
            </a:r>
            <a:r>
              <a:rPr lang="en-US" sz="3200" dirty="0" smtClean="0"/>
              <a:t>person </a:t>
            </a:r>
            <a:r>
              <a:rPr lang="en-US" sz="3200" dirty="0"/>
              <a:t>required to collect, truthfully account for, and pay over any </a:t>
            </a:r>
            <a:r>
              <a:rPr lang="en-US" sz="3200" dirty="0" smtClean="0"/>
              <a:t>tax </a:t>
            </a:r>
            <a:r>
              <a:rPr lang="en-US" sz="3200" dirty="0"/>
              <a:t>imposed by this title who willfully fails to collect such </a:t>
            </a:r>
            <a:r>
              <a:rPr lang="en-US" sz="3200" dirty="0" smtClean="0"/>
              <a:t>tax, </a:t>
            </a:r>
            <a:r>
              <a:rPr lang="en-US" sz="3200" dirty="0"/>
              <a:t>or truthfully account for and pay over such tax, or willfully attempts in any manner to evade or defeat any such tax or the payment thereof, shall, in addition to other penalties provided by law, be liable to a penalty equal to the total amount of the tax evaded, or not collected, or not accounted for and paid over.</a:t>
            </a:r>
          </a:p>
        </p:txBody>
      </p:sp>
    </p:spTree>
    <p:extLst>
      <p:ext uri="{BB962C8B-B14F-4D97-AF65-F5344CB8AC3E}">
        <p14:creationId xmlns:p14="http://schemas.microsoft.com/office/powerpoint/2010/main" val="38674590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Responsibility</a:t>
            </a:r>
            <a:endParaRPr lang="en-US" dirty="0"/>
          </a:p>
        </p:txBody>
      </p:sp>
      <p:sp>
        <p:nvSpPr>
          <p:cNvPr id="3" name="Content Placeholder 2"/>
          <p:cNvSpPr>
            <a:spLocks noGrp="1"/>
          </p:cNvSpPr>
          <p:nvPr>
            <p:ph idx="1"/>
          </p:nvPr>
        </p:nvSpPr>
        <p:spPr/>
        <p:txBody>
          <a:bodyPr/>
          <a:lstStyle/>
          <a:p>
            <a:r>
              <a:rPr lang="en-US" dirty="0" smtClean="0"/>
              <a:t>Authority to sign checks</a:t>
            </a:r>
          </a:p>
          <a:p>
            <a:r>
              <a:rPr lang="en-US" dirty="0" smtClean="0"/>
              <a:t>Authority to direct or control payroll</a:t>
            </a:r>
          </a:p>
          <a:p>
            <a:r>
              <a:rPr lang="en-US" dirty="0" smtClean="0"/>
              <a:t>Ability to decide which creditors get paid</a:t>
            </a:r>
          </a:p>
          <a:p>
            <a:r>
              <a:rPr lang="en-US" dirty="0" smtClean="0"/>
              <a:t>Role in preparing or signing tax returns (Form 941)</a:t>
            </a:r>
          </a:p>
          <a:p>
            <a:r>
              <a:rPr lang="en-US" dirty="0" smtClean="0"/>
              <a:t>Ownership interest or corporate office</a:t>
            </a:r>
          </a:p>
          <a:p>
            <a:r>
              <a:rPr lang="en-US" dirty="0" smtClean="0"/>
              <a:t>Ability to hire/fire employees</a:t>
            </a:r>
            <a:endParaRPr lang="en-US" dirty="0"/>
          </a:p>
        </p:txBody>
      </p:sp>
    </p:spTree>
    <p:extLst>
      <p:ext uri="{BB962C8B-B14F-4D97-AF65-F5344CB8AC3E}">
        <p14:creationId xmlns:p14="http://schemas.microsoft.com/office/powerpoint/2010/main" val="180642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Wilfulness</a:t>
            </a:r>
            <a:endParaRPr lang="en-US" dirty="0"/>
          </a:p>
        </p:txBody>
      </p:sp>
      <p:sp>
        <p:nvSpPr>
          <p:cNvPr id="3" name="Content Placeholder 2"/>
          <p:cNvSpPr>
            <a:spLocks noGrp="1"/>
          </p:cNvSpPr>
          <p:nvPr>
            <p:ph idx="1"/>
          </p:nvPr>
        </p:nvSpPr>
        <p:spPr/>
        <p:txBody>
          <a:bodyPr>
            <a:normAutofit lnSpcReduction="10000"/>
          </a:bodyPr>
          <a:lstStyle/>
          <a:p>
            <a:r>
              <a:rPr lang="en-US" b="1" i="1" dirty="0" smtClean="0"/>
              <a:t>Knew</a:t>
            </a:r>
            <a:r>
              <a:rPr lang="en-US" dirty="0" smtClean="0"/>
              <a:t> taxes were due and</a:t>
            </a:r>
          </a:p>
          <a:p>
            <a:r>
              <a:rPr lang="en-US" b="1" i="1" dirty="0" smtClean="0"/>
              <a:t>Chose</a:t>
            </a:r>
            <a:r>
              <a:rPr lang="en-US" dirty="0" smtClean="0"/>
              <a:t> to use funds to pay other creditors</a:t>
            </a:r>
          </a:p>
          <a:p>
            <a:r>
              <a:rPr lang="en-US" dirty="0" smtClean="0"/>
              <a:t>DOES NOT require:</a:t>
            </a:r>
          </a:p>
          <a:p>
            <a:pPr lvl="1"/>
            <a:r>
              <a:rPr lang="en-US" dirty="0" smtClean="0"/>
              <a:t>Evil intent</a:t>
            </a:r>
          </a:p>
          <a:p>
            <a:pPr lvl="1"/>
            <a:r>
              <a:rPr lang="en-US" dirty="0" smtClean="0"/>
              <a:t>Fraud</a:t>
            </a:r>
          </a:p>
          <a:p>
            <a:pPr lvl="1"/>
            <a:r>
              <a:rPr lang="en-US" dirty="0" smtClean="0"/>
              <a:t>Personal benefit</a:t>
            </a:r>
          </a:p>
          <a:p>
            <a:r>
              <a:rPr lang="en-US" dirty="0" smtClean="0"/>
              <a:t>DOES include:</a:t>
            </a:r>
          </a:p>
          <a:p>
            <a:pPr lvl="1"/>
            <a:r>
              <a:rPr lang="en-US" dirty="0" smtClean="0"/>
              <a:t>Paying other bills</a:t>
            </a:r>
          </a:p>
          <a:p>
            <a:pPr lvl="1"/>
            <a:r>
              <a:rPr lang="en-US" dirty="0" smtClean="0"/>
              <a:t>Ignoring IRS notices</a:t>
            </a:r>
          </a:p>
          <a:p>
            <a:pPr lvl="1"/>
            <a:r>
              <a:rPr lang="en-US" dirty="0" smtClean="0"/>
              <a:t>Reckless disregard</a:t>
            </a:r>
          </a:p>
        </p:txBody>
      </p:sp>
    </p:spTree>
    <p:extLst>
      <p:ext uri="{BB962C8B-B14F-4D97-AF65-F5344CB8AC3E}">
        <p14:creationId xmlns:p14="http://schemas.microsoft.com/office/powerpoint/2010/main" val="26805952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Determination and Assessment</a:t>
            </a:r>
            <a:endParaRPr lang="en-US" dirty="0"/>
          </a:p>
        </p:txBody>
      </p:sp>
      <p:sp>
        <p:nvSpPr>
          <p:cNvPr id="3" name="Content Placeholder 2"/>
          <p:cNvSpPr>
            <a:spLocks noGrp="1"/>
          </p:cNvSpPr>
          <p:nvPr>
            <p:ph idx="1"/>
          </p:nvPr>
        </p:nvSpPr>
        <p:spPr/>
        <p:txBody>
          <a:bodyPr/>
          <a:lstStyle/>
          <a:p>
            <a:r>
              <a:rPr lang="en-US" dirty="0" smtClean="0"/>
              <a:t>IRS identifies persons meeting both elements</a:t>
            </a:r>
          </a:p>
          <a:p>
            <a:r>
              <a:rPr lang="en-US" dirty="0" smtClean="0"/>
              <a:t>Issues Letter 1153 and Form 2751 proposing TFRP</a:t>
            </a:r>
          </a:p>
          <a:p>
            <a:r>
              <a:rPr lang="en-US" dirty="0" smtClean="0"/>
              <a:t>60 days to appeal</a:t>
            </a:r>
          </a:p>
          <a:p>
            <a:r>
              <a:rPr lang="en-US" dirty="0" smtClean="0"/>
              <a:t>If no appeal, assessment is made</a:t>
            </a:r>
            <a:endParaRPr lang="en-US" dirty="0"/>
          </a:p>
        </p:txBody>
      </p:sp>
    </p:spTree>
    <p:extLst>
      <p:ext uri="{BB962C8B-B14F-4D97-AF65-F5344CB8AC3E}">
        <p14:creationId xmlns:p14="http://schemas.microsoft.com/office/powerpoint/2010/main" val="3005773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Basis for OIC Consideration</a:t>
            </a:r>
            <a:endParaRPr lang="en-US" dirty="0"/>
          </a:p>
        </p:txBody>
      </p:sp>
      <p:sp>
        <p:nvSpPr>
          <p:cNvPr id="3" name="Content Placeholder 2"/>
          <p:cNvSpPr>
            <a:spLocks noGrp="1"/>
          </p:cNvSpPr>
          <p:nvPr>
            <p:ph idx="1"/>
          </p:nvPr>
        </p:nvSpPr>
        <p:spPr/>
        <p:txBody>
          <a:bodyPr>
            <a:normAutofit/>
          </a:bodyPr>
          <a:lstStyle/>
          <a:p>
            <a:r>
              <a:rPr lang="en-US" sz="3600" dirty="0" smtClean="0"/>
              <a:t>Doubt as to </a:t>
            </a:r>
            <a:r>
              <a:rPr lang="en-US" sz="3600" dirty="0" err="1" smtClean="0"/>
              <a:t>collectibility</a:t>
            </a:r>
            <a:endParaRPr lang="en-US" sz="3600" dirty="0" smtClean="0"/>
          </a:p>
          <a:p>
            <a:r>
              <a:rPr lang="en-US" sz="3600" dirty="0" smtClean="0"/>
              <a:t>Doubt as to liability</a:t>
            </a:r>
          </a:p>
          <a:p>
            <a:r>
              <a:rPr lang="en-US" sz="3600" dirty="0" smtClean="0"/>
              <a:t>Effective Tax Administration</a:t>
            </a:r>
            <a:endParaRPr lang="en-US" sz="3600" dirty="0"/>
          </a:p>
        </p:txBody>
      </p:sp>
    </p:spTree>
    <p:extLst>
      <p:ext uri="{BB962C8B-B14F-4D97-AF65-F5344CB8AC3E}">
        <p14:creationId xmlns:p14="http://schemas.microsoft.com/office/powerpoint/2010/main" val="3882517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Statute of Limitations</a:t>
            </a:r>
            <a:endParaRPr lang="en-US" dirty="0"/>
          </a:p>
        </p:txBody>
      </p:sp>
      <p:sp>
        <p:nvSpPr>
          <p:cNvPr id="3" name="Content Placeholder 2"/>
          <p:cNvSpPr>
            <a:spLocks noGrp="1"/>
          </p:cNvSpPr>
          <p:nvPr>
            <p:ph idx="1"/>
          </p:nvPr>
        </p:nvSpPr>
        <p:spPr/>
        <p:txBody>
          <a:bodyPr/>
          <a:lstStyle/>
          <a:p>
            <a:r>
              <a:rPr lang="en-US" dirty="0" smtClean="0"/>
              <a:t>Examination</a:t>
            </a:r>
          </a:p>
          <a:p>
            <a:pPr lvl="1"/>
            <a:r>
              <a:rPr lang="en-US" dirty="0" smtClean="0"/>
              <a:t>Generally, 3 years</a:t>
            </a:r>
          </a:p>
          <a:p>
            <a:pPr lvl="2"/>
            <a:r>
              <a:rPr lang="en-US" dirty="0" smtClean="0"/>
              <a:t>From due date of return, or</a:t>
            </a:r>
          </a:p>
          <a:p>
            <a:pPr lvl="2"/>
            <a:r>
              <a:rPr lang="en-US" dirty="0" smtClean="0"/>
              <a:t>Date return filed, whichever is later</a:t>
            </a:r>
          </a:p>
          <a:p>
            <a:pPr lvl="1"/>
            <a:r>
              <a:rPr lang="en-US" dirty="0" smtClean="0"/>
              <a:t>Extended to 6 years if</a:t>
            </a:r>
          </a:p>
          <a:p>
            <a:pPr lvl="2"/>
            <a:r>
              <a:rPr lang="en-US" dirty="0" smtClean="0"/>
              <a:t>25% understated gross income</a:t>
            </a:r>
          </a:p>
          <a:p>
            <a:pPr lvl="2"/>
            <a:r>
              <a:rPr lang="en-US" dirty="0" smtClean="0"/>
              <a:t>Omission of $5000 or more from foreign assets</a:t>
            </a:r>
          </a:p>
          <a:p>
            <a:pPr lvl="1"/>
            <a:r>
              <a:rPr lang="en-US" dirty="0" smtClean="0"/>
              <a:t>Unlimited:</a:t>
            </a:r>
          </a:p>
          <a:p>
            <a:pPr lvl="2"/>
            <a:r>
              <a:rPr lang="en-US" dirty="0" smtClean="0"/>
              <a:t>Fraudulent</a:t>
            </a:r>
          </a:p>
          <a:p>
            <a:pPr lvl="2"/>
            <a:r>
              <a:rPr lang="en-US" dirty="0" smtClean="0"/>
              <a:t>Never filed</a:t>
            </a:r>
          </a:p>
          <a:p>
            <a:pPr lvl="2"/>
            <a:r>
              <a:rPr lang="en-US" dirty="0" smtClean="0"/>
              <a:t>Willful attempts to evade</a:t>
            </a:r>
          </a:p>
          <a:p>
            <a:pPr marL="457200" lvl="1" indent="0">
              <a:buNone/>
            </a:pPr>
            <a:endParaRPr lang="en-US" dirty="0"/>
          </a:p>
        </p:txBody>
      </p:sp>
    </p:spTree>
    <p:extLst>
      <p:ext uri="{BB962C8B-B14F-4D97-AF65-F5344CB8AC3E}">
        <p14:creationId xmlns:p14="http://schemas.microsoft.com/office/powerpoint/2010/main" val="1932809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Statute of Limitations</a:t>
            </a:r>
            <a:endParaRPr lang="en-US" dirty="0"/>
          </a:p>
        </p:txBody>
      </p:sp>
      <p:sp>
        <p:nvSpPr>
          <p:cNvPr id="3" name="Content Placeholder 2"/>
          <p:cNvSpPr>
            <a:spLocks noGrp="1"/>
          </p:cNvSpPr>
          <p:nvPr>
            <p:ph idx="1"/>
          </p:nvPr>
        </p:nvSpPr>
        <p:spPr/>
        <p:txBody>
          <a:bodyPr/>
          <a:lstStyle/>
          <a:p>
            <a:r>
              <a:rPr lang="en-US" dirty="0" smtClean="0"/>
              <a:t>Collection:</a:t>
            </a:r>
          </a:p>
          <a:p>
            <a:pPr lvl="1"/>
            <a:r>
              <a:rPr lang="en-US" dirty="0" smtClean="0"/>
              <a:t>Generally, 10 years</a:t>
            </a:r>
          </a:p>
          <a:p>
            <a:pPr lvl="2"/>
            <a:r>
              <a:rPr lang="en-US" dirty="0" smtClean="0"/>
              <a:t>From assessment date</a:t>
            </a:r>
          </a:p>
          <a:p>
            <a:pPr lvl="1"/>
            <a:r>
              <a:rPr lang="en-US" dirty="0" smtClean="0"/>
              <a:t>Paused if</a:t>
            </a:r>
          </a:p>
          <a:p>
            <a:pPr lvl="2"/>
            <a:r>
              <a:rPr lang="en-US" dirty="0" smtClean="0"/>
              <a:t>Bankruptcy filed</a:t>
            </a:r>
          </a:p>
          <a:p>
            <a:pPr lvl="2"/>
            <a:r>
              <a:rPr lang="en-US" dirty="0" smtClean="0"/>
              <a:t>Submission of OIC</a:t>
            </a:r>
          </a:p>
          <a:p>
            <a:pPr lvl="2"/>
            <a:r>
              <a:rPr lang="en-US" dirty="0" smtClean="0"/>
              <a:t>Submission of Collection Due Process appeal</a:t>
            </a:r>
          </a:p>
          <a:p>
            <a:pPr lvl="2"/>
            <a:r>
              <a:rPr lang="en-US" dirty="0" smtClean="0"/>
              <a:t>Living outside US for 6+ months</a:t>
            </a:r>
          </a:p>
          <a:p>
            <a:pPr lvl="2"/>
            <a:r>
              <a:rPr lang="en-US" dirty="0" smtClean="0"/>
              <a:t>Taxpayer assistance order</a:t>
            </a:r>
          </a:p>
          <a:p>
            <a:pPr lvl="2"/>
            <a:r>
              <a:rPr lang="en-US" dirty="0" smtClean="0"/>
              <a:t>Military Deferment</a:t>
            </a:r>
          </a:p>
          <a:p>
            <a:pPr lvl="2"/>
            <a:r>
              <a:rPr lang="en-US" dirty="0" smtClean="0"/>
              <a:t>Installment agreement request</a:t>
            </a:r>
          </a:p>
          <a:p>
            <a:pPr marL="457200" lvl="1" indent="0">
              <a:buNone/>
            </a:pPr>
            <a:endParaRPr lang="en-US" dirty="0"/>
          </a:p>
        </p:txBody>
      </p:sp>
    </p:spTree>
    <p:extLst>
      <p:ext uri="{BB962C8B-B14F-4D97-AF65-F5344CB8AC3E}">
        <p14:creationId xmlns:p14="http://schemas.microsoft.com/office/powerpoint/2010/main" val="3037829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1732" y="1526020"/>
            <a:ext cx="9961510" cy="3539430"/>
          </a:xfrm>
          <a:prstGeom prst="rect">
            <a:avLst/>
          </a:prstGeom>
        </p:spPr>
        <p:txBody>
          <a:bodyPr wrap="square">
            <a:spAutoFit/>
          </a:bodyPr>
          <a:lstStyle/>
          <a:p>
            <a:r>
              <a:rPr lang="en-US" sz="3200" dirty="0" smtClean="0"/>
              <a:t>“The </a:t>
            </a:r>
            <a:r>
              <a:rPr lang="en-US" sz="3200" dirty="0"/>
              <a:t>Secretary may compromise any civil or</a:t>
            </a:r>
          </a:p>
          <a:p>
            <a:r>
              <a:rPr lang="en-US" sz="3200" dirty="0"/>
              <a:t>criminal case arising under the internal revenue</a:t>
            </a:r>
          </a:p>
          <a:p>
            <a:r>
              <a:rPr lang="en-US" sz="3200" dirty="0"/>
              <a:t>laws prior to reference to the Department of</a:t>
            </a:r>
          </a:p>
          <a:p>
            <a:r>
              <a:rPr lang="en-US" sz="3200" dirty="0"/>
              <a:t>Justice for prosecution or defense; and the </a:t>
            </a:r>
            <a:r>
              <a:rPr lang="en-US" sz="3200" dirty="0" smtClean="0"/>
              <a:t>Attorney</a:t>
            </a:r>
            <a:endParaRPr lang="en-US" sz="3200" dirty="0"/>
          </a:p>
          <a:p>
            <a:r>
              <a:rPr lang="en-US" sz="3200" dirty="0" smtClean="0"/>
              <a:t>General </a:t>
            </a:r>
            <a:r>
              <a:rPr lang="en-US" sz="3200" dirty="0"/>
              <a:t>or his delegate may </a:t>
            </a:r>
            <a:r>
              <a:rPr lang="en-US" sz="3200" dirty="0" smtClean="0"/>
              <a:t>compromise any </a:t>
            </a:r>
            <a:r>
              <a:rPr lang="en-US" sz="3200" dirty="0"/>
              <a:t>such case after reference to the </a:t>
            </a:r>
            <a:r>
              <a:rPr lang="en-US" sz="3200" dirty="0" smtClean="0"/>
              <a:t>Department of </a:t>
            </a:r>
            <a:r>
              <a:rPr lang="en-US" sz="3200" dirty="0"/>
              <a:t>Justice for prosecution or defense</a:t>
            </a:r>
            <a:r>
              <a:rPr lang="en-US" sz="3200" dirty="0" smtClean="0"/>
              <a:t>.”</a:t>
            </a:r>
            <a:endParaRPr lang="en-US" sz="3200" dirty="0"/>
          </a:p>
        </p:txBody>
      </p:sp>
      <p:sp>
        <p:nvSpPr>
          <p:cNvPr id="5" name="Title 4"/>
          <p:cNvSpPr>
            <a:spLocks noGrp="1"/>
          </p:cNvSpPr>
          <p:nvPr>
            <p:ph type="title"/>
          </p:nvPr>
        </p:nvSpPr>
        <p:spPr/>
        <p:txBody>
          <a:bodyPr/>
          <a:lstStyle/>
          <a:p>
            <a:r>
              <a:rPr lang="en-US" dirty="0" smtClean="0"/>
              <a:t>IRC </a:t>
            </a:r>
            <a:r>
              <a:rPr lang="en-US" dirty="0" smtClean="0">
                <a:latin typeface="Trebuchet MS"/>
              </a:rPr>
              <a:t>§ 7122(a)</a:t>
            </a:r>
            <a:endParaRPr lang="en-US" dirty="0"/>
          </a:p>
        </p:txBody>
      </p:sp>
    </p:spTree>
    <p:extLst>
      <p:ext uri="{BB962C8B-B14F-4D97-AF65-F5344CB8AC3E}">
        <p14:creationId xmlns:p14="http://schemas.microsoft.com/office/powerpoint/2010/main" val="1334870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Eligibility Requirements</a:t>
            </a:r>
            <a:endParaRPr lang="en-US" dirty="0"/>
          </a:p>
        </p:txBody>
      </p:sp>
      <p:sp>
        <p:nvSpPr>
          <p:cNvPr id="3" name="Content Placeholder 2"/>
          <p:cNvSpPr>
            <a:spLocks noGrp="1"/>
          </p:cNvSpPr>
          <p:nvPr>
            <p:ph idx="1"/>
          </p:nvPr>
        </p:nvSpPr>
        <p:spPr/>
        <p:txBody>
          <a:bodyPr>
            <a:normAutofit/>
          </a:bodyPr>
          <a:lstStyle/>
          <a:p>
            <a:r>
              <a:rPr lang="en-US" sz="3600" dirty="0" smtClean="0"/>
              <a:t>Must have filed all tax returns</a:t>
            </a:r>
          </a:p>
          <a:p>
            <a:r>
              <a:rPr lang="en-US" sz="3600" dirty="0" smtClean="0"/>
              <a:t>Must be current on estimated tax payments</a:t>
            </a:r>
          </a:p>
          <a:p>
            <a:r>
              <a:rPr lang="en-US" sz="3600" dirty="0" smtClean="0"/>
              <a:t>Cannot be in an  open bankruptcy proceeding</a:t>
            </a:r>
          </a:p>
          <a:p>
            <a:r>
              <a:rPr lang="en-US" sz="3600" dirty="0" smtClean="0"/>
              <a:t>IRS considers ability to pay analyzing income, expenses, equity in assets</a:t>
            </a:r>
            <a:endParaRPr lang="en-US" sz="3600" dirty="0"/>
          </a:p>
        </p:txBody>
      </p:sp>
    </p:spTree>
    <p:extLst>
      <p:ext uri="{BB962C8B-B14F-4D97-AF65-F5344CB8AC3E}">
        <p14:creationId xmlns:p14="http://schemas.microsoft.com/office/powerpoint/2010/main" val="1479226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823</TotalTime>
  <Words>860</Words>
  <Application>Microsoft Office PowerPoint</Application>
  <PresentationFormat>Custom</PresentationFormat>
  <Paragraphs>132</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OFFER IN COMPROMISE (OIC)</vt:lpstr>
      <vt:lpstr>Definition</vt:lpstr>
      <vt:lpstr>OIC Background</vt:lpstr>
      <vt:lpstr>OIC Background (cont)</vt:lpstr>
      <vt:lpstr>Basis for OIC Consideration</vt:lpstr>
      <vt:lpstr>Statute of Limitations</vt:lpstr>
      <vt:lpstr>Statute of Limitations</vt:lpstr>
      <vt:lpstr>IRC § 7122(a)</vt:lpstr>
      <vt:lpstr>Eligibility Requirements</vt:lpstr>
      <vt:lpstr>Basis for Granting an OIC</vt:lpstr>
      <vt:lpstr>Analyzing the acceptability of the OIC</vt:lpstr>
      <vt:lpstr>Payment Options</vt:lpstr>
      <vt:lpstr>Application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and Timeline</vt:lpstr>
      <vt:lpstr>If Accepted:</vt:lpstr>
      <vt:lpstr>Common Reasons for Rejection</vt:lpstr>
      <vt:lpstr>Most Common Form 656 Errors</vt:lpstr>
      <vt:lpstr>Most Common Form 656 Errors (cont)</vt:lpstr>
      <vt:lpstr>Recent Years’ Stats</vt:lpstr>
      <vt:lpstr>TRUST FUND RECOVERY PENALTY</vt:lpstr>
      <vt:lpstr>Responsibility</vt:lpstr>
      <vt:lpstr>Wilfulness</vt:lpstr>
      <vt:lpstr>Final Determination and Assessment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OFFER IN COMPROMISE (OIC)</dc:title>
  <dc:creator>Charles Barrington</dc:creator>
  <cp:lastModifiedBy>Charles Barrington</cp:lastModifiedBy>
  <cp:revision>44</cp:revision>
  <dcterms:created xsi:type="dcterms:W3CDTF">2025-11-21T19:40:26Z</dcterms:created>
  <dcterms:modified xsi:type="dcterms:W3CDTF">2025-12-02T16:07:59Z</dcterms:modified>
</cp:coreProperties>
</file>