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410" r:id="rId2"/>
    <p:sldId id="391" r:id="rId3"/>
    <p:sldId id="548" r:id="rId4"/>
    <p:sldId id="411" r:id="rId5"/>
    <p:sldId id="412" r:id="rId6"/>
    <p:sldId id="417" r:id="rId7"/>
    <p:sldId id="420" r:id="rId8"/>
    <p:sldId id="421" r:id="rId9"/>
    <p:sldId id="418" r:id="rId10"/>
    <p:sldId id="416" r:id="rId11"/>
    <p:sldId id="419" r:id="rId12"/>
    <p:sldId id="445" r:id="rId13"/>
    <p:sldId id="414" r:id="rId14"/>
    <p:sldId id="423" r:id="rId15"/>
    <p:sldId id="425" r:id="rId16"/>
    <p:sldId id="446" r:id="rId17"/>
    <p:sldId id="428" r:id="rId18"/>
    <p:sldId id="429" r:id="rId19"/>
    <p:sldId id="448" r:id="rId20"/>
    <p:sldId id="447" r:id="rId21"/>
    <p:sldId id="449" r:id="rId22"/>
    <p:sldId id="450" r:id="rId23"/>
    <p:sldId id="451" r:id="rId24"/>
    <p:sldId id="434" r:id="rId25"/>
    <p:sldId id="557" r:id="rId26"/>
    <p:sldId id="560" r:id="rId27"/>
    <p:sldId id="452" r:id="rId28"/>
    <p:sldId id="561" r:id="rId29"/>
    <p:sldId id="562" r:id="rId30"/>
    <p:sldId id="453" r:id="rId31"/>
    <p:sldId id="454" r:id="rId32"/>
    <p:sldId id="563" r:id="rId33"/>
    <p:sldId id="564" r:id="rId34"/>
    <p:sldId id="551" r:id="rId35"/>
    <p:sldId id="456" r:id="rId36"/>
    <p:sldId id="556" r:id="rId37"/>
    <p:sldId id="457" r:id="rId38"/>
    <p:sldId id="552" r:id="rId39"/>
    <p:sldId id="553" r:id="rId40"/>
    <p:sldId id="555" r:id="rId41"/>
    <p:sldId id="558" r:id="rId42"/>
    <p:sldId id="565" r:id="rId43"/>
    <p:sldId id="3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3" autoAdjust="0"/>
    <p:restoredTop sz="94660"/>
  </p:normalViewPr>
  <p:slideViewPr>
    <p:cSldViewPr snapToGrid="0">
      <p:cViewPr varScale="1">
        <p:scale>
          <a:sx n="106" d="100"/>
          <a:sy n="106" d="100"/>
        </p:scale>
        <p:origin x="82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A4DBC4-516B-4FF5-B10C-0EB23EEF289B}" type="datetimeFigureOut">
              <a:rPr lang="en-US" smtClean="0"/>
              <a:t>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0C47D6-F9D6-4612-B42B-3D12A98FE5AD}" type="slidenum">
              <a:rPr lang="en-US" smtClean="0"/>
              <a:t>‹#›</a:t>
            </a:fld>
            <a:endParaRPr lang="en-US"/>
          </a:p>
        </p:txBody>
      </p:sp>
    </p:spTree>
    <p:extLst>
      <p:ext uri="{BB962C8B-B14F-4D97-AF65-F5344CB8AC3E}">
        <p14:creationId xmlns:p14="http://schemas.microsoft.com/office/powerpoint/2010/main" val="1828963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43</a:t>
            </a:fld>
            <a:endParaRPr lang="en-US" dirty="0"/>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D85B5-60FF-71C7-5F17-DA5BD0FED5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9FCEA8-58C7-5442-DB39-38DBCA4BC6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B06DC5-D552-2A0F-8FC1-0E2E3B26E4ED}"/>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156AB154-BCFB-2441-750E-5CFB4C8123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1A188C-F3D8-FFCE-A501-2A61DB1C56ED}"/>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85229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221C6-18F2-3908-D63B-D85175A635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173A1A-9B72-7BA6-EEC1-237876BDDC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E630D-69EB-87B5-6EE1-3620A640A16E}"/>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E495543E-A834-1270-5894-95F8A4D5A7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413883-72AE-6C3D-DA26-61E4BAED673F}"/>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2134011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C32470-923D-1D69-C848-D758B4E93A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BA8A2-4E7F-BE67-96FF-A3ECCEAC30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EDF1E4-0F84-553A-FCE1-DC59E56B7B80}"/>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CCFBD256-E5E9-B309-3FEC-612E22863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EBF68A-9A6A-5379-47E3-D5F546CA771A}"/>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4154213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43612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50671517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4194893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12081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27D64-6F70-DA51-33F6-D88F4630A4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EF41CD-C029-7664-1D43-568BEBA331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49DC1B-E207-E447-A688-9F84D1E4DAC7}"/>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CD00FB22-BC70-DC53-9150-A6089F901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5F372B-B713-0E32-BA70-DDCEF4CFF14A}"/>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1822598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DEF55-EF4C-143A-C631-4B13BFCEF6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4F2C69-F8C2-3C42-AFE0-4141EE1F92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7066D4-58BE-9CBF-08CC-94B4F71EA6D5}"/>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D4F800AF-5C0D-36A1-B8C2-A78D7AB35E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30EAB9-49C9-922E-D8AD-60041B0F1EA0}"/>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1359931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ECDF5-90A1-D154-7691-2F119B3282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92F839-0A36-E0AB-5EE4-9DFC42A52B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C97F63-4C80-9554-98E7-563D0F89CF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4C405F-14A9-A4E0-239A-212D5660389F}"/>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6" name="Footer Placeholder 5">
            <a:extLst>
              <a:ext uri="{FF2B5EF4-FFF2-40B4-BE49-F238E27FC236}">
                <a16:creationId xmlns:a16="http://schemas.microsoft.com/office/drawing/2014/main" id="{72EFEE07-4DC7-4231-1DAD-53827E36EE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8E8080-6C6E-F7F2-7099-24F5FEBBCAE2}"/>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4174416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A4C99-82AE-E3F7-87DA-403E2D1F0E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96E23E-BE9B-FC22-31D1-8DD41432F3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ACB12F-4196-637A-CA73-37A3977CC4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3EED4A-097F-D832-55E9-2B65108E81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8CB5900-BB29-8F6D-F501-D4D349B930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C18A36-6609-9138-6C8E-5102A0B25449}"/>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8" name="Footer Placeholder 7">
            <a:extLst>
              <a:ext uri="{FF2B5EF4-FFF2-40B4-BE49-F238E27FC236}">
                <a16:creationId xmlns:a16="http://schemas.microsoft.com/office/drawing/2014/main" id="{B360934F-0871-2E3B-4FC5-9EF65C10AF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DF19C0-DDB9-A893-B075-21EFEAB918D2}"/>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2241031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CA32C-8DED-71C2-2CB6-5BCF8A346A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3A279C-2432-30A6-52F1-CA761A4CE46A}"/>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4" name="Footer Placeholder 3">
            <a:extLst>
              <a:ext uri="{FF2B5EF4-FFF2-40B4-BE49-F238E27FC236}">
                <a16:creationId xmlns:a16="http://schemas.microsoft.com/office/drawing/2014/main" id="{8A106B3D-5B77-0C57-1681-AE155A2231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3EA233-01CF-E963-4771-614F7E1CB485}"/>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2683029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9754E2-712A-EB68-E63B-CD30E145A229}"/>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3" name="Footer Placeholder 2">
            <a:extLst>
              <a:ext uri="{FF2B5EF4-FFF2-40B4-BE49-F238E27FC236}">
                <a16:creationId xmlns:a16="http://schemas.microsoft.com/office/drawing/2014/main" id="{0781691C-F339-45AE-F1BA-8214D2E191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B8298E-AE55-08EC-DD85-F6441E5B0A45}"/>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55043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5BCB7-A8C1-7F13-52E0-F1E1E6F534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85AA76-E71E-D40F-4BD1-B7614E81D3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DDB4DD-DDD8-F7B0-33E7-2F1370453C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A11331-B63A-CBDE-A021-0CE363A39939}"/>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6" name="Footer Placeholder 5">
            <a:extLst>
              <a:ext uri="{FF2B5EF4-FFF2-40B4-BE49-F238E27FC236}">
                <a16:creationId xmlns:a16="http://schemas.microsoft.com/office/drawing/2014/main" id="{D6277287-3635-50D1-D2E5-56BCA0C53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ED1AF5-3789-8E71-84F8-109D7C3DF452}"/>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65888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4ABB8-DD34-CA0B-2155-8179A3F15B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569A6E-E8C2-75B6-945C-A979042677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240805-D503-98C5-5703-6AD3589150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4CDC9-175E-2C65-FF1B-4036825A7BD8}"/>
              </a:ext>
            </a:extLst>
          </p:cNvPr>
          <p:cNvSpPr>
            <a:spLocks noGrp="1"/>
          </p:cNvSpPr>
          <p:nvPr>
            <p:ph type="dt" sz="half" idx="10"/>
          </p:nvPr>
        </p:nvSpPr>
        <p:spPr/>
        <p:txBody>
          <a:bodyPr/>
          <a:lstStyle/>
          <a:p>
            <a:fld id="{6E4502D5-6ACB-438F-BE18-C2CB3AB9F690}" type="datetimeFigureOut">
              <a:rPr lang="en-US" smtClean="0"/>
              <a:t>12/5/2025</a:t>
            </a:fld>
            <a:endParaRPr lang="en-US"/>
          </a:p>
        </p:txBody>
      </p:sp>
      <p:sp>
        <p:nvSpPr>
          <p:cNvPr id="6" name="Footer Placeholder 5">
            <a:extLst>
              <a:ext uri="{FF2B5EF4-FFF2-40B4-BE49-F238E27FC236}">
                <a16:creationId xmlns:a16="http://schemas.microsoft.com/office/drawing/2014/main" id="{0EE091D8-5487-A43D-2980-FA7E001F43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5C1ACC-2AAB-C6FD-E448-6900F8EA4DB6}"/>
              </a:ext>
            </a:extLst>
          </p:cNvPr>
          <p:cNvSpPr>
            <a:spLocks noGrp="1"/>
          </p:cNvSpPr>
          <p:nvPr>
            <p:ph type="sldNum" sz="quarter" idx="12"/>
          </p:nvPr>
        </p:nvSpPr>
        <p:spPr/>
        <p:txBody>
          <a:bodyPr/>
          <a:lstStyle/>
          <a:p>
            <a:fld id="{F0A473E4-44B7-425E-A845-F27CC16FE1BF}" type="slidenum">
              <a:rPr lang="en-US" smtClean="0"/>
              <a:t>‹#›</a:t>
            </a:fld>
            <a:endParaRPr lang="en-US"/>
          </a:p>
        </p:txBody>
      </p:sp>
    </p:spTree>
    <p:extLst>
      <p:ext uri="{BB962C8B-B14F-4D97-AF65-F5344CB8AC3E}">
        <p14:creationId xmlns:p14="http://schemas.microsoft.com/office/powerpoint/2010/main" val="3473650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A9E395-EFB3-CC14-5DC7-237F8E50C3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6CA953-53E8-5D78-6DE4-E155E4C033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1EC0-34B0-69DE-CCFB-D5AD792B53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4502D5-6ACB-438F-BE18-C2CB3AB9F690}" type="datetimeFigureOut">
              <a:rPr lang="en-US" smtClean="0"/>
              <a:t>12/5/2025</a:t>
            </a:fld>
            <a:endParaRPr lang="en-US"/>
          </a:p>
        </p:txBody>
      </p:sp>
      <p:sp>
        <p:nvSpPr>
          <p:cNvPr id="5" name="Footer Placeholder 4">
            <a:extLst>
              <a:ext uri="{FF2B5EF4-FFF2-40B4-BE49-F238E27FC236}">
                <a16:creationId xmlns:a16="http://schemas.microsoft.com/office/drawing/2014/main" id="{7CEF64D3-26C7-A66D-3661-D08C586BCD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0F770AE-AFE3-FBC9-EFB9-6ABB9061EA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A473E4-44B7-425E-A845-F27CC16FE1BF}" type="slidenum">
              <a:rPr lang="en-US" smtClean="0"/>
              <a:t>‹#›</a:t>
            </a:fld>
            <a:endParaRPr lang="en-US"/>
          </a:p>
        </p:txBody>
      </p:sp>
    </p:spTree>
    <p:extLst>
      <p:ext uri="{BB962C8B-B14F-4D97-AF65-F5344CB8AC3E}">
        <p14:creationId xmlns:p14="http://schemas.microsoft.com/office/powerpoint/2010/main" val="2594829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title"/>
          </p:nvPr>
        </p:nvSpPr>
        <p:spPr>
          <a:xfrm>
            <a:off x="613566" y="1835493"/>
            <a:ext cx="10221006" cy="1593507"/>
          </a:xfrm>
        </p:spPr>
        <p:txBody>
          <a:bodyPr anchor="b">
            <a:noAutofit/>
          </a:bodyPr>
          <a:lstStyle/>
          <a:p>
            <a:r>
              <a:rPr lang="en-US" sz="5200" dirty="0"/>
              <a:t>New Tax OBBBA Changes</a:t>
            </a:r>
            <a:br>
              <a:rPr lang="en-US" sz="5200" dirty="0"/>
            </a:br>
            <a:br>
              <a:rPr lang="en-US" sz="5200" dirty="0"/>
            </a:br>
            <a:r>
              <a:rPr lang="en-US" sz="5200" dirty="0"/>
              <a:t>Larry Marietta, CPA</a:t>
            </a:r>
          </a:p>
        </p:txBody>
      </p:sp>
      <p:pic>
        <p:nvPicPr>
          <p:cNvPr id="5" name="Picture 4" descr="A green letter in a square with arrows&#10;&#10;AI-generated content may be incorrect.">
            <a:extLst>
              <a:ext uri="{FF2B5EF4-FFF2-40B4-BE49-F238E27FC236}">
                <a16:creationId xmlns:a16="http://schemas.microsoft.com/office/drawing/2014/main" id="{99536ECD-E9FA-39B7-9558-26646622B7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3470" y="3429000"/>
            <a:ext cx="3373213" cy="3382742"/>
          </a:xfrm>
          <a:prstGeom prst="rect">
            <a:avLst/>
          </a:prstGeom>
        </p:spPr>
      </p:pic>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343C5-52F0-E223-4B3F-E0C7A346E281}"/>
              </a:ext>
            </a:extLst>
          </p:cNvPr>
          <p:cNvSpPr>
            <a:spLocks noGrp="1"/>
          </p:cNvSpPr>
          <p:nvPr>
            <p:ph type="title"/>
          </p:nvPr>
        </p:nvSpPr>
        <p:spPr/>
        <p:txBody>
          <a:bodyPr/>
          <a:lstStyle/>
          <a:p>
            <a:r>
              <a:rPr lang="en-US" dirty="0">
                <a:solidFill>
                  <a:schemeClr val="tx1"/>
                </a:solidFill>
              </a:rPr>
              <a:t>IRC § 129 Dependent Care (Child Care)</a:t>
            </a:r>
          </a:p>
        </p:txBody>
      </p:sp>
      <p:pic>
        <p:nvPicPr>
          <p:cNvPr id="6" name="Picture 5" descr="A green letter in a square with arrows&#10;&#10;AI-generated content may be incorrect.">
            <a:extLst>
              <a:ext uri="{FF2B5EF4-FFF2-40B4-BE49-F238E27FC236}">
                <a16:creationId xmlns:a16="http://schemas.microsoft.com/office/drawing/2014/main" id="{F2C9BD7E-99E8-BFB0-9703-BF82289E79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39514" y="5301132"/>
            <a:ext cx="1552485" cy="1556869"/>
          </a:xfrm>
          <a:prstGeom prst="rect">
            <a:avLst/>
          </a:prstGeom>
        </p:spPr>
      </p:pic>
      <p:sp>
        <p:nvSpPr>
          <p:cNvPr id="4" name="TextBox 3">
            <a:extLst>
              <a:ext uri="{FF2B5EF4-FFF2-40B4-BE49-F238E27FC236}">
                <a16:creationId xmlns:a16="http://schemas.microsoft.com/office/drawing/2014/main" id="{9186D7D6-CFAF-277B-854C-9EF1B4475CC8}"/>
              </a:ext>
            </a:extLst>
          </p:cNvPr>
          <p:cNvSpPr txBox="1"/>
          <p:nvPr/>
        </p:nvSpPr>
        <p:spPr>
          <a:xfrm>
            <a:off x="594360" y="2221907"/>
            <a:ext cx="11233019" cy="397031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Individuals (employees) see an Increase to Flexible Spending Account (FSA) on a pre-tax basis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Individuals, OBBBA makes adjustments to Child and Dependent Tax Credit. </a:t>
            </a:r>
            <a:r>
              <a:rPr lang="en-US" b="1" dirty="0">
                <a:latin typeface="Times New Roman" panose="02020603050405020304" pitchFamily="18" charset="0"/>
                <a:cs typeface="Times New Roman" panose="02020603050405020304" pitchFamily="18" charset="0"/>
              </a:rPr>
              <a:t>Individuals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may claim a credit up to 50% on eligible childcare expenses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Maximum expense limits ($3,000 for one child/dependent, $6,000 for two or more) remain the same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Employers </a:t>
            </a:r>
            <a:r>
              <a:rPr lang="en-US" dirty="0">
                <a:latin typeface="Times New Roman" panose="02020603050405020304" pitchFamily="18" charset="0"/>
                <a:cs typeface="Times New Roman" panose="02020603050405020304" pitchFamily="18" charset="0"/>
              </a:rPr>
              <a:t>may </a:t>
            </a:r>
            <a:r>
              <a:rPr lang="en-US" b="1" dirty="0">
                <a:latin typeface="Times New Roman" panose="02020603050405020304" pitchFamily="18" charset="0"/>
                <a:cs typeface="Times New Roman" panose="02020603050405020304" pitchFamily="18" charset="0"/>
              </a:rPr>
              <a:t>receive an increased tax credit </a:t>
            </a:r>
            <a:r>
              <a:rPr lang="en-US" dirty="0">
                <a:latin typeface="Times New Roman" panose="02020603050405020304" pitchFamily="18" charset="0"/>
                <a:cs typeface="Times New Roman" panose="02020603050405020304" pitchFamily="18" charset="0"/>
              </a:rPr>
              <a:t>to providing childcare services to employees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Increased to $500,000 (or $600,000 for eligible small businesses)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Credit percentage increase from 40% (or 50% for eligible small businesses) of qualified expenses </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Also allows for credit claims when employers contract qualified third-party childcare providers or jointly own/operate childcare facilities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7142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DFDFA-C8D7-FED1-A63D-0646D56BDF86}"/>
              </a:ext>
            </a:extLst>
          </p:cNvPr>
          <p:cNvSpPr>
            <a:spLocks noGrp="1"/>
          </p:cNvSpPr>
          <p:nvPr>
            <p:ph type="title"/>
          </p:nvPr>
        </p:nvSpPr>
        <p:spPr/>
        <p:txBody>
          <a:bodyPr/>
          <a:lstStyle/>
          <a:p>
            <a:r>
              <a:rPr lang="en-US" dirty="0">
                <a:solidFill>
                  <a:schemeClr val="tx1"/>
                </a:solidFill>
              </a:rPr>
              <a:t>Permanent Strike to Personal Exemptions</a:t>
            </a:r>
          </a:p>
        </p:txBody>
      </p:sp>
      <p:sp>
        <p:nvSpPr>
          <p:cNvPr id="5" name="TextBox 4">
            <a:extLst>
              <a:ext uri="{FF2B5EF4-FFF2-40B4-BE49-F238E27FC236}">
                <a16:creationId xmlns:a16="http://schemas.microsoft.com/office/drawing/2014/main" id="{02A53D5A-1181-3D0B-CEA1-ACE15950AB10}"/>
              </a:ext>
            </a:extLst>
          </p:cNvPr>
          <p:cNvSpPr txBox="1"/>
          <p:nvPr/>
        </p:nvSpPr>
        <p:spPr>
          <a:xfrm>
            <a:off x="594360" y="2486826"/>
            <a:ext cx="11045012" cy="1754326"/>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Until later repealed and reenacted, the OBBBA makes permanent the strike to Personal Exemptions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TCJA made the strike to Personal Exemptions in 2017</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Used to be able to take exemptions for spouses, dependents, children</a:t>
            </a:r>
          </a:p>
          <a:p>
            <a:endParaRPr lang="en-US" dirty="0">
              <a:latin typeface="Times New Roman" panose="02020603050405020304" pitchFamily="18"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1AAE929C-A5F8-C546-6663-D5528606C5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3279726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A819BD-5F61-CDF5-2A35-8C2F1A310E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FD81E-7AAC-EBC4-412B-49D9A8D9A698}"/>
              </a:ext>
            </a:extLst>
          </p:cNvPr>
          <p:cNvSpPr>
            <a:spLocks noGrp="1"/>
          </p:cNvSpPr>
          <p:nvPr>
            <p:ph type="title"/>
          </p:nvPr>
        </p:nvSpPr>
        <p:spPr/>
        <p:txBody>
          <a:bodyPr/>
          <a:lstStyle/>
          <a:p>
            <a:r>
              <a:rPr lang="en-US" dirty="0">
                <a:solidFill>
                  <a:schemeClr val="tx1"/>
                </a:solidFill>
              </a:rPr>
              <a:t>Standard deduction</a:t>
            </a:r>
          </a:p>
        </p:txBody>
      </p:sp>
      <p:pic>
        <p:nvPicPr>
          <p:cNvPr id="3" name="Picture 2" descr="A green letter in a square with arrows&#10;&#10;AI-generated content may be incorrect.">
            <a:extLst>
              <a:ext uri="{FF2B5EF4-FFF2-40B4-BE49-F238E27FC236}">
                <a16:creationId xmlns:a16="http://schemas.microsoft.com/office/drawing/2014/main" id="{9BEA8936-0530-1CC5-F7F6-AD5F496411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5" name="TextBox 4">
            <a:extLst>
              <a:ext uri="{FF2B5EF4-FFF2-40B4-BE49-F238E27FC236}">
                <a16:creationId xmlns:a16="http://schemas.microsoft.com/office/drawing/2014/main" id="{6CAB7461-6450-8674-9E80-234F1E69DF2E}"/>
              </a:ext>
            </a:extLst>
          </p:cNvPr>
          <p:cNvSpPr txBox="1"/>
          <p:nvPr/>
        </p:nvSpPr>
        <p:spPr>
          <a:xfrm>
            <a:off x="594360" y="2367185"/>
            <a:ext cx="10523719" cy="313932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fixed dollar amount that reduces taxable income for taxpayers who do not itemize their deductions.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TCJA nearly doubled the standard deduction to simplify tax filing for many. The OBBBA is described as making TCJA increased amounts permanent, adjusted annually for inflation.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2025 Standard Deduction rates for 2025 are: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Single $15,000</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Head of Household $23,625</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Married Filing Jointly $31,500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Married Filing Single $15,750</a:t>
            </a:r>
          </a:p>
          <a:p>
            <a:pPr lvl="1"/>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115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91C241BC-C322-65A7-FE01-C308DF95B0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2" name="Title 1">
            <a:extLst>
              <a:ext uri="{FF2B5EF4-FFF2-40B4-BE49-F238E27FC236}">
                <a16:creationId xmlns:a16="http://schemas.microsoft.com/office/drawing/2014/main" id="{3A59985F-071C-D70B-8998-1EC4659070D9}"/>
              </a:ext>
            </a:extLst>
          </p:cNvPr>
          <p:cNvSpPr>
            <a:spLocks noGrp="1"/>
          </p:cNvSpPr>
          <p:nvPr>
            <p:ph type="title"/>
          </p:nvPr>
        </p:nvSpPr>
        <p:spPr/>
        <p:txBody>
          <a:bodyPr/>
          <a:lstStyle/>
          <a:p>
            <a:r>
              <a:rPr lang="en-US" dirty="0">
                <a:solidFill>
                  <a:schemeClr val="tx1"/>
                </a:solidFill>
              </a:rPr>
              <a:t>Increase § 151(d)(5) Additional Senior Deduction</a:t>
            </a:r>
          </a:p>
        </p:txBody>
      </p:sp>
      <p:sp>
        <p:nvSpPr>
          <p:cNvPr id="5" name="TextBox 4">
            <a:extLst>
              <a:ext uri="{FF2B5EF4-FFF2-40B4-BE49-F238E27FC236}">
                <a16:creationId xmlns:a16="http://schemas.microsoft.com/office/drawing/2014/main" id="{F5CC542C-9D6D-2728-2FA9-B79F2F45E3FD}"/>
              </a:ext>
            </a:extLst>
          </p:cNvPr>
          <p:cNvSpPr txBox="1"/>
          <p:nvPr/>
        </p:nvSpPr>
        <p:spPr>
          <a:xfrm>
            <a:off x="594360" y="2418460"/>
            <a:ext cx="10968100" cy="4524315"/>
          </a:xfrm>
          <a:prstGeom prst="rect">
            <a:avLst/>
          </a:prstGeom>
          <a:noFill/>
        </p:spPr>
        <p:txBody>
          <a:bodyPr wrap="square" rtlCol="0">
            <a:sp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§151(d)(5) Senior Standard deduction </a:t>
            </a:r>
            <a:r>
              <a:rPr lang="en-US" dirty="0">
                <a:latin typeface="Times New Roman" panose="02020603050405020304" pitchFamily="18" charset="0"/>
                <a:cs typeface="Times New Roman" panose="02020603050405020304" pitchFamily="18" charset="0"/>
              </a:rPr>
              <a:t>is an allowed deduction for </a:t>
            </a:r>
            <a:r>
              <a:rPr lang="en-US" b="1" dirty="0">
                <a:latin typeface="Times New Roman" panose="02020603050405020304" pitchFamily="18" charset="0"/>
                <a:cs typeface="Times New Roman" panose="02020603050405020304" pitchFamily="18" charset="0"/>
              </a:rPr>
              <a:t>qualified individual taxpayers age 65 and older</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Increase is $6,000 for Single, $12,000 for MFJ</a:t>
            </a:r>
            <a:r>
              <a:rPr lang="en-US" dirty="0">
                <a:latin typeface="Times New Roman" panose="02020603050405020304" pitchFamily="18" charset="0"/>
                <a:cs typeface="Times New Roman" panose="02020603050405020304" pitchFamily="18" charset="0"/>
              </a:rPr>
              <a:t>, from the previously $1,950, $3,100 respectfully. Adjusted for Inflation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Phase out for taxpayers with MAGI (Modified Adjusted Gross Income)  over $75,000 ($150,000 for MFJ)</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Qualified individual is a taxpayer age 65 at or before last day of tax year</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Joint returns, taxpayer’s spouse, if age 65 before close of tax year</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MAGI Limitation – reduced by 6% of every $1,000 of MAGI exceeding $75,000 ($150,000 MFJ)</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MAGI means AGI increased by excluded Gross Income of §911, 931, or 934</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Requires SSN for claimants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Available for both Itemizing and non-itemizing taxpayers. It is a below-the-line deduction</a:t>
            </a:r>
          </a:p>
        </p:txBody>
      </p:sp>
    </p:spTree>
    <p:extLst>
      <p:ext uri="{BB962C8B-B14F-4D97-AF65-F5344CB8AC3E}">
        <p14:creationId xmlns:p14="http://schemas.microsoft.com/office/powerpoint/2010/main" val="2206291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623A5-D93A-445B-62D2-6F6F7AECEF8E}"/>
              </a:ext>
            </a:extLst>
          </p:cNvPr>
          <p:cNvSpPr>
            <a:spLocks noGrp="1"/>
          </p:cNvSpPr>
          <p:nvPr>
            <p:ph type="title"/>
          </p:nvPr>
        </p:nvSpPr>
        <p:spPr/>
        <p:txBody>
          <a:bodyPr/>
          <a:lstStyle/>
          <a:p>
            <a:r>
              <a:rPr lang="en-US" dirty="0">
                <a:solidFill>
                  <a:schemeClr val="tx1"/>
                </a:solidFill>
              </a:rPr>
              <a:t>Child Tax Credit § 24(h) and Additional Child tax Credit Amended</a:t>
            </a:r>
          </a:p>
        </p:txBody>
      </p:sp>
      <p:sp>
        <p:nvSpPr>
          <p:cNvPr id="6" name="TextBox 5">
            <a:extLst>
              <a:ext uri="{FF2B5EF4-FFF2-40B4-BE49-F238E27FC236}">
                <a16:creationId xmlns:a16="http://schemas.microsoft.com/office/drawing/2014/main" id="{39308563-3FCC-BB06-5696-8EA799BEBC96}"/>
              </a:ext>
            </a:extLst>
          </p:cNvPr>
          <p:cNvSpPr txBox="1"/>
          <p:nvPr/>
        </p:nvSpPr>
        <p:spPr>
          <a:xfrm>
            <a:off x="594360" y="2411700"/>
            <a:ext cx="10480990" cy="2585323"/>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is extending the higher credit amount and the higher phaseout thresholds, with a new increase from $2,000 to $2,200 per child, indexed for inflation.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credit is available for children under 17 starting 2025 tax year</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Permanent requirement for the child and at least one parent to have a valid SSN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Same eligibility requirements apply</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Additional Child tax Credit, also known as the maximum refundable portion of the Child tax Credit, is increased from $1,500 to $1,700, adjusted annually for inflation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Must Have earned income exceeding $2,500 (set to increase to $3,000 in 2026)</a:t>
            </a:r>
          </a:p>
        </p:txBody>
      </p:sp>
      <p:pic>
        <p:nvPicPr>
          <p:cNvPr id="3" name="Picture 2" descr="A green letter in a square with arrows&#10;&#10;AI-generated content may be incorrect.">
            <a:extLst>
              <a:ext uri="{FF2B5EF4-FFF2-40B4-BE49-F238E27FC236}">
                <a16:creationId xmlns:a16="http://schemas.microsoft.com/office/drawing/2014/main" id="{3439EAF6-E5AE-CE14-D817-741F6CDE95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917468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33277-21CA-5BB4-E4A7-5BD762466A59}"/>
              </a:ext>
            </a:extLst>
          </p:cNvPr>
          <p:cNvSpPr>
            <a:spLocks noGrp="1"/>
          </p:cNvSpPr>
          <p:nvPr>
            <p:ph type="title"/>
          </p:nvPr>
        </p:nvSpPr>
        <p:spPr/>
        <p:txBody>
          <a:bodyPr/>
          <a:lstStyle/>
          <a:p>
            <a:r>
              <a:rPr lang="en-US" dirty="0">
                <a:solidFill>
                  <a:schemeClr val="tx1"/>
                </a:solidFill>
              </a:rPr>
              <a:t>Qualified Business Income Deduction § 199A</a:t>
            </a:r>
          </a:p>
        </p:txBody>
      </p:sp>
      <p:sp>
        <p:nvSpPr>
          <p:cNvPr id="5" name="TextBox 4">
            <a:extLst>
              <a:ext uri="{FF2B5EF4-FFF2-40B4-BE49-F238E27FC236}">
                <a16:creationId xmlns:a16="http://schemas.microsoft.com/office/drawing/2014/main" id="{9BC0BEE2-9889-C9EB-B366-B2CCEE31B130}"/>
              </a:ext>
            </a:extLst>
          </p:cNvPr>
          <p:cNvSpPr txBox="1"/>
          <p:nvPr/>
        </p:nvSpPr>
        <p:spPr>
          <a:xfrm>
            <a:off x="560675" y="2194897"/>
            <a:ext cx="11070649"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deductible percentage of QBI did not change and is </a:t>
            </a:r>
            <a:r>
              <a:rPr lang="en-US" b="1" dirty="0">
                <a:latin typeface="Times New Roman" panose="02020603050405020304" pitchFamily="18" charset="0"/>
                <a:cs typeface="Times New Roman" panose="02020603050405020304" pitchFamily="18" charset="0"/>
              </a:rPr>
              <a:t>permanently at 20% </a:t>
            </a:r>
            <a:r>
              <a:rPr lang="en-US" dirty="0">
                <a:latin typeface="Times New Roman" panose="02020603050405020304" pitchFamily="18" charset="0"/>
                <a:cs typeface="Times New Roman" panose="02020603050405020304" pitchFamily="18" charset="0"/>
              </a:rPr>
              <a:t>allowable to non-itemizers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QBI applies to Sole Proprietors (Sch C), Partnerships, S Corporations, LLCs taxed as any aforementioned entity (not a C Corporation), and certain trusts and estates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 change to what is SSTB and non-SSTB</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SSTB Phaseout between $197,300 to $247,300 for single filers ($394,600 to $494,600 MFJ)</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Non-SSTB phaseout stays the same with greater of wage and property limitations and same thresholds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minimum $400 QBI Deduction to qualifying taxpayers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If the QBI deduction would have been reduced to a small amount (or zero), the law guarantees the minimum QBI deduction of $400 if the taxpayer’s qualified business income is at least $1,000</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Deduction is indexed for inflation</a:t>
            </a:r>
          </a:p>
        </p:txBody>
      </p:sp>
      <p:pic>
        <p:nvPicPr>
          <p:cNvPr id="3" name="Picture 2" descr="A green letter in a square with arrows&#10;&#10;AI-generated content may be incorrect.">
            <a:extLst>
              <a:ext uri="{FF2B5EF4-FFF2-40B4-BE49-F238E27FC236}">
                <a16:creationId xmlns:a16="http://schemas.microsoft.com/office/drawing/2014/main" id="{668ED0B3-2A77-B750-E05F-800E0E6D9F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9155" y="5421108"/>
            <a:ext cx="1432845" cy="1436892"/>
          </a:xfrm>
          <a:prstGeom prst="rect">
            <a:avLst/>
          </a:prstGeom>
        </p:spPr>
      </p:pic>
    </p:spTree>
    <p:extLst>
      <p:ext uri="{BB962C8B-B14F-4D97-AF65-F5344CB8AC3E}">
        <p14:creationId xmlns:p14="http://schemas.microsoft.com/office/powerpoint/2010/main" val="2577471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3D2510-586E-06D1-24E6-1E7E5548470C}"/>
            </a:ext>
          </a:extLst>
        </p:cNvPr>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6BC92C60-45D7-1E53-4BEF-44876C357E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8258" y="5721054"/>
            <a:ext cx="1133742" cy="1136945"/>
          </a:xfrm>
          <a:prstGeom prst="rect">
            <a:avLst/>
          </a:prstGeom>
        </p:spPr>
      </p:pic>
      <p:sp>
        <p:nvSpPr>
          <p:cNvPr id="2" name="Title 1">
            <a:extLst>
              <a:ext uri="{FF2B5EF4-FFF2-40B4-BE49-F238E27FC236}">
                <a16:creationId xmlns:a16="http://schemas.microsoft.com/office/drawing/2014/main" id="{508D5CE4-F7BF-3C24-DE04-171A90414AEC}"/>
              </a:ext>
            </a:extLst>
          </p:cNvPr>
          <p:cNvSpPr>
            <a:spLocks noGrp="1"/>
          </p:cNvSpPr>
          <p:nvPr>
            <p:ph type="title"/>
          </p:nvPr>
        </p:nvSpPr>
        <p:spPr/>
        <p:txBody>
          <a:bodyPr/>
          <a:lstStyle/>
          <a:p>
            <a:r>
              <a:rPr lang="en-US" dirty="0">
                <a:solidFill>
                  <a:schemeClr val="tx1"/>
                </a:solidFill>
              </a:rPr>
              <a:t>Itemized Deduction Limit</a:t>
            </a:r>
          </a:p>
        </p:txBody>
      </p:sp>
      <p:sp>
        <p:nvSpPr>
          <p:cNvPr id="5" name="TextBox 4">
            <a:extLst>
              <a:ext uri="{FF2B5EF4-FFF2-40B4-BE49-F238E27FC236}">
                <a16:creationId xmlns:a16="http://schemas.microsoft.com/office/drawing/2014/main" id="{FE70DE50-9E79-7CE0-2F98-E069E6DFAB4E}"/>
              </a:ext>
            </a:extLst>
          </p:cNvPr>
          <p:cNvSpPr txBox="1"/>
          <p:nvPr/>
        </p:nvSpPr>
        <p:spPr>
          <a:xfrm>
            <a:off x="594360" y="2204897"/>
            <a:ext cx="11190290" cy="397031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makes a temporary change to the TCJA cap to State and Local Taxes (SALT) deduction </a:t>
            </a:r>
            <a:r>
              <a:rPr lang="en-US" b="1" dirty="0">
                <a:latin typeface="Times New Roman" panose="02020603050405020304" pitchFamily="18" charset="0"/>
                <a:cs typeface="Times New Roman" panose="02020603050405020304" pitchFamily="18" charset="0"/>
              </a:rPr>
              <a:t>from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$10,000 to $40,000</a:t>
            </a:r>
            <a:r>
              <a:rPr lang="en-US" dirty="0">
                <a:latin typeface="Times New Roman" panose="02020603050405020304" pitchFamily="18" charset="0"/>
                <a:cs typeface="Times New Roman" panose="02020603050405020304" pitchFamily="18" charset="0"/>
              </a:rPr>
              <a:t>, adjusted for inflation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Fully eligible to taxpayers with MAGI under $500,000</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Decrease (30%) 30 cents for every dollar over MAGI beyond $500,000</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Floor of $10,000 allowed SALT deduction</a:t>
            </a:r>
            <a:r>
              <a:rPr lang="en-US" dirty="0">
                <a:latin typeface="Times New Roman" panose="02020603050405020304" pitchFamily="18" charset="0"/>
                <a:cs typeface="Times New Roman" panose="02020603050405020304" pitchFamily="18" charset="0"/>
              </a:rPr>
              <a:t>, once MAGI reaches $600,000</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Makes permanent the elimination of miscellaneous itemized deductions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new limitation to those taxpayers in the top tax bracket are to receive only a 35% itemized deduction limit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every dollar in itemized deductions for those taxpayers in a 37%, may only receive a tax savings of up to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35 cents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Itemized Deductions still includes specific expenses, such as mortgage interest, charitable contributions, and state and local taxes, that can be subtracted from AGI</a:t>
            </a:r>
          </a:p>
        </p:txBody>
      </p:sp>
    </p:spTree>
    <p:extLst>
      <p:ext uri="{BB962C8B-B14F-4D97-AF65-F5344CB8AC3E}">
        <p14:creationId xmlns:p14="http://schemas.microsoft.com/office/powerpoint/2010/main" val="3427363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0F76C-2D2A-20CC-59B6-83AB5D44D071}"/>
              </a:ext>
            </a:extLst>
          </p:cNvPr>
          <p:cNvSpPr>
            <a:spLocks noGrp="1"/>
          </p:cNvSpPr>
          <p:nvPr>
            <p:ph type="title"/>
          </p:nvPr>
        </p:nvSpPr>
        <p:spPr/>
        <p:txBody>
          <a:bodyPr/>
          <a:lstStyle/>
          <a:p>
            <a:r>
              <a:rPr lang="en-US" dirty="0">
                <a:solidFill>
                  <a:schemeClr val="tx1"/>
                </a:solidFill>
              </a:rPr>
              <a:t>Gambling Wage Loss Limitations OBBBA</a:t>
            </a:r>
          </a:p>
        </p:txBody>
      </p:sp>
      <p:sp>
        <p:nvSpPr>
          <p:cNvPr id="5" name="TextBox 4">
            <a:extLst>
              <a:ext uri="{FF2B5EF4-FFF2-40B4-BE49-F238E27FC236}">
                <a16:creationId xmlns:a16="http://schemas.microsoft.com/office/drawing/2014/main" id="{B7F3551B-EDA9-7D31-7AEA-3E978F318BB3}"/>
              </a:ext>
            </a:extLst>
          </p:cNvPr>
          <p:cNvSpPr txBox="1"/>
          <p:nvPr/>
        </p:nvSpPr>
        <p:spPr>
          <a:xfrm>
            <a:off x="534538" y="2324457"/>
            <a:ext cx="10959554" cy="2862322"/>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Effective January 1, 2026, the OBBBA has updated the rules for deducting gambling losses. Prior to the OBBBA, gambling losses were deductible up to the amount of gambling winnings. The OBBBA is described as making a key change by </a:t>
            </a:r>
            <a:r>
              <a:rPr lang="en-US" b="1" dirty="0">
                <a:latin typeface="Times New Roman" panose="02020603050405020304" pitchFamily="18" charset="0"/>
                <a:cs typeface="Times New Roman" panose="02020603050405020304" pitchFamily="18" charset="0"/>
              </a:rPr>
              <a:t>limiting the deduction for gambling losses to</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90%</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of gambling winnings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This can result in a tax liability even for individuals who break even for the year</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Section 165(d): Governs the deduction for wagering losses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Phantom Income</a:t>
            </a:r>
            <a:r>
              <a:rPr lang="en-US" dirty="0">
                <a:latin typeface="Times New Roman" panose="02020603050405020304" pitchFamily="18" charset="0"/>
                <a:cs typeface="Times New Roman" panose="02020603050405020304" pitchFamily="18" charset="0"/>
              </a:rPr>
              <a:t>: Taxable income that is not a real or tangible gain, such as the 10% of winnings that cannot be offset by gambling losses under the OBBBA (see example on next slide)</a:t>
            </a:r>
          </a:p>
        </p:txBody>
      </p:sp>
      <p:pic>
        <p:nvPicPr>
          <p:cNvPr id="3" name="Picture 2" descr="A green letter in a square with arrows&#10;&#10;AI-generated content may be incorrect.">
            <a:extLst>
              <a:ext uri="{FF2B5EF4-FFF2-40B4-BE49-F238E27FC236}">
                <a16:creationId xmlns:a16="http://schemas.microsoft.com/office/drawing/2014/main" id="{29CE1F0D-5DB2-5DFB-A595-7302E92180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785" y="5258279"/>
            <a:ext cx="1595215" cy="1599721"/>
          </a:xfrm>
          <a:prstGeom prst="rect">
            <a:avLst/>
          </a:prstGeom>
        </p:spPr>
      </p:pic>
    </p:spTree>
    <p:extLst>
      <p:ext uri="{BB962C8B-B14F-4D97-AF65-F5344CB8AC3E}">
        <p14:creationId xmlns:p14="http://schemas.microsoft.com/office/powerpoint/2010/main" val="4016132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DFD10-03D5-2CC0-B220-923B8C937570}"/>
              </a:ext>
            </a:extLst>
          </p:cNvPr>
          <p:cNvSpPr>
            <a:spLocks noGrp="1"/>
          </p:cNvSpPr>
          <p:nvPr>
            <p:ph type="title"/>
          </p:nvPr>
        </p:nvSpPr>
        <p:spPr/>
        <p:txBody>
          <a:bodyPr/>
          <a:lstStyle/>
          <a:p>
            <a:r>
              <a:rPr lang="en-US" dirty="0">
                <a:solidFill>
                  <a:schemeClr val="tx1"/>
                </a:solidFill>
              </a:rPr>
              <a:t>Gambling Wage Loss Limitations OBBBA - Example</a:t>
            </a:r>
          </a:p>
        </p:txBody>
      </p:sp>
      <p:sp>
        <p:nvSpPr>
          <p:cNvPr id="5" name="TextBox 4">
            <a:extLst>
              <a:ext uri="{FF2B5EF4-FFF2-40B4-BE49-F238E27FC236}">
                <a16:creationId xmlns:a16="http://schemas.microsoft.com/office/drawing/2014/main" id="{B6E3362D-C622-CDA1-72A7-7C175351C2F9}"/>
              </a:ext>
            </a:extLst>
          </p:cNvPr>
          <p:cNvSpPr txBox="1"/>
          <p:nvPr/>
        </p:nvSpPr>
        <p:spPr>
          <a:xfrm>
            <a:off x="68366" y="2341548"/>
            <a:ext cx="10583539" cy="2862322"/>
          </a:xfrm>
          <a:prstGeom prst="rect">
            <a:avLst/>
          </a:prstGeom>
          <a:noFill/>
        </p:spPr>
        <p:txBody>
          <a:bodyPr wrap="square" rtlCol="0">
            <a:spAutoFit/>
          </a:bodyPr>
          <a:lstStyle/>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gambler with $4,500,000 in winnings would need $5,000,000 in losses to completely offset their winnings and achieve a zero tax bill</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gambler with $8,000,000 in winnings and </a:t>
            </a:r>
            <a:r>
              <a:rPr lang="en-US" b="1" dirty="0">
                <a:latin typeface="Times New Roman" panose="02020603050405020304" pitchFamily="18" charset="0"/>
                <a:cs typeface="Times New Roman" panose="02020603050405020304" pitchFamily="18" charset="0"/>
              </a:rPr>
              <a:t>$8,000,000 in losses would only be able to deduct $7,200,000 (90% of losses). </a:t>
            </a:r>
            <a:r>
              <a:rPr lang="en-US" dirty="0">
                <a:latin typeface="Times New Roman" panose="02020603050405020304" pitchFamily="18" charset="0"/>
                <a:cs typeface="Times New Roman" panose="02020603050405020304" pitchFamily="18" charset="0"/>
              </a:rPr>
              <a:t>This would </a:t>
            </a:r>
            <a:r>
              <a:rPr lang="en-US" b="1" dirty="0">
                <a:latin typeface="Times New Roman" panose="02020603050405020304" pitchFamily="18" charset="0"/>
                <a:cs typeface="Times New Roman" panose="02020603050405020304" pitchFamily="18" charset="0"/>
              </a:rPr>
              <a:t>result in a taxable net profit of $800,000</a:t>
            </a:r>
            <a:r>
              <a:rPr lang="en-US" dirty="0">
                <a:latin typeface="Times New Roman" panose="02020603050405020304" pitchFamily="18" charset="0"/>
                <a:cs typeface="Times New Roman" panose="02020603050405020304" pitchFamily="18" charset="0"/>
              </a:rPr>
              <a:t>, which would be subject to federal income tax</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the current tax year, a single or married-filing-jointly taxpayer with an $800,000 net profit would likely fall into the highest tax bracket (37%). This would result in a significant tax liability of $296,000 on an activity that had a net profit of zero</a:t>
            </a:r>
          </a:p>
        </p:txBody>
      </p:sp>
      <p:pic>
        <p:nvPicPr>
          <p:cNvPr id="3" name="Picture 2" descr="A green letter in a square with arrows&#10;&#10;AI-generated content may be incorrect.">
            <a:extLst>
              <a:ext uri="{FF2B5EF4-FFF2-40B4-BE49-F238E27FC236}">
                <a16:creationId xmlns:a16="http://schemas.microsoft.com/office/drawing/2014/main" id="{0E67AF84-F756-E327-1548-2E1A0CFB76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6773" y="5091338"/>
            <a:ext cx="1725227" cy="1730100"/>
          </a:xfrm>
          <a:prstGeom prst="rect">
            <a:avLst/>
          </a:prstGeom>
        </p:spPr>
      </p:pic>
    </p:spTree>
    <p:extLst>
      <p:ext uri="{BB962C8B-B14F-4D97-AF65-F5344CB8AC3E}">
        <p14:creationId xmlns:p14="http://schemas.microsoft.com/office/powerpoint/2010/main" val="4126512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2B5D80-F3BF-2819-B4F1-3D5B7D4C2B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FF8235-79DC-2FF0-3AAA-AB5A9FF5957C}"/>
              </a:ext>
            </a:extLst>
          </p:cNvPr>
          <p:cNvSpPr>
            <a:spLocks noGrp="1"/>
          </p:cNvSpPr>
          <p:nvPr>
            <p:ph type="title"/>
          </p:nvPr>
        </p:nvSpPr>
        <p:spPr/>
        <p:txBody>
          <a:bodyPr/>
          <a:lstStyle/>
          <a:p>
            <a:r>
              <a:rPr lang="en-US" dirty="0">
                <a:solidFill>
                  <a:schemeClr val="tx1"/>
                </a:solidFill>
              </a:rPr>
              <a:t>Alternative Minimum Tax (AMT)</a:t>
            </a:r>
          </a:p>
        </p:txBody>
      </p:sp>
      <p:sp>
        <p:nvSpPr>
          <p:cNvPr id="5" name="TextBox 4">
            <a:extLst>
              <a:ext uri="{FF2B5EF4-FFF2-40B4-BE49-F238E27FC236}">
                <a16:creationId xmlns:a16="http://schemas.microsoft.com/office/drawing/2014/main" id="{B94F6821-FA05-D0EC-FD36-7F47C20C79AD}"/>
              </a:ext>
            </a:extLst>
          </p:cNvPr>
          <p:cNvSpPr txBox="1"/>
          <p:nvPr/>
        </p:nvSpPr>
        <p:spPr>
          <a:xfrm>
            <a:off x="594360" y="2341548"/>
            <a:ext cx="10549356" cy="341632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TCJA temporarily increased the AMT exemption and raised the income thresholds of exemption phase out to $500,000 single ($1,000,000 MFJ)</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made the TCJA increased exemption phase out amounts permanent but changed the AMT Exemption amounts to $88,100 single ($137,300 MFJ), and increasing the phase out rate from 25% to 50%</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AMT may occur when a client has </a:t>
            </a:r>
            <a:r>
              <a:rPr lang="en-US" b="1" dirty="0">
                <a:latin typeface="Times New Roman" panose="02020603050405020304" pitchFamily="18" charset="0"/>
                <a:cs typeface="Times New Roman" panose="02020603050405020304" pitchFamily="18" charset="0"/>
              </a:rPr>
              <a:t>significant “preference items” or “adjustments”</a:t>
            </a:r>
            <a:r>
              <a:rPr lang="en-US" dirty="0">
                <a:latin typeface="Times New Roman" panose="02020603050405020304" pitchFamily="18" charset="0"/>
                <a:cs typeface="Times New Roman" panose="02020603050405020304" pitchFamily="18" charset="0"/>
              </a:rPr>
              <a:t>. Such as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Incentive Stock Option (ISO) Exercises – the Bargain element may trigger AMT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Accelerated Depreciation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State and Local Tax (SALT) Deductions – </a:t>
            </a:r>
            <a:r>
              <a:rPr lang="en-US" b="1" dirty="0">
                <a:latin typeface="Times New Roman" panose="02020603050405020304" pitchFamily="18" charset="0"/>
                <a:cs typeface="Times New Roman" panose="02020603050405020304" pitchFamily="18" charset="0"/>
              </a:rPr>
              <a:t>Look out for this with increased $40,000 limit</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1F7C7A1E-F62D-9888-EB60-CDB74F8279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75243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solidFill>
                  <a:schemeClr val="bg1"/>
                </a:solidFill>
              </a:rPr>
              <a:t>The One Big Beautiful Bill:  Individuals</a:t>
            </a:r>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2" name="Picture 1" descr="A green letter in a square with arrows&#10;&#10;AI-generated content may be incorrect.">
            <a:extLst>
              <a:ext uri="{FF2B5EF4-FFF2-40B4-BE49-F238E27FC236}">
                <a16:creationId xmlns:a16="http://schemas.microsoft.com/office/drawing/2014/main" id="{0686C8AD-951C-04BE-423D-91713EABF1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594360" y="2721643"/>
            <a:ext cx="11181746" cy="2757572"/>
          </a:xfrm>
        </p:spPr>
        <p:txBody>
          <a:bodyPr>
            <a:normAutofit fontScale="92500" lnSpcReduction="20000"/>
          </a:bodyPr>
          <a:lstStyle/>
          <a:p>
            <a:pPr lvl="1"/>
            <a:r>
              <a:rPr lang="en-US" dirty="0">
                <a:solidFill>
                  <a:schemeClr val="bg1"/>
                </a:solidFill>
              </a:rPr>
              <a:t>Section 170 Charity Deduct	 • Strikes Personal Exemption 	 • Wage Loss Limits</a:t>
            </a:r>
          </a:p>
          <a:p>
            <a:pPr lvl="1"/>
            <a:r>
              <a:rPr lang="en-US" dirty="0">
                <a:solidFill>
                  <a:schemeClr val="bg1"/>
                </a:solidFill>
              </a:rPr>
              <a:t>Section 163(h) Auto Interest	 • Standard Deduction 		 • Alternative Minimum Tax (AMT)	</a:t>
            </a:r>
          </a:p>
          <a:p>
            <a:pPr lvl="1"/>
            <a:r>
              <a:rPr lang="en-US" dirty="0">
                <a:solidFill>
                  <a:schemeClr val="bg1"/>
                </a:solidFill>
              </a:rPr>
              <a:t>Section 225 Overtime Comp	 • Section 151(d)(5) Senior Deduct	 • Trump Accounts</a:t>
            </a:r>
          </a:p>
          <a:p>
            <a:pPr lvl="1"/>
            <a:r>
              <a:rPr lang="en-US" dirty="0">
                <a:solidFill>
                  <a:schemeClr val="bg1"/>
                </a:solidFill>
              </a:rPr>
              <a:t>No Tax On Tips		 • Section 24(h) Child Tax Credit	 • ABLE Accounts	</a:t>
            </a:r>
          </a:p>
          <a:p>
            <a:pPr lvl="1"/>
            <a:r>
              <a:rPr lang="en-US" dirty="0">
                <a:solidFill>
                  <a:schemeClr val="bg1"/>
                </a:solidFill>
              </a:rPr>
              <a:t>Section 129 Dependent Care	 • Section 199A QBI		 • 529 Plan</a:t>
            </a:r>
          </a:p>
          <a:p>
            <a:pPr marL="402336" lvl="1" indent="0">
              <a:buNone/>
            </a:pPr>
            <a:r>
              <a:rPr lang="en-US" dirty="0">
                <a:solidFill>
                  <a:schemeClr val="bg1"/>
                </a:solidFill>
              </a:rPr>
              <a:t>   				 • Itemized Deduction Limit	 • Educator Expenses</a:t>
            </a:r>
          </a:p>
        </p:txBody>
      </p:sp>
      <p:sp>
        <p:nvSpPr>
          <p:cNvPr id="4" name="TextBox 3">
            <a:extLst>
              <a:ext uri="{FF2B5EF4-FFF2-40B4-BE49-F238E27FC236}">
                <a16:creationId xmlns:a16="http://schemas.microsoft.com/office/drawing/2014/main" id="{4817D26E-1698-DD40-F641-DFD84F64EE84}"/>
              </a:ext>
            </a:extLst>
          </p:cNvPr>
          <p:cNvSpPr txBox="1"/>
          <p:nvPr/>
        </p:nvSpPr>
        <p:spPr>
          <a:xfrm>
            <a:off x="554012" y="2136868"/>
            <a:ext cx="9213831" cy="584775"/>
          </a:xfrm>
          <a:prstGeom prst="rect">
            <a:avLst/>
          </a:prstGeom>
          <a:noFill/>
        </p:spPr>
        <p:txBody>
          <a:bodyPr wrap="square" rtlCol="0">
            <a:spAutoFit/>
          </a:bodyPr>
          <a:lstStyle/>
          <a:p>
            <a:r>
              <a:rPr lang="en-US" sz="3200" u="sng" dirty="0">
                <a:solidFill>
                  <a:schemeClr val="bg1"/>
                </a:solidFill>
              </a:rPr>
              <a:t>The Affects of the OBBBA on Individual Taxpayers</a:t>
            </a:r>
          </a:p>
        </p:txBody>
      </p:sp>
    </p:spTree>
    <p:extLst>
      <p:ext uri="{BB962C8B-B14F-4D97-AF65-F5344CB8AC3E}">
        <p14:creationId xmlns:p14="http://schemas.microsoft.com/office/powerpoint/2010/main" val="3200312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B38FBF-E0D8-C05B-74FF-908B43BB03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C1919-7435-0939-4A26-BF32DD6ACD63}"/>
              </a:ext>
            </a:extLst>
          </p:cNvPr>
          <p:cNvSpPr>
            <a:spLocks noGrp="1"/>
          </p:cNvSpPr>
          <p:nvPr>
            <p:ph type="title"/>
          </p:nvPr>
        </p:nvSpPr>
        <p:spPr/>
        <p:txBody>
          <a:bodyPr/>
          <a:lstStyle/>
          <a:p>
            <a:r>
              <a:rPr lang="en-US" dirty="0">
                <a:solidFill>
                  <a:schemeClr val="tx1"/>
                </a:solidFill>
              </a:rPr>
              <a:t>§ 530A Trump Accounts</a:t>
            </a:r>
          </a:p>
        </p:txBody>
      </p:sp>
      <p:sp>
        <p:nvSpPr>
          <p:cNvPr id="5" name="TextBox 4">
            <a:extLst>
              <a:ext uri="{FF2B5EF4-FFF2-40B4-BE49-F238E27FC236}">
                <a16:creationId xmlns:a16="http://schemas.microsoft.com/office/drawing/2014/main" id="{CEE468CB-5FA0-F5AF-C404-9447FE1607A0}"/>
              </a:ext>
            </a:extLst>
          </p:cNvPr>
          <p:cNvSpPr txBox="1"/>
          <p:nvPr/>
        </p:nvSpPr>
        <p:spPr>
          <a:xfrm>
            <a:off x="594360" y="2137208"/>
            <a:ext cx="10908279"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has created this is new savings vehicle which is a type of tax-advantaged account for children, structured similarly to an IRA, with specific rules on contributions and withdrawals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child must be born between January 1, 2025, and December 31, 2028</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U.S. Government makes an initial $1,000 deposit and an individual (child) has an annual contribution limit of $5,000, indexed for inflation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contributors to the account may be parents, family members, and others, </a:t>
            </a:r>
            <a:r>
              <a:rPr lang="en-US" b="1" dirty="0">
                <a:latin typeface="Times New Roman" panose="02020603050405020304" pitchFamily="18" charset="0"/>
                <a:cs typeface="Times New Roman" panose="02020603050405020304" pitchFamily="18" charset="0"/>
              </a:rPr>
              <a:t>but these contributions are not tax-deductible like a contribution to a traditional IRA</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Employers may contribute up to $2,500 per year and are tax-free to the employee. This is counted toward the $5,000 cap</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Earnings in the account are tax free</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Distributions restricted until the child turns 18. Any distributions after 18 and before 59 ½ are penalized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10%, like IRAs</a:t>
            </a:r>
          </a:p>
        </p:txBody>
      </p:sp>
      <p:pic>
        <p:nvPicPr>
          <p:cNvPr id="3" name="Picture 2" descr="A green letter in a square with arrows&#10;&#10;AI-generated content may be incorrect.">
            <a:extLst>
              <a:ext uri="{FF2B5EF4-FFF2-40B4-BE49-F238E27FC236}">
                <a16:creationId xmlns:a16="http://schemas.microsoft.com/office/drawing/2014/main" id="{9A1205DD-93FC-2246-BDB2-72E6BE31E8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4613" y="5506807"/>
            <a:ext cx="1347387" cy="1351193"/>
          </a:xfrm>
          <a:prstGeom prst="rect">
            <a:avLst/>
          </a:prstGeom>
        </p:spPr>
      </p:pic>
    </p:spTree>
    <p:extLst>
      <p:ext uri="{BB962C8B-B14F-4D97-AF65-F5344CB8AC3E}">
        <p14:creationId xmlns:p14="http://schemas.microsoft.com/office/powerpoint/2010/main" val="3718572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46A03B-BC64-A0DE-44BD-526DAB0B93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A22DD-3F47-2AA0-5D8F-04BC9DADA880}"/>
              </a:ext>
            </a:extLst>
          </p:cNvPr>
          <p:cNvSpPr>
            <a:spLocks noGrp="1"/>
          </p:cNvSpPr>
          <p:nvPr>
            <p:ph type="title"/>
          </p:nvPr>
        </p:nvSpPr>
        <p:spPr/>
        <p:txBody>
          <a:bodyPr/>
          <a:lstStyle/>
          <a:p>
            <a:r>
              <a:rPr lang="en-US" dirty="0">
                <a:solidFill>
                  <a:schemeClr val="tx1"/>
                </a:solidFill>
              </a:rPr>
              <a:t>ABLE Accounts</a:t>
            </a:r>
          </a:p>
        </p:txBody>
      </p:sp>
      <p:sp>
        <p:nvSpPr>
          <p:cNvPr id="6" name="TextBox 5">
            <a:extLst>
              <a:ext uri="{FF2B5EF4-FFF2-40B4-BE49-F238E27FC236}">
                <a16:creationId xmlns:a16="http://schemas.microsoft.com/office/drawing/2014/main" id="{49BCAB7D-C3D1-A363-7E95-74B6259A0621}"/>
              </a:ext>
            </a:extLst>
          </p:cNvPr>
          <p:cNvSpPr txBox="1"/>
          <p:nvPr/>
        </p:nvSpPr>
        <p:spPr>
          <a:xfrm>
            <a:off x="594360" y="2182234"/>
            <a:ext cx="11463756" cy="4524315"/>
          </a:xfrm>
          <a:prstGeom prst="rect">
            <a:avLst/>
          </a:prstGeom>
          <a:noFill/>
        </p:spPr>
        <p:txBody>
          <a:bodyPr wrap="square">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 allowed an eligible working individual with a disability to contribute their own income to an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ABLE account above the annual gift tax exclusion limit, and it made ABLE account contributions eligible for the Saver's Credit</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Contributions may also be made by anyone within the gift exclusion amount, $19,000 in 2025</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expanded the age of disability eligibility </a:t>
            </a:r>
            <a:r>
              <a:rPr lang="en-US" b="1" dirty="0">
                <a:latin typeface="Times New Roman" panose="02020603050405020304" pitchFamily="18" charset="0"/>
                <a:cs typeface="Times New Roman" panose="02020603050405020304" pitchFamily="18" charset="0"/>
              </a:rPr>
              <a:t>from before age 26 to before age 46</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Qualified Disability Expenses are: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Education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Housing (rent, mortgage payments, etc.)</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Transportation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Employment Training &amp; Support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Health, prevention, and wellness expenses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Assistive technology &amp; personal support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Financial Management &amp; Administrative Services</a:t>
            </a:r>
          </a:p>
        </p:txBody>
      </p:sp>
      <p:pic>
        <p:nvPicPr>
          <p:cNvPr id="3" name="Picture 2" descr="A green letter in a square with arrows&#10;&#10;AI-generated content may be incorrect.">
            <a:extLst>
              <a:ext uri="{FF2B5EF4-FFF2-40B4-BE49-F238E27FC236}">
                <a16:creationId xmlns:a16="http://schemas.microsoft.com/office/drawing/2014/main" id="{0C9B3E07-E28A-F3B2-16C6-3FCBEED9D7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3423122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58F455-98C1-D168-B4EA-F1573EF30E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76DA7-6E9D-96EE-F43C-164BC727AA17}"/>
              </a:ext>
            </a:extLst>
          </p:cNvPr>
          <p:cNvSpPr>
            <a:spLocks noGrp="1"/>
          </p:cNvSpPr>
          <p:nvPr>
            <p:ph type="title"/>
          </p:nvPr>
        </p:nvSpPr>
        <p:spPr/>
        <p:txBody>
          <a:bodyPr/>
          <a:lstStyle/>
          <a:p>
            <a:r>
              <a:rPr lang="en-US" dirty="0">
                <a:solidFill>
                  <a:schemeClr val="tx1"/>
                </a:solidFill>
              </a:rPr>
              <a:t>529 Plans Educational Expenses</a:t>
            </a:r>
          </a:p>
        </p:txBody>
      </p:sp>
      <p:sp>
        <p:nvSpPr>
          <p:cNvPr id="12" name="Rectangle 5">
            <a:extLst>
              <a:ext uri="{FF2B5EF4-FFF2-40B4-BE49-F238E27FC236}">
                <a16:creationId xmlns:a16="http://schemas.microsoft.com/office/drawing/2014/main" id="{A844987C-1E85-48A4-B0A2-1E2D567A09CF}"/>
              </a:ext>
            </a:extLst>
          </p:cNvPr>
          <p:cNvSpPr>
            <a:spLocks noChangeArrowheads="1"/>
          </p:cNvSpPr>
          <p:nvPr/>
        </p:nvSpPr>
        <p:spPr bwMode="auto">
          <a:xfrm>
            <a:off x="508902" y="2190432"/>
            <a:ext cx="1068608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rPr>
              <a:t>The OBBBA increased the tuition from $10,000 to $20,000 per year in tuition </a:t>
            </a:r>
            <a:r>
              <a:rPr kumimoji="0" lang="en-US" altLang="en-US" sz="1800" b="1" i="0" u="none" strike="noStrike" cap="none" normalizeH="0" baseline="0" dirty="0">
                <a:ln>
                  <a:noFill/>
                </a:ln>
                <a:effectLst/>
                <a:latin typeface="Times New Roman" panose="02020603050405020304" pitchFamily="18" charset="0"/>
                <a:cs typeface="Times New Roman" panose="02020603050405020304" pitchFamily="18" charset="0"/>
              </a:rPr>
              <a:t>and for elementary or secondary public, private, or religious schools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rPr>
              <a:t>The OBBBA </a:t>
            </a:r>
            <a:r>
              <a:rPr kumimoji="0" lang="en-US" altLang="en-US" sz="1800" b="1" i="0" u="none" strike="noStrike" cap="none" normalizeH="0" baseline="0" dirty="0">
                <a:ln>
                  <a:noFill/>
                </a:ln>
                <a:effectLst/>
                <a:latin typeface="Times New Roman" panose="02020603050405020304" pitchFamily="18" charset="0"/>
                <a:cs typeface="Times New Roman" panose="02020603050405020304" pitchFamily="18" charset="0"/>
              </a:rPr>
              <a:t>expands the tax exclusion to K-12 expenses</a:t>
            </a:r>
            <a:r>
              <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rPr>
              <a:t>:</a:t>
            </a:r>
          </a:p>
          <a:p>
            <a:pPr lvl="1" eaLnBrk="0" fontAlgn="base" hangingPunct="0">
              <a:spcBef>
                <a:spcPct val="0"/>
              </a:spcBef>
              <a:spcAft>
                <a:spcPct val="0"/>
              </a:spcAft>
              <a:buFontTx/>
              <a:buChar char="•"/>
            </a:pPr>
            <a:r>
              <a:rPr lang="en-US" altLang="en-US" dirty="0">
                <a:latin typeface="Times New Roman" panose="02020603050405020304" pitchFamily="18" charset="0"/>
                <a:cs typeface="Times New Roman" panose="02020603050405020304" pitchFamily="18" charset="0"/>
              </a:rPr>
              <a:t>Curriculum materials and books</a:t>
            </a:r>
          </a:p>
          <a:p>
            <a:pPr lvl="1" eaLnBrk="0" fontAlgn="base" hangingPunct="0">
              <a:spcBef>
                <a:spcPct val="0"/>
              </a:spcBef>
              <a:spcAft>
                <a:spcPct val="0"/>
              </a:spcAft>
              <a:buFontTx/>
              <a:buChar char="•"/>
            </a:pPr>
            <a:r>
              <a:rPr kumimoji="0" lang="en-US" altLang="en-US" i="0" u="none" strike="noStrike" cap="none" normalizeH="0" baseline="0" dirty="0">
                <a:ln>
                  <a:noFill/>
                </a:ln>
                <a:effectLst/>
                <a:latin typeface="Times New Roman" panose="02020603050405020304" pitchFamily="18" charset="0"/>
                <a:cs typeface="Times New Roman" panose="02020603050405020304" pitchFamily="18" charset="0"/>
              </a:rPr>
              <a:t>Online educational tools and subscriptions</a:t>
            </a:r>
          </a:p>
          <a:p>
            <a:pPr lvl="1" eaLnBrk="0" fontAlgn="base" hangingPunct="0">
              <a:spcBef>
                <a:spcPct val="0"/>
              </a:spcBef>
              <a:spcAft>
                <a:spcPct val="0"/>
              </a:spcAft>
              <a:buFontTx/>
              <a:buChar char="•"/>
            </a:pPr>
            <a:r>
              <a:rPr lang="en-US" altLang="en-US" dirty="0">
                <a:latin typeface="Times New Roman" panose="02020603050405020304" pitchFamily="18" charset="0"/>
                <a:cs typeface="Times New Roman" panose="02020603050405020304" pitchFamily="18" charset="0"/>
              </a:rPr>
              <a:t>Tutoring services</a:t>
            </a:r>
          </a:p>
          <a:p>
            <a:pPr lvl="1" eaLnBrk="0" fontAlgn="base" hangingPunct="0">
              <a:spcBef>
                <a:spcPct val="0"/>
              </a:spcBef>
              <a:spcAft>
                <a:spcPct val="0"/>
              </a:spcAft>
              <a:buFontTx/>
              <a:buChar char="•"/>
            </a:pPr>
            <a:r>
              <a:rPr kumimoji="0" lang="en-US" altLang="en-US" i="0" u="none" strike="noStrike" cap="none" normalizeH="0" baseline="0" dirty="0">
                <a:ln>
                  <a:noFill/>
                </a:ln>
                <a:effectLst/>
                <a:latin typeface="Times New Roman" panose="02020603050405020304" pitchFamily="18" charset="0"/>
                <a:cs typeface="Times New Roman" panose="02020603050405020304" pitchFamily="18" charset="0"/>
              </a:rPr>
              <a:t>Fees for standardized tests</a:t>
            </a:r>
          </a:p>
          <a:p>
            <a:pPr lvl="1" eaLnBrk="0" fontAlgn="base" hangingPunct="0">
              <a:spcBef>
                <a:spcPct val="0"/>
              </a:spcBef>
              <a:spcAft>
                <a:spcPct val="0"/>
              </a:spcAft>
              <a:buFontTx/>
              <a:buChar char="•"/>
            </a:pPr>
            <a:r>
              <a:rPr lang="en-US" altLang="en-US" dirty="0">
                <a:latin typeface="Times New Roman" panose="02020603050405020304" pitchFamily="18" charset="0"/>
                <a:cs typeface="Times New Roman" panose="02020603050405020304" pitchFamily="18" charset="0"/>
              </a:rPr>
              <a:t>Dual-enrollment fees for college courses in high school</a:t>
            </a:r>
          </a:p>
          <a:p>
            <a:pPr lvl="1" eaLnBrk="0" fontAlgn="base" hangingPunct="0">
              <a:spcBef>
                <a:spcPct val="0"/>
              </a:spcBef>
              <a:spcAft>
                <a:spcPct val="0"/>
              </a:spcAft>
              <a:buFontTx/>
              <a:buChar char="•"/>
            </a:pPr>
            <a:r>
              <a:rPr kumimoji="0" lang="en-US" altLang="en-US" i="0" u="none" strike="noStrike" cap="none" normalizeH="0" baseline="0" dirty="0">
                <a:ln>
                  <a:noFill/>
                </a:ln>
                <a:effectLst/>
                <a:latin typeface="Times New Roman" panose="02020603050405020304" pitchFamily="18" charset="0"/>
                <a:cs typeface="Times New Roman" panose="02020603050405020304" pitchFamily="18" charset="0"/>
              </a:rPr>
              <a:t>Education therapy for </a:t>
            </a:r>
            <a:r>
              <a:rPr lang="en-US" altLang="en-US" dirty="0">
                <a:latin typeface="Times New Roman" panose="02020603050405020304" pitchFamily="18" charset="0"/>
                <a:cs typeface="Times New Roman" panose="02020603050405020304" pitchFamily="18" charset="0"/>
              </a:rPr>
              <a:t>students with disabilities</a:t>
            </a:r>
          </a:p>
          <a:p>
            <a:pPr lvl="1" eaLnBrk="0" fontAlgn="base" hangingPunct="0">
              <a:spcBef>
                <a:spcPct val="0"/>
              </a:spcBef>
              <a:spcAft>
                <a:spcPct val="0"/>
              </a:spcAft>
              <a:buFontTx/>
              <a:buChar char="•"/>
            </a:pPr>
            <a:endPar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rPr>
              <a:t>A new change is the employer-provided educational assistance to include student loan payments within the current limit of $5,250</a:t>
            </a:r>
            <a:r>
              <a:rPr lang="en-US" altLang="en-US" dirty="0">
                <a:latin typeface="Times New Roman" panose="02020603050405020304" pitchFamily="18" charset="0"/>
                <a:cs typeface="Times New Roman" panose="02020603050405020304" pitchFamily="18" charset="0"/>
              </a:rPr>
              <a:t>, indexed for inflation</a:t>
            </a:r>
            <a:endPar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i="0" u="none" strike="noStrike" cap="none" normalizeH="0" baseline="0" dirty="0">
              <a:ln>
                <a:noFill/>
              </a:ln>
              <a:effectLst/>
              <a:latin typeface="Times New Roman" panose="02020603050405020304" pitchFamily="18"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E65FE9D7-587F-05BB-4A5F-984032F4A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2002" y="5383850"/>
            <a:ext cx="1469998" cy="1474150"/>
          </a:xfrm>
          <a:prstGeom prst="rect">
            <a:avLst/>
          </a:prstGeom>
        </p:spPr>
      </p:pic>
    </p:spTree>
    <p:extLst>
      <p:ext uri="{BB962C8B-B14F-4D97-AF65-F5344CB8AC3E}">
        <p14:creationId xmlns:p14="http://schemas.microsoft.com/office/powerpoint/2010/main" val="1027948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3DA51-48EB-B102-9C71-4CC71CE544B6}"/>
              </a:ext>
            </a:extLst>
          </p:cNvPr>
          <p:cNvSpPr>
            <a:spLocks noGrp="1"/>
          </p:cNvSpPr>
          <p:nvPr>
            <p:ph type="title"/>
          </p:nvPr>
        </p:nvSpPr>
        <p:spPr/>
        <p:txBody>
          <a:bodyPr/>
          <a:lstStyle/>
          <a:p>
            <a:r>
              <a:rPr lang="en-US" dirty="0">
                <a:solidFill>
                  <a:schemeClr val="tx1"/>
                </a:solidFill>
              </a:rPr>
              <a:t>New Educator Expenses</a:t>
            </a:r>
          </a:p>
        </p:txBody>
      </p:sp>
      <p:sp>
        <p:nvSpPr>
          <p:cNvPr id="6" name="TextBox 5">
            <a:extLst>
              <a:ext uri="{FF2B5EF4-FFF2-40B4-BE49-F238E27FC236}">
                <a16:creationId xmlns:a16="http://schemas.microsoft.com/office/drawing/2014/main" id="{A245256E-C479-5A05-ED89-67DBD0102587}"/>
              </a:ext>
            </a:extLst>
          </p:cNvPr>
          <p:cNvSpPr txBox="1"/>
          <p:nvPr/>
        </p:nvSpPr>
        <p:spPr>
          <a:xfrm>
            <a:off x="589660" y="2256090"/>
            <a:ext cx="10613876" cy="203132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a:t>
            </a:r>
            <a:r>
              <a:rPr lang="en-US" b="1" dirty="0">
                <a:latin typeface="Times New Roman" panose="02020603050405020304" pitchFamily="18" charset="0"/>
                <a:cs typeface="Times New Roman" panose="02020603050405020304" pitchFamily="18" charset="0"/>
              </a:rPr>
              <a:t>eliminates the $300 annual limit </a:t>
            </a:r>
            <a:r>
              <a:rPr lang="en-US" dirty="0">
                <a:latin typeface="Times New Roman" panose="02020603050405020304" pitchFamily="18" charset="0"/>
                <a:cs typeface="Times New Roman" panose="02020603050405020304" pitchFamily="18" charset="0"/>
              </a:rPr>
              <a:t>for those </a:t>
            </a:r>
            <a:r>
              <a:rPr lang="en-US" b="1" dirty="0">
                <a:latin typeface="Times New Roman" panose="02020603050405020304" pitchFamily="18" charset="0"/>
                <a:cs typeface="Times New Roman" panose="02020603050405020304" pitchFamily="18" charset="0"/>
              </a:rPr>
              <a:t>who</a:t>
            </a:r>
            <a:r>
              <a:rPr lang="en-US" dirty="0">
                <a:latin typeface="Times New Roman" panose="02020603050405020304" pitchFamily="18" charset="0"/>
                <a:cs typeface="Times New Roman" panose="02020603050405020304" pitchFamily="18" charset="0"/>
              </a:rPr>
              <a:t> choose to </a:t>
            </a:r>
            <a:r>
              <a:rPr lang="en-US" b="1" dirty="0">
                <a:latin typeface="Times New Roman" panose="02020603050405020304" pitchFamily="18" charset="0"/>
                <a:cs typeface="Times New Roman" panose="02020603050405020304" pitchFamily="18" charset="0"/>
              </a:rPr>
              <a:t>itemize their deduction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Those who take the standard deduction may now take an above-the-line deduction limited to $300 single ($600 MFJ)</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Expands the scope of expenses to include athletic supplies for physical education teachers, coaches, and sports administrators</a:t>
            </a:r>
          </a:p>
        </p:txBody>
      </p:sp>
      <p:pic>
        <p:nvPicPr>
          <p:cNvPr id="7" name="Picture 6" descr="A green letter in a square with arrows&#10;&#10;AI-generated content may be incorrect.">
            <a:extLst>
              <a:ext uri="{FF2B5EF4-FFF2-40B4-BE49-F238E27FC236}">
                <a16:creationId xmlns:a16="http://schemas.microsoft.com/office/drawing/2014/main" id="{451EBA13-D201-8E2A-FA6A-4FE61FB401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769546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5433C-68FD-8C0C-7E74-DB4B212EED85}"/>
              </a:ext>
            </a:extLst>
          </p:cNvPr>
          <p:cNvSpPr>
            <a:spLocks noGrp="1"/>
          </p:cNvSpPr>
          <p:nvPr>
            <p:ph type="title"/>
          </p:nvPr>
        </p:nvSpPr>
        <p:spPr/>
        <p:txBody>
          <a:bodyPr/>
          <a:lstStyle/>
          <a:p>
            <a:r>
              <a:rPr lang="en-US" dirty="0">
                <a:solidFill>
                  <a:schemeClr val="tx1"/>
                </a:solidFill>
              </a:rPr>
              <a:t>The One Big Beautiful Bill: Business </a:t>
            </a:r>
          </a:p>
        </p:txBody>
      </p:sp>
      <p:sp>
        <p:nvSpPr>
          <p:cNvPr id="8" name="TextBox 7">
            <a:extLst>
              <a:ext uri="{FF2B5EF4-FFF2-40B4-BE49-F238E27FC236}">
                <a16:creationId xmlns:a16="http://schemas.microsoft.com/office/drawing/2014/main" id="{FE60E945-7784-CAE6-93C5-2E63B29EDCB5}"/>
              </a:ext>
            </a:extLst>
          </p:cNvPr>
          <p:cNvSpPr txBox="1"/>
          <p:nvPr/>
        </p:nvSpPr>
        <p:spPr>
          <a:xfrm>
            <a:off x="120464" y="2265507"/>
            <a:ext cx="9778365" cy="4247317"/>
          </a:xfrm>
          <a:prstGeom prst="rect">
            <a:avLst/>
          </a:prstGeom>
          <a:noFill/>
        </p:spPr>
        <p:txBody>
          <a:bodyPr wrap="square">
            <a:spAutoFit/>
          </a:bodyPr>
          <a:lstStyle/>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Introductory, WOTC, &amp; Employer-provided Meals	 • § 461(l) Excess Business Loss Limitation</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1202 Qualified Small Business Stock		 • §163(j) Business Interest Limitation</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 168(k) Bonus Depreciation &amp; § 179 Expense	 • Form 1099 Reporting Threshold</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 174A Research &amp; Experiment Expense		 • Green Clean Commercial Vehicles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Qualified Business Income Section § 199A	 • Manufacturing Credits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 Paid Leave Credit § 45S 		 • Overtime Pay Exemption	</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§163(j) Business Interest Limitation		 • Other Employee Benefit Changes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Overtime Pay Exemption	</a:t>
            </a:r>
          </a:p>
        </p:txBody>
      </p:sp>
      <p:pic>
        <p:nvPicPr>
          <p:cNvPr id="9" name="Picture 8" descr="A green letter in a square with arrows&#10;&#10;AI-generated content may be incorrect.">
            <a:extLst>
              <a:ext uri="{FF2B5EF4-FFF2-40B4-BE49-F238E27FC236}">
                <a16:creationId xmlns:a16="http://schemas.microsoft.com/office/drawing/2014/main" id="{9330E732-4367-97EA-AD5D-3A27F8553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788517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24BA-5E21-90F3-9CD8-BB559DFE52CD}"/>
              </a:ext>
            </a:extLst>
          </p:cNvPr>
          <p:cNvSpPr>
            <a:spLocks noGrp="1"/>
          </p:cNvSpPr>
          <p:nvPr>
            <p:ph type="title"/>
          </p:nvPr>
        </p:nvSpPr>
        <p:spPr/>
        <p:txBody>
          <a:bodyPr/>
          <a:lstStyle/>
          <a:p>
            <a:r>
              <a:rPr lang="en-US" dirty="0">
                <a:solidFill>
                  <a:schemeClr val="tx1"/>
                </a:solidFill>
              </a:rPr>
              <a:t>OBBBA Business</a:t>
            </a:r>
          </a:p>
        </p:txBody>
      </p:sp>
      <p:sp>
        <p:nvSpPr>
          <p:cNvPr id="5" name="TextBox 4">
            <a:extLst>
              <a:ext uri="{FF2B5EF4-FFF2-40B4-BE49-F238E27FC236}">
                <a16:creationId xmlns:a16="http://schemas.microsoft.com/office/drawing/2014/main" id="{2AB4134C-C339-AE4C-F752-FBCE964178ED}"/>
              </a:ext>
            </a:extLst>
          </p:cNvPr>
          <p:cNvSpPr txBox="1"/>
          <p:nvPr/>
        </p:nvSpPr>
        <p:spPr>
          <a:xfrm>
            <a:off x="594360" y="2262909"/>
            <a:ext cx="10461567"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TCJA made business provisions beginning 2017 which scheduled to sunset December 31, 2025</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Provisions like Qualified Business Income, Bonus Depreciation, Credits for Green Investments, &amp; more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set out to make permanent most but not all of the TCJA provisions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However, not all OBBBA changes were positive, such as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i="1" dirty="0">
                <a:latin typeface="Times New Roman" panose="02020603050405020304" pitchFamily="18" charset="0"/>
                <a:cs typeface="Times New Roman" panose="02020603050405020304" pitchFamily="18" charset="0"/>
              </a:rPr>
              <a:t>Employer-provided </a:t>
            </a:r>
            <a:r>
              <a:rPr lang="en-US" dirty="0">
                <a:latin typeface="Times New Roman" panose="02020603050405020304" pitchFamily="18" charset="0"/>
                <a:cs typeface="Times New Roman" panose="02020603050405020304" pitchFamily="18" charset="0"/>
              </a:rPr>
              <a:t>Meals to become 100% nondeductible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Previously Employee meals provided on-site for the benefit of the employee was 50% nondeductible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Employer-provided snacks and other fringe benefits are no longer deductible</a:t>
            </a:r>
          </a:p>
          <a:p>
            <a:pPr marL="742950" lvl="1" indent="-285750">
              <a:buFont typeface="Arial" panose="020B0604020202020204" pitchFamily="34" charset="0"/>
              <a:buChar char="•"/>
            </a:pPr>
            <a:r>
              <a:rPr lang="en-US" b="1" i="1" dirty="0">
                <a:latin typeface="Times New Roman" panose="02020603050405020304" pitchFamily="18" charset="0"/>
                <a:cs typeface="Times New Roman" panose="02020603050405020304" pitchFamily="18" charset="0"/>
              </a:rPr>
              <a:t>Do not confuse</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with business meal expense</a:t>
            </a:r>
            <a:r>
              <a:rPr lang="en-US" dirty="0">
                <a:latin typeface="Times New Roman" panose="02020603050405020304" pitchFamily="18" charset="0"/>
                <a:cs typeface="Times New Roman" panose="02020603050405020304" pitchFamily="18" charset="0"/>
              </a:rPr>
              <a:t> (these are still 50% deductible)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Work Opportunity Tax Credit will no longer be available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Starting January 1, 2026 the WOTC is out of the picture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is a credit available to employers who hire workers from certain “targeted groups”, i.e. veterans and people receive certain public assistance benefits</a:t>
            </a:r>
          </a:p>
        </p:txBody>
      </p:sp>
    </p:spTree>
    <p:extLst>
      <p:ext uri="{BB962C8B-B14F-4D97-AF65-F5344CB8AC3E}">
        <p14:creationId xmlns:p14="http://schemas.microsoft.com/office/powerpoint/2010/main" val="3564061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32BB0-E8F3-8E0C-6426-B4BE3668FCFE}"/>
              </a:ext>
            </a:extLst>
          </p:cNvPr>
          <p:cNvSpPr>
            <a:spLocks noGrp="1"/>
          </p:cNvSpPr>
          <p:nvPr>
            <p:ph type="title"/>
          </p:nvPr>
        </p:nvSpPr>
        <p:spPr/>
        <p:txBody>
          <a:bodyPr/>
          <a:lstStyle/>
          <a:p>
            <a:r>
              <a:rPr lang="en-US" dirty="0">
                <a:solidFill>
                  <a:schemeClr val="tx1"/>
                </a:solidFill>
              </a:rPr>
              <a:t>Section 1202 Qualified Small Business Stock</a:t>
            </a:r>
          </a:p>
        </p:txBody>
      </p:sp>
      <p:sp>
        <p:nvSpPr>
          <p:cNvPr id="5" name="TextBox 4">
            <a:extLst>
              <a:ext uri="{FF2B5EF4-FFF2-40B4-BE49-F238E27FC236}">
                <a16:creationId xmlns:a16="http://schemas.microsoft.com/office/drawing/2014/main" id="{ED8991F2-BC8E-555B-94BE-5114DAFE4695}"/>
              </a:ext>
            </a:extLst>
          </p:cNvPr>
          <p:cNvSpPr txBox="1"/>
          <p:nvPr/>
        </p:nvSpPr>
        <p:spPr>
          <a:xfrm>
            <a:off x="594360" y="2163321"/>
            <a:ext cx="10055167"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 Corporation Qualified Small Business Stock is continued in the OBBBA</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Cannot be S corporation, may be LLC taxed as C Corporation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Stockholders may include Pass Through Entity (even S Corp), Individual, and Trusts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Still required at least 80% of corporate assets used in active qualified trade or business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“Substantially all” is about 80%</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Must be initial stock of C Corp</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provisions increase the gross-assets cap rule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Previously was $50 million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Starting in 2026 it is at a $75 million</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provisions present tiered-system of holding period – no longer “five-year must”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Stock owners with stock at least </a:t>
            </a:r>
            <a:r>
              <a:rPr lang="en-US" b="1" dirty="0">
                <a:latin typeface="Times New Roman" panose="02020603050405020304" pitchFamily="18" charset="0"/>
                <a:cs typeface="Times New Roman" panose="02020603050405020304" pitchFamily="18" charset="0"/>
              </a:rPr>
              <a:t>three </a:t>
            </a:r>
            <a:r>
              <a:rPr lang="en-US" dirty="0">
                <a:latin typeface="Times New Roman" panose="02020603050405020304" pitchFamily="18" charset="0"/>
                <a:cs typeface="Times New Roman" panose="02020603050405020304" pitchFamily="18" charset="0"/>
              </a:rPr>
              <a:t>years – 50% eligible gain exclusion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Stock owners with stock at least </a:t>
            </a:r>
            <a:r>
              <a:rPr lang="en-US" b="1" dirty="0">
                <a:latin typeface="Times New Roman" panose="02020603050405020304" pitchFamily="18" charset="0"/>
                <a:cs typeface="Times New Roman" panose="02020603050405020304" pitchFamily="18" charset="0"/>
              </a:rPr>
              <a:t>four </a:t>
            </a:r>
            <a:r>
              <a:rPr lang="en-US" dirty="0">
                <a:latin typeface="Times New Roman" panose="02020603050405020304" pitchFamily="18" charset="0"/>
                <a:cs typeface="Times New Roman" panose="02020603050405020304" pitchFamily="18" charset="0"/>
              </a:rPr>
              <a:t>years – 75% eligible gain exclusion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Stock owners with stock at least</a:t>
            </a:r>
            <a:r>
              <a:rPr lang="en-US" b="1" dirty="0">
                <a:latin typeface="Times New Roman" panose="02020603050405020304" pitchFamily="18" charset="0"/>
                <a:cs typeface="Times New Roman" panose="02020603050405020304" pitchFamily="18" charset="0"/>
              </a:rPr>
              <a:t> five </a:t>
            </a:r>
            <a:r>
              <a:rPr lang="en-US" dirty="0">
                <a:latin typeface="Times New Roman" panose="02020603050405020304" pitchFamily="18" charset="0"/>
                <a:cs typeface="Times New Roman" panose="02020603050405020304" pitchFamily="18" charset="0"/>
              </a:rPr>
              <a:t>years – 100% eligible gain exclusion</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provision increase the gain exclusion amount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Previously was $10 Million or 10X taxpayer’s basis in stock</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Starting in 2026 it is $15 Million or 10X taxpayer’s basis in stock</a:t>
            </a:r>
          </a:p>
        </p:txBody>
      </p:sp>
    </p:spTree>
    <p:extLst>
      <p:ext uri="{BB962C8B-B14F-4D97-AF65-F5344CB8AC3E}">
        <p14:creationId xmlns:p14="http://schemas.microsoft.com/office/powerpoint/2010/main" val="936053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DF157-79C5-27B5-CB52-A9D980E4878D}"/>
              </a:ext>
            </a:extLst>
          </p:cNvPr>
          <p:cNvSpPr>
            <a:spLocks noGrp="1"/>
          </p:cNvSpPr>
          <p:nvPr>
            <p:ph type="title"/>
          </p:nvPr>
        </p:nvSpPr>
        <p:spPr>
          <a:xfrm>
            <a:off x="594360" y="233627"/>
            <a:ext cx="9778365" cy="1494596"/>
          </a:xfrm>
        </p:spPr>
        <p:txBody>
          <a:bodyPr/>
          <a:lstStyle/>
          <a:p>
            <a:r>
              <a:rPr lang="en-US" dirty="0">
                <a:solidFill>
                  <a:schemeClr val="tx1"/>
                </a:solidFill>
              </a:rPr>
              <a:t>Bonus Depreciation</a:t>
            </a:r>
          </a:p>
        </p:txBody>
      </p:sp>
      <p:sp>
        <p:nvSpPr>
          <p:cNvPr id="5" name="TextBox 4">
            <a:extLst>
              <a:ext uri="{FF2B5EF4-FFF2-40B4-BE49-F238E27FC236}">
                <a16:creationId xmlns:a16="http://schemas.microsoft.com/office/drawing/2014/main" id="{D3D82DB9-05F7-A469-A2D8-AEF5EF4CA02D}"/>
              </a:ext>
            </a:extLst>
          </p:cNvPr>
          <p:cNvSpPr txBox="1"/>
          <p:nvPr/>
        </p:nvSpPr>
        <p:spPr>
          <a:xfrm>
            <a:off x="594360" y="2307364"/>
            <a:ext cx="10198978"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States may require partial or total add back of federal bonus depreciation</a:t>
            </a:r>
          </a:p>
          <a:p>
            <a:pPr marL="285750" lvl="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makes permanent the </a:t>
            </a:r>
            <a:r>
              <a:rPr lang="en-US" b="1" dirty="0">
                <a:latin typeface="Times New Roman" panose="02020603050405020304" pitchFamily="18" charset="0"/>
                <a:cs typeface="Times New Roman" panose="02020603050405020304" pitchFamily="18" charset="0"/>
              </a:rPr>
              <a:t>100% bonus depreciation </a:t>
            </a:r>
            <a:r>
              <a:rPr lang="en-US" dirty="0">
                <a:latin typeface="Times New Roman" panose="02020603050405020304" pitchFamily="18" charset="0"/>
                <a:cs typeface="Times New Roman" panose="02020603050405020304" pitchFamily="18" charset="0"/>
              </a:rPr>
              <a:t>for “</a:t>
            </a:r>
            <a:r>
              <a:rPr lang="en-US" b="1" i="1" dirty="0">
                <a:latin typeface="Times New Roman" panose="02020603050405020304" pitchFamily="18" charset="0"/>
                <a:cs typeface="Times New Roman" panose="02020603050405020304" pitchFamily="18" charset="0"/>
              </a:rPr>
              <a:t>qualified property</a:t>
            </a:r>
            <a:r>
              <a:rPr lang="en-US" dirty="0">
                <a:latin typeface="Times New Roman" panose="02020603050405020304" pitchFamily="18" charset="0"/>
                <a:cs typeface="Times New Roman" panose="02020603050405020304" pitchFamily="18" charset="0"/>
              </a:rPr>
              <a:t>” placed “</a:t>
            </a:r>
            <a:r>
              <a:rPr lang="en-US" b="1" i="1" dirty="0">
                <a:latin typeface="Times New Roman" panose="02020603050405020304" pitchFamily="18" charset="0"/>
                <a:cs typeface="Times New Roman" panose="02020603050405020304" pitchFamily="18" charset="0"/>
              </a:rPr>
              <a:t>in service</a:t>
            </a:r>
            <a:r>
              <a:rPr lang="en-US" dirty="0">
                <a:latin typeface="Times New Roman" panose="02020603050405020304" pitchFamily="18" charset="0"/>
                <a:cs typeface="Times New Roman" panose="02020603050405020304" pitchFamily="18" charset="0"/>
              </a:rPr>
              <a:t>”, eliminating the scheduled phase-down</a:t>
            </a:r>
          </a:p>
          <a:p>
            <a:pPr marL="285750" lvl="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TCJA introduced Phase down of Bonus Depreciation to be 80% for 2023, 60% for 2024, 40% for 2025, 20% for 2026, and 0% thereafter. </a:t>
            </a:r>
            <a:r>
              <a:rPr lang="en-US" b="1" dirty="0">
                <a:latin typeface="Times New Roman" panose="02020603050405020304" pitchFamily="18" charset="0"/>
                <a:cs typeface="Times New Roman" panose="02020603050405020304" pitchFamily="18" charset="0"/>
              </a:rPr>
              <a:t>The OBBBA’s effect will repeal the phase-down effect and introduce the 100%</a:t>
            </a:r>
          </a:p>
          <a:p>
            <a:pPr marL="742950" lvl="1"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Qualified Property</a:t>
            </a:r>
            <a:r>
              <a:rPr lang="en-US" dirty="0">
                <a:latin typeface="Times New Roman" panose="02020603050405020304" pitchFamily="18" charset="0"/>
                <a:cs typeface="Times New Roman" panose="02020603050405020304" pitchFamily="18" charset="0"/>
              </a:rPr>
              <a:t>” – New and used property based on a broad class of tangible business property with a recovery period of 20 years or less. </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Used property qualified as long as the property was not previously used by purchaser</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Generally, machinery, equipment, computers, vehicles, and land improvements (must be depreciable under MACRS)</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In Service</a:t>
            </a:r>
            <a:r>
              <a:rPr lang="en-US" dirty="0">
                <a:latin typeface="Times New Roman" panose="02020603050405020304" pitchFamily="18" charset="0"/>
                <a:cs typeface="Times New Roman" panose="02020603050405020304" pitchFamily="18" charset="0"/>
              </a:rPr>
              <a:t>” - This property must be placed in service after January 19, 2025.</a:t>
            </a:r>
          </a:p>
        </p:txBody>
      </p:sp>
      <p:pic>
        <p:nvPicPr>
          <p:cNvPr id="6" name="Picture 5" descr="A green letter in a square with arrows&#10;&#10;AI-generated content may be incorrect.">
            <a:extLst>
              <a:ext uri="{FF2B5EF4-FFF2-40B4-BE49-F238E27FC236}">
                <a16:creationId xmlns:a16="http://schemas.microsoft.com/office/drawing/2014/main" id="{B5863D1D-D97E-6322-A544-656B014196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07880" y="5333125"/>
            <a:ext cx="1520580" cy="1524875"/>
          </a:xfrm>
          <a:prstGeom prst="rect">
            <a:avLst/>
          </a:prstGeom>
        </p:spPr>
      </p:pic>
    </p:spTree>
    <p:extLst>
      <p:ext uri="{BB962C8B-B14F-4D97-AF65-F5344CB8AC3E}">
        <p14:creationId xmlns:p14="http://schemas.microsoft.com/office/powerpoint/2010/main" val="40171753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7A4AC-AFAC-DC39-E2DF-80988F76E4D0}"/>
              </a:ext>
            </a:extLst>
          </p:cNvPr>
          <p:cNvSpPr>
            <a:spLocks noGrp="1"/>
          </p:cNvSpPr>
          <p:nvPr>
            <p:ph type="title"/>
          </p:nvPr>
        </p:nvSpPr>
        <p:spPr/>
        <p:txBody>
          <a:bodyPr/>
          <a:lstStyle/>
          <a:p>
            <a:r>
              <a:rPr lang="en-US" dirty="0">
                <a:solidFill>
                  <a:schemeClr val="tx1"/>
                </a:solidFill>
              </a:rPr>
              <a:t>Continued …. Bonus Depreciation </a:t>
            </a:r>
          </a:p>
        </p:txBody>
      </p:sp>
      <p:sp>
        <p:nvSpPr>
          <p:cNvPr id="6" name="TextBox 5">
            <a:extLst>
              <a:ext uri="{FF2B5EF4-FFF2-40B4-BE49-F238E27FC236}">
                <a16:creationId xmlns:a16="http://schemas.microsoft.com/office/drawing/2014/main" id="{1D64E658-3DB1-B2B7-8A3D-2AEA8ADD84CC}"/>
              </a:ext>
            </a:extLst>
          </p:cNvPr>
          <p:cNvSpPr txBox="1"/>
          <p:nvPr/>
        </p:nvSpPr>
        <p:spPr>
          <a:xfrm>
            <a:off x="594359" y="2283458"/>
            <a:ext cx="9617949" cy="3416320"/>
          </a:xfrm>
          <a:prstGeom prst="rect">
            <a:avLst/>
          </a:prstGeom>
          <a:noFill/>
        </p:spPr>
        <p:txBody>
          <a:bodyPr wrap="square">
            <a:spAutoFit/>
          </a:bodyPr>
          <a:lstStyle/>
          <a:p>
            <a:pPr marL="285750" lvl="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introduces a new 100% deduction for "</a:t>
            </a:r>
            <a:r>
              <a:rPr lang="en-US" b="1" dirty="0">
                <a:latin typeface="Times New Roman" panose="02020603050405020304" pitchFamily="18" charset="0"/>
                <a:cs typeface="Times New Roman" panose="02020603050405020304" pitchFamily="18" charset="0"/>
              </a:rPr>
              <a:t>qualified production property</a:t>
            </a:r>
            <a:r>
              <a:rPr lang="en-US" dirty="0">
                <a:latin typeface="Times New Roman" panose="02020603050405020304" pitchFamily="18" charset="0"/>
                <a:cs typeface="Times New Roman" panose="02020603050405020304" pitchFamily="18" charset="0"/>
              </a:rPr>
              <a:t>" (non-residential real property used in manufacturing)</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Qualified Production Property </a:t>
            </a:r>
            <a:r>
              <a:rPr lang="en-US" dirty="0">
                <a:latin typeface="Times New Roman" panose="02020603050405020304" pitchFamily="18" charset="0"/>
                <a:cs typeface="Times New Roman" panose="02020603050405020304" pitchFamily="18" charset="0"/>
              </a:rPr>
              <a:t>is building property typically excluded from bonus depreciation</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Must be used as integral part of qualified production activity (manufacturing, production)</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Placed in service in United States or U.S. Possession (supports U.S. Manufacturing)</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Have original use commence with taxpayer</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Have construction begin after January 19, 2025 and before January 1, 2029</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Be designated by election</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Be placed in Service before January 1, 2031</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Leased property does not qualify, and cannot include portions with nonproduction purposes</a:t>
            </a:r>
          </a:p>
        </p:txBody>
      </p:sp>
    </p:spTree>
    <p:extLst>
      <p:ext uri="{BB962C8B-B14F-4D97-AF65-F5344CB8AC3E}">
        <p14:creationId xmlns:p14="http://schemas.microsoft.com/office/powerpoint/2010/main" val="34172452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9F801-4F1D-1C0E-89D8-E79CF49E80E0}"/>
              </a:ext>
            </a:extLst>
          </p:cNvPr>
          <p:cNvSpPr>
            <a:spLocks noGrp="1"/>
          </p:cNvSpPr>
          <p:nvPr>
            <p:ph type="title"/>
          </p:nvPr>
        </p:nvSpPr>
        <p:spPr/>
        <p:txBody>
          <a:bodyPr/>
          <a:lstStyle/>
          <a:p>
            <a:r>
              <a:rPr lang="en-US" dirty="0">
                <a:solidFill>
                  <a:schemeClr val="tx1"/>
                </a:solidFill>
              </a:rPr>
              <a:t>Summary Table of Eligible Property for 2025 Bonus Depreciation</a:t>
            </a:r>
          </a:p>
        </p:txBody>
      </p:sp>
      <p:graphicFrame>
        <p:nvGraphicFramePr>
          <p:cNvPr id="5" name="Table 4">
            <a:extLst>
              <a:ext uri="{FF2B5EF4-FFF2-40B4-BE49-F238E27FC236}">
                <a16:creationId xmlns:a16="http://schemas.microsoft.com/office/drawing/2014/main" id="{A30683D8-3750-740C-59BC-DEDDB5A2D690}"/>
              </a:ext>
            </a:extLst>
          </p:cNvPr>
          <p:cNvGraphicFramePr>
            <a:graphicFrameLocks noGrp="1"/>
          </p:cNvGraphicFramePr>
          <p:nvPr/>
        </p:nvGraphicFramePr>
        <p:xfrm>
          <a:off x="594360" y="1938614"/>
          <a:ext cx="10618586" cy="4919386"/>
        </p:xfrm>
        <a:graphic>
          <a:graphicData uri="http://schemas.openxmlformats.org/drawingml/2006/table">
            <a:tbl>
              <a:tblPr/>
              <a:tblGrid>
                <a:gridCol w="5309293">
                  <a:extLst>
                    <a:ext uri="{9D8B030D-6E8A-4147-A177-3AD203B41FA5}">
                      <a16:colId xmlns:a16="http://schemas.microsoft.com/office/drawing/2014/main" val="794813992"/>
                    </a:ext>
                  </a:extLst>
                </a:gridCol>
                <a:gridCol w="5309293">
                  <a:extLst>
                    <a:ext uri="{9D8B030D-6E8A-4147-A177-3AD203B41FA5}">
                      <a16:colId xmlns:a16="http://schemas.microsoft.com/office/drawing/2014/main" val="2900999022"/>
                    </a:ext>
                  </a:extLst>
                </a:gridCol>
              </a:tblGrid>
              <a:tr h="521658">
                <a:tc>
                  <a:txBody>
                    <a:bodyPr/>
                    <a:lstStyle/>
                    <a:p>
                      <a:pPr>
                        <a:buNone/>
                      </a:pPr>
                      <a:r>
                        <a:rPr lang="en-US" sz="1200">
                          <a:effectLst/>
                        </a:rPr>
                        <a:t>Asset Type</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Eligible for 100% Bonus Depreciation in 2025?</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1207197525"/>
                  </a:ext>
                </a:extLst>
              </a:tr>
              <a:tr h="521658">
                <a:tc>
                  <a:txBody>
                    <a:bodyPr/>
                    <a:lstStyle/>
                    <a:p>
                      <a:pPr>
                        <a:buNone/>
                      </a:pPr>
                      <a:r>
                        <a:rPr lang="en-US" sz="1200">
                          <a:effectLst/>
                        </a:rPr>
                        <a:t>Tangible personal property (20 years or less)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dirty="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4197938705"/>
                  </a:ext>
                </a:extLst>
              </a:tr>
              <a:tr h="316945">
                <a:tc>
                  <a:txBody>
                    <a:bodyPr/>
                    <a:lstStyle/>
                    <a:p>
                      <a:pPr>
                        <a:buNone/>
                      </a:pPr>
                      <a:r>
                        <a:rPr lang="de-DE" sz="1200">
                          <a:effectLst/>
                        </a:rPr>
                        <a:t>Computer software (IRC § 167(f)(1))</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501507270"/>
                  </a:ext>
                </a:extLst>
              </a:tr>
              <a:tr h="316945">
                <a:tc>
                  <a:txBody>
                    <a:bodyPr/>
                    <a:lstStyle/>
                    <a:p>
                      <a:pPr>
                        <a:buNone/>
                      </a:pPr>
                      <a:r>
                        <a:rPr lang="en-US" sz="1200">
                          <a:effectLst/>
                        </a:rPr>
                        <a:t>Water utility property</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dirty="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1259521675"/>
                  </a:ext>
                </a:extLst>
              </a:tr>
              <a:tr h="521658">
                <a:tc>
                  <a:txBody>
                    <a:bodyPr/>
                    <a:lstStyle/>
                    <a:p>
                      <a:pPr>
                        <a:buNone/>
                      </a:pPr>
                      <a:r>
                        <a:rPr lang="en-US" sz="1200">
                          <a:effectLst/>
                        </a:rPr>
                        <a:t>Qualified film, TV, live theatrical productions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3210395826"/>
                  </a:ext>
                </a:extLst>
              </a:tr>
              <a:tr h="316945">
                <a:tc>
                  <a:txBody>
                    <a:bodyPr/>
                    <a:lstStyle/>
                    <a:p>
                      <a:pPr>
                        <a:buNone/>
                      </a:pPr>
                      <a:r>
                        <a:rPr lang="en-US" sz="1200">
                          <a:effectLst/>
                        </a:rPr>
                        <a:t>Certain fruit/nut plants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228017547"/>
                  </a:ext>
                </a:extLst>
              </a:tr>
              <a:tr h="521658">
                <a:tc>
                  <a:txBody>
                    <a:bodyPr/>
                    <a:lstStyle/>
                    <a:p>
                      <a:pPr>
                        <a:buNone/>
                      </a:pPr>
                      <a:r>
                        <a:rPr lang="en-US" sz="1200" dirty="0">
                          <a:effectLst/>
                        </a:rPr>
                        <a:t>Used property (if not previously used by taxpayer)</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dirty="0">
                          <a:effectLst/>
                        </a:rPr>
                        <a:t>Yes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965655107"/>
                  </a:ext>
                </a:extLst>
              </a:tr>
              <a:tr h="521658">
                <a:tc>
                  <a:txBody>
                    <a:bodyPr/>
                    <a:lstStyle/>
                    <a:p>
                      <a:pPr>
                        <a:buNone/>
                      </a:pPr>
                      <a:r>
                        <a:rPr lang="en-US" sz="1200">
                          <a:effectLst/>
                        </a:rPr>
                        <a:t>Qualified production property (new OBBBA)</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Yes (if all criteria met)</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497772711"/>
                  </a:ext>
                </a:extLst>
              </a:tr>
              <a:tr h="521658">
                <a:tc>
                  <a:txBody>
                    <a:bodyPr/>
                    <a:lstStyle/>
                    <a:p>
                      <a:pPr>
                        <a:buNone/>
                      </a:pPr>
                      <a:r>
                        <a:rPr lang="en-US" sz="1200">
                          <a:effectLst/>
                        </a:rPr>
                        <a:t>Nonresidential real property (39-year)</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No (except for qualified production property)</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1110816293"/>
                  </a:ext>
                </a:extLst>
              </a:tr>
              <a:tr h="316945">
                <a:tc>
                  <a:txBody>
                    <a:bodyPr/>
                    <a:lstStyle/>
                    <a:p>
                      <a:pPr>
                        <a:buNone/>
                      </a:pPr>
                      <a:r>
                        <a:rPr lang="en-US" sz="1200">
                          <a:effectLst/>
                        </a:rPr>
                        <a:t>Property required to use ADS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a:effectLst/>
                        </a:rPr>
                        <a:t>No</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2347221923"/>
                  </a:ext>
                </a:extLst>
              </a:tr>
              <a:tr h="521658">
                <a:tc>
                  <a:txBody>
                    <a:bodyPr/>
                    <a:lstStyle/>
                    <a:p>
                      <a:pPr>
                        <a:buNone/>
                      </a:pPr>
                      <a:r>
                        <a:rPr lang="en-US" sz="1200">
                          <a:effectLst/>
                        </a:rPr>
                        <a:t>Property acquired under pre-1/20/2025 contract</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buNone/>
                      </a:pPr>
                      <a:r>
                        <a:rPr lang="en-US" sz="1200" dirty="0">
                          <a:effectLst/>
                        </a:rPr>
                        <a:t>No (for 100% bonus)</a:t>
                      </a:r>
                    </a:p>
                  </a:txBody>
                  <a:tcPr marL="50131" marR="50131" marT="50131" marB="50131"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extLst>
                  <a:ext uri="{0D108BD9-81ED-4DB2-BD59-A6C34878D82A}">
                    <a16:rowId xmlns:a16="http://schemas.microsoft.com/office/drawing/2014/main" val="2436122033"/>
                  </a:ext>
                </a:extLst>
              </a:tr>
            </a:tbl>
          </a:graphicData>
        </a:graphic>
      </p:graphicFrame>
    </p:spTree>
    <p:extLst>
      <p:ext uri="{BB962C8B-B14F-4D97-AF65-F5344CB8AC3E}">
        <p14:creationId xmlns:p14="http://schemas.microsoft.com/office/powerpoint/2010/main" val="64435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542D-0EEB-D464-1719-C52F203646FA}"/>
              </a:ext>
            </a:extLst>
          </p:cNvPr>
          <p:cNvSpPr>
            <a:spLocks noGrp="1"/>
          </p:cNvSpPr>
          <p:nvPr>
            <p:ph type="title"/>
          </p:nvPr>
        </p:nvSpPr>
        <p:spPr/>
        <p:txBody>
          <a:bodyPr/>
          <a:lstStyle/>
          <a:p>
            <a:r>
              <a:rPr lang="en-US" dirty="0">
                <a:solidFill>
                  <a:schemeClr val="bg1"/>
                </a:solidFill>
              </a:rPr>
              <a:t>New Release of provisional IRS Schedule 1-A</a:t>
            </a:r>
          </a:p>
        </p:txBody>
      </p:sp>
      <p:pic>
        <p:nvPicPr>
          <p:cNvPr id="7" name="Picture 6" descr="A tax form with text and numbers&#10;&#10;AI-generated content may be incorrect.">
            <a:extLst>
              <a:ext uri="{FF2B5EF4-FFF2-40B4-BE49-F238E27FC236}">
                <a16:creationId xmlns:a16="http://schemas.microsoft.com/office/drawing/2014/main" id="{195DFD17-A959-FC58-91AF-BD67399E9B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9460" y="1694996"/>
            <a:ext cx="4627078" cy="5163004"/>
          </a:xfrm>
          <a:prstGeom prst="rect">
            <a:avLst/>
          </a:prstGeom>
        </p:spPr>
      </p:pic>
      <p:pic>
        <p:nvPicPr>
          <p:cNvPr id="9" name="Picture 8" descr="A close-up of a form&#10;&#10;AI-generated content may be incorrect.">
            <a:extLst>
              <a:ext uri="{FF2B5EF4-FFF2-40B4-BE49-F238E27FC236}">
                <a16:creationId xmlns:a16="http://schemas.microsoft.com/office/drawing/2014/main" id="{E19E805F-5149-4ED3-1F26-C8EE5E73D2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6538" y="1694996"/>
            <a:ext cx="4735683" cy="5163004"/>
          </a:xfrm>
          <a:prstGeom prst="rect">
            <a:avLst/>
          </a:prstGeom>
        </p:spPr>
      </p:pic>
      <p:sp>
        <p:nvSpPr>
          <p:cNvPr id="3" name="Rectangle 2">
            <a:extLst>
              <a:ext uri="{FF2B5EF4-FFF2-40B4-BE49-F238E27FC236}">
                <a16:creationId xmlns:a16="http://schemas.microsoft.com/office/drawing/2014/main" id="{1D0D06EE-FF95-667C-2288-3CCE5431FE74}"/>
              </a:ext>
            </a:extLst>
          </p:cNvPr>
          <p:cNvSpPr/>
          <p:nvPr/>
        </p:nvSpPr>
        <p:spPr>
          <a:xfrm>
            <a:off x="2973936" y="3196127"/>
            <a:ext cx="4221623" cy="4016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4D949CF-A508-4124-78A5-BED03EE55A3A}"/>
              </a:ext>
            </a:extLst>
          </p:cNvPr>
          <p:cNvSpPr/>
          <p:nvPr/>
        </p:nvSpPr>
        <p:spPr>
          <a:xfrm>
            <a:off x="2973936" y="5189900"/>
            <a:ext cx="4221623" cy="52737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0791CFF-06D0-DF3A-F77C-F7051D287840}"/>
              </a:ext>
            </a:extLst>
          </p:cNvPr>
          <p:cNvSpPr/>
          <p:nvPr/>
        </p:nvSpPr>
        <p:spPr>
          <a:xfrm>
            <a:off x="7633567" y="4635626"/>
            <a:ext cx="4221623" cy="52737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6230E6F-80CB-F95F-4E9D-221EA4FEC2B2}"/>
              </a:ext>
            </a:extLst>
          </p:cNvPr>
          <p:cNvSpPr/>
          <p:nvPr/>
        </p:nvSpPr>
        <p:spPr>
          <a:xfrm>
            <a:off x="7633566" y="2103200"/>
            <a:ext cx="4221623" cy="52737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1249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950E4-F40C-8536-A4BD-9AFD33F37593}"/>
              </a:ext>
            </a:extLst>
          </p:cNvPr>
          <p:cNvSpPr>
            <a:spLocks noGrp="1"/>
          </p:cNvSpPr>
          <p:nvPr>
            <p:ph type="title"/>
          </p:nvPr>
        </p:nvSpPr>
        <p:spPr/>
        <p:txBody>
          <a:bodyPr/>
          <a:lstStyle/>
          <a:p>
            <a:r>
              <a:rPr lang="en-US" dirty="0">
                <a:solidFill>
                  <a:schemeClr val="tx1"/>
                </a:solidFill>
              </a:rPr>
              <a:t>§ 179 Expense</a:t>
            </a:r>
          </a:p>
        </p:txBody>
      </p:sp>
      <p:sp>
        <p:nvSpPr>
          <p:cNvPr id="5" name="TextBox 4">
            <a:extLst>
              <a:ext uri="{FF2B5EF4-FFF2-40B4-BE49-F238E27FC236}">
                <a16:creationId xmlns:a16="http://schemas.microsoft.com/office/drawing/2014/main" id="{1D0ECCA5-7855-8952-1CB4-DDCB382921DC}"/>
              </a:ext>
            </a:extLst>
          </p:cNvPr>
          <p:cNvSpPr txBox="1"/>
          <p:nvPr/>
        </p:nvSpPr>
        <p:spPr>
          <a:xfrm>
            <a:off x="594360" y="2315910"/>
            <a:ext cx="10728818" cy="2862322"/>
          </a:xfrm>
          <a:prstGeom prst="rect">
            <a:avLst/>
          </a:prstGeom>
          <a:noFill/>
        </p:spPr>
        <p:txBody>
          <a:bodyPr wrap="square" rtlCol="0">
            <a:spAutoFit/>
          </a:bodyPr>
          <a:lstStyle/>
          <a:p>
            <a:pPr marL="285750" lvl="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States may require partial or total add back of § 179 Expenses</a:t>
            </a:r>
          </a:p>
          <a:p>
            <a:pPr marL="285750" lvl="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 179 Expensing: The maximum § 179 deduction limit has </a:t>
            </a:r>
            <a:r>
              <a:rPr lang="en-US" b="1" dirty="0">
                <a:latin typeface="Times New Roman" panose="02020603050405020304" pitchFamily="18" charset="0"/>
                <a:cs typeface="Times New Roman" panose="02020603050405020304" pitchFamily="18" charset="0"/>
              </a:rPr>
              <a:t>been increased to $2.5 million</a:t>
            </a:r>
            <a:r>
              <a:rPr lang="en-US" dirty="0">
                <a:latin typeface="Times New Roman" panose="02020603050405020304" pitchFamily="18" charset="0"/>
                <a:cs typeface="Times New Roman" panose="02020603050405020304" pitchFamily="18" charset="0"/>
              </a:rPr>
              <a:t>, and the </a:t>
            </a:r>
            <a:r>
              <a:rPr lang="en-US" b="1" dirty="0">
                <a:latin typeface="Times New Roman" panose="02020603050405020304" pitchFamily="18" charset="0"/>
                <a:cs typeface="Times New Roman" panose="02020603050405020304" pitchFamily="18" charset="0"/>
              </a:rPr>
              <a:t>phaseout threshold has been raised to $4 million</a:t>
            </a:r>
            <a:r>
              <a:rPr lang="en-US" dirty="0">
                <a:latin typeface="Times New Roman" panose="02020603050405020304" pitchFamily="18" charset="0"/>
                <a:cs typeface="Times New Roman" panose="02020603050405020304" pitchFamily="18" charset="0"/>
              </a:rPr>
              <a:t>, both of which are adjusted for inflation annually.</a:t>
            </a:r>
          </a:p>
          <a:p>
            <a:pPr marL="285750" lvl="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 179 expensing is limited to the amount of taxable income generated</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Net losses may not be generated by 179 expense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Cannot be used to offset income from passive activities or non-business sources (investment income)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Applicable only against income from the trade or business with meaningful participation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Can be carried forward if any 179 expense is in excess to business income limitation</a:t>
            </a:r>
          </a:p>
        </p:txBody>
      </p:sp>
      <p:pic>
        <p:nvPicPr>
          <p:cNvPr id="6" name="Picture 5" descr="A green letter in a square with arrows&#10;&#10;AI-generated content may be incorrect.">
            <a:extLst>
              <a:ext uri="{FF2B5EF4-FFF2-40B4-BE49-F238E27FC236}">
                <a16:creationId xmlns:a16="http://schemas.microsoft.com/office/drawing/2014/main" id="{A8E14525-7BEE-A44F-E391-7DFA1557B2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166208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green letter in a square with arrows&#10;&#10;AI-generated content may be incorrect.">
            <a:extLst>
              <a:ext uri="{FF2B5EF4-FFF2-40B4-BE49-F238E27FC236}">
                <a16:creationId xmlns:a16="http://schemas.microsoft.com/office/drawing/2014/main" id="{BABCF018-F79C-AF73-9FAF-3F2EEDF850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30560" y="5456151"/>
            <a:ext cx="1397900" cy="1401849"/>
          </a:xfrm>
          <a:prstGeom prst="rect">
            <a:avLst/>
          </a:prstGeom>
        </p:spPr>
      </p:pic>
      <p:sp>
        <p:nvSpPr>
          <p:cNvPr id="2" name="Title 1">
            <a:extLst>
              <a:ext uri="{FF2B5EF4-FFF2-40B4-BE49-F238E27FC236}">
                <a16:creationId xmlns:a16="http://schemas.microsoft.com/office/drawing/2014/main" id="{CE488F4C-E057-1B3C-8013-321128DA29BA}"/>
              </a:ext>
            </a:extLst>
          </p:cNvPr>
          <p:cNvSpPr>
            <a:spLocks noGrp="1"/>
          </p:cNvSpPr>
          <p:nvPr>
            <p:ph type="title"/>
          </p:nvPr>
        </p:nvSpPr>
        <p:spPr/>
        <p:txBody>
          <a:bodyPr/>
          <a:lstStyle/>
          <a:p>
            <a:r>
              <a:rPr lang="en-US" dirty="0">
                <a:solidFill>
                  <a:schemeClr val="tx1"/>
                </a:solidFill>
              </a:rPr>
              <a:t>§ 174A Research &amp; Experiment Expense</a:t>
            </a:r>
          </a:p>
        </p:txBody>
      </p:sp>
      <p:sp>
        <p:nvSpPr>
          <p:cNvPr id="5" name="TextBox 4">
            <a:extLst>
              <a:ext uri="{FF2B5EF4-FFF2-40B4-BE49-F238E27FC236}">
                <a16:creationId xmlns:a16="http://schemas.microsoft.com/office/drawing/2014/main" id="{BCC80078-D7B0-EF28-C5D4-079EF760FE9D}"/>
              </a:ext>
            </a:extLst>
          </p:cNvPr>
          <p:cNvSpPr txBox="1"/>
          <p:nvPr/>
        </p:nvSpPr>
        <p:spPr>
          <a:xfrm>
            <a:off x="101191" y="2154555"/>
            <a:ext cx="10993737"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TCJA Required 2022-2025 taxpayers to capitalize R&amp;E Section 174 and amortize over 5 or 15 years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introduces New § 174A </a:t>
            </a:r>
            <a:r>
              <a:rPr lang="en-US" b="1" dirty="0">
                <a:latin typeface="Times New Roman" panose="02020603050405020304" pitchFamily="18" charset="0"/>
                <a:cs typeface="Times New Roman" panose="02020603050405020304" pitchFamily="18" charset="0"/>
              </a:rPr>
              <a:t>applying to tax years after Dec. 31, 2024</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to deduct </a:t>
            </a:r>
            <a:r>
              <a:rPr lang="en-US" b="1" u="sng" dirty="0">
                <a:latin typeface="Times New Roman" panose="02020603050405020304" pitchFamily="18" charset="0"/>
                <a:cs typeface="Times New Roman" panose="02020603050405020304" pitchFamily="18" charset="0"/>
              </a:rPr>
              <a:t>all domestic</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R&amp;E</a:t>
            </a:r>
            <a:r>
              <a:rPr lang="en-US" dirty="0">
                <a:latin typeface="Times New Roman" panose="02020603050405020304" pitchFamily="18" charset="0"/>
                <a:cs typeface="Times New Roman" panose="02020603050405020304" pitchFamily="18" charset="0"/>
              </a:rPr>
              <a:t> during the tax year, while </a:t>
            </a:r>
            <a:r>
              <a:rPr lang="en-US" b="1" dirty="0">
                <a:latin typeface="Times New Roman" panose="02020603050405020304" pitchFamily="18" charset="0"/>
                <a:cs typeface="Times New Roman" panose="02020603050405020304" pitchFamily="18" charset="0"/>
              </a:rPr>
              <a:t>foreign R&amp;E must be capitalized and amortized over 15 years</a:t>
            </a:r>
            <a:r>
              <a:rPr lang="en-US" dirty="0">
                <a:latin typeface="Times New Roman" panose="02020603050405020304" pitchFamily="18" charset="0"/>
                <a:cs typeface="Times New Roman" panose="02020603050405020304" pitchFamily="18" charset="0"/>
              </a:rPr>
              <a:t>.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election to capitalize domestic R&amp;E and amortize ratably over a period no less than 5 years is still available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Short tax years beginning after Dec. 31, 2024, and ending before July 4, 2025, must make a change of accounting method, on a modified cut-off basis with a § 481(a) adjustment, and accounting for only unamortized domestic R&amp;E paid or incurred during short tax year</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Small Business Taxpayers (average annual gross receipt less than $31M) for the first tax year beginning after Dec. 31, 2024, may </a:t>
            </a:r>
            <a:r>
              <a:rPr lang="en-US" b="1" dirty="0">
                <a:latin typeface="Times New Roman" panose="02020603050405020304" pitchFamily="18" charset="0"/>
                <a:cs typeface="Times New Roman" panose="02020603050405020304" pitchFamily="18" charset="0"/>
              </a:rPr>
              <a:t>retroactively</a:t>
            </a:r>
            <a:r>
              <a:rPr lang="en-US" dirty="0">
                <a:latin typeface="Times New Roman" panose="02020603050405020304" pitchFamily="18" charset="0"/>
                <a:cs typeface="Times New Roman" panose="02020603050405020304" pitchFamily="18" charset="0"/>
              </a:rPr>
              <a:t> apply § 174A to domestic R&amp;E paid or incurred during tax years beginning after Dec. 31, 2021.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Each affected tax year’s tax return must be amended.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amended return must conform to § 280C(c)</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Rev. Proc. 2025-28</a:t>
            </a:r>
          </a:p>
        </p:txBody>
      </p:sp>
    </p:spTree>
    <p:extLst>
      <p:ext uri="{BB962C8B-B14F-4D97-AF65-F5344CB8AC3E}">
        <p14:creationId xmlns:p14="http://schemas.microsoft.com/office/powerpoint/2010/main" val="42515977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D5A79-0730-8512-C594-4B88488E1A75}"/>
              </a:ext>
            </a:extLst>
          </p:cNvPr>
          <p:cNvSpPr>
            <a:spLocks noGrp="1"/>
          </p:cNvSpPr>
          <p:nvPr>
            <p:ph type="title"/>
          </p:nvPr>
        </p:nvSpPr>
        <p:spPr/>
        <p:txBody>
          <a:bodyPr/>
          <a:lstStyle/>
          <a:p>
            <a:r>
              <a:rPr lang="en-US" dirty="0">
                <a:solidFill>
                  <a:schemeClr val="tx1"/>
                </a:solidFill>
              </a:rPr>
              <a:t>Qualified Business Income 199A Deduction</a:t>
            </a:r>
          </a:p>
        </p:txBody>
      </p:sp>
      <p:sp>
        <p:nvSpPr>
          <p:cNvPr id="5" name="TextBox 4">
            <a:extLst>
              <a:ext uri="{FF2B5EF4-FFF2-40B4-BE49-F238E27FC236}">
                <a16:creationId xmlns:a16="http://schemas.microsoft.com/office/drawing/2014/main" id="{F2F2DB00-1C11-33FC-0010-0938EBC456C8}"/>
              </a:ext>
            </a:extLst>
          </p:cNvPr>
          <p:cNvSpPr txBox="1"/>
          <p:nvPr/>
        </p:nvSpPr>
        <p:spPr>
          <a:xfrm>
            <a:off x="594360" y="2245259"/>
            <a:ext cx="10713418"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makes permanent QBI 199A after 2025</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Basic Limitation is still lesser of 20% of QBI or 20% of taxable income (less net capital gains)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 change to W-2 Wage and Qualified Property Tests at high income levels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Same Specified Service Trade or Business (SSTB)</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SSTBs are law, health, consulting, financial services, professional practices</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Higher Phase-In ranges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SSTB restrictions increase from $50,000 to $75,000 for Single Filers and from $100,000 to $150,000 for Joint Filers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Higher Phase-Out Ranges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SSTB Phase-out expands from $394,600-$494,600 to $394,600-$544,600</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minimum Deduction of $400 if QBI greater than $1,000</a:t>
            </a:r>
          </a:p>
        </p:txBody>
      </p:sp>
    </p:spTree>
    <p:extLst>
      <p:ext uri="{BB962C8B-B14F-4D97-AF65-F5344CB8AC3E}">
        <p14:creationId xmlns:p14="http://schemas.microsoft.com/office/powerpoint/2010/main" val="5701433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8E4CB-15DE-D842-AC18-552D10880806}"/>
              </a:ext>
            </a:extLst>
          </p:cNvPr>
          <p:cNvSpPr>
            <a:spLocks noGrp="1"/>
          </p:cNvSpPr>
          <p:nvPr>
            <p:ph type="title"/>
          </p:nvPr>
        </p:nvSpPr>
        <p:spPr>
          <a:ln>
            <a:noFill/>
          </a:ln>
        </p:spPr>
        <p:txBody>
          <a:bodyPr/>
          <a:lstStyle/>
          <a:p>
            <a:r>
              <a:rPr lang="en-US" dirty="0">
                <a:solidFill>
                  <a:schemeClr val="tx1"/>
                </a:solidFill>
              </a:rPr>
              <a:t>QBI Pre- and Post-OBBBA Comparison</a:t>
            </a:r>
          </a:p>
        </p:txBody>
      </p:sp>
      <p:graphicFrame>
        <p:nvGraphicFramePr>
          <p:cNvPr id="5" name="Content Placeholder 4">
            <a:extLst>
              <a:ext uri="{FF2B5EF4-FFF2-40B4-BE49-F238E27FC236}">
                <a16:creationId xmlns:a16="http://schemas.microsoft.com/office/drawing/2014/main" id="{36CEEE41-45E0-8A77-8E87-F1E126F2C2ED}"/>
              </a:ext>
            </a:extLst>
          </p:cNvPr>
          <p:cNvGraphicFramePr>
            <a:graphicFrameLocks noGrp="1"/>
          </p:cNvGraphicFramePr>
          <p:nvPr>
            <p:ph sz="quarter" idx="15"/>
          </p:nvPr>
        </p:nvGraphicFramePr>
        <p:xfrm>
          <a:off x="594359" y="2245258"/>
          <a:ext cx="9778365" cy="4454304"/>
        </p:xfrm>
        <a:graphic>
          <a:graphicData uri="http://schemas.openxmlformats.org/drawingml/2006/table">
            <a:tbl>
              <a:tblPr/>
              <a:tblGrid>
                <a:gridCol w="3259455">
                  <a:extLst>
                    <a:ext uri="{9D8B030D-6E8A-4147-A177-3AD203B41FA5}">
                      <a16:colId xmlns:a16="http://schemas.microsoft.com/office/drawing/2014/main" val="1962367109"/>
                    </a:ext>
                  </a:extLst>
                </a:gridCol>
                <a:gridCol w="3259455">
                  <a:extLst>
                    <a:ext uri="{9D8B030D-6E8A-4147-A177-3AD203B41FA5}">
                      <a16:colId xmlns:a16="http://schemas.microsoft.com/office/drawing/2014/main" val="2578760420"/>
                    </a:ext>
                  </a:extLst>
                </a:gridCol>
                <a:gridCol w="3259455">
                  <a:extLst>
                    <a:ext uri="{9D8B030D-6E8A-4147-A177-3AD203B41FA5}">
                      <a16:colId xmlns:a16="http://schemas.microsoft.com/office/drawing/2014/main" val="75961980"/>
                    </a:ext>
                  </a:extLst>
                </a:gridCol>
              </a:tblGrid>
              <a:tr h="558693">
                <a:tc>
                  <a:txBody>
                    <a:bodyPr/>
                    <a:lstStyle/>
                    <a:p>
                      <a:pPr algn="ctr" fontAlgn="t" latinLnBrk="0">
                        <a:buNone/>
                      </a:pPr>
                      <a:r>
                        <a:rPr lang="en-US" sz="1800" b="0" u="sng"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Feature</a:t>
                      </a:r>
                    </a:p>
                  </a:txBody>
                  <a:tcPr marL="48552" marR="48552" marT="48552" marB="48552">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t" latinLnBrk="0">
                        <a:buNone/>
                      </a:pPr>
                      <a:r>
                        <a:rPr lang="en-US" sz="1800" b="0" u="sng"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Pre‑OBBBA (through 2025)</a:t>
                      </a:r>
                    </a:p>
                  </a:txBody>
                  <a:tcPr marL="48552" marR="48552" marT="48552" marB="48552">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t" latinLnBrk="0">
                        <a:buNone/>
                      </a:pPr>
                      <a:r>
                        <a:rPr lang="en-US" sz="1800" b="0" u="sng"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OBBBA (2026 and after)</a:t>
                      </a:r>
                    </a:p>
                  </a:txBody>
                  <a:tcPr marL="48552" marR="48552" marT="48552" marB="48552">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37190183"/>
                  </a:ext>
                </a:extLst>
              </a:tr>
              <a:tr h="510111">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Deduction rate</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20% of QBI (subject to limits)​</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20% of QBI (same formula)​</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00972346"/>
                  </a:ext>
                </a:extLst>
              </a:tr>
              <a:tr h="510111">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Sunset</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Expires after 2025​</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Permanent, no scheduled sunset​</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0023228"/>
                  </a:ext>
                </a:extLst>
              </a:tr>
              <a:tr h="510111">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Phase‑in range (single)</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$50,000 over threshold​</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$75,000 over threshold, indexed​</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20315675"/>
                  </a:ext>
                </a:extLst>
              </a:tr>
              <a:tr h="510111">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Phase‑in range (married joint)</a:t>
                      </a:r>
                    </a:p>
                  </a:txBody>
                  <a:tcPr marL="48552" marR="48552" marT="29131" marB="29131" anchor="ctr">
                    <a:lnL w="9525"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$100,000 over threshold​</a:t>
                      </a:r>
                    </a:p>
                  </a:txBody>
                  <a:tcPr marL="48552" marR="48552" marT="29131" marB="29131" anchor="ctr">
                    <a:lnL w="2857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$150,000 over threshold, indexed​</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0615233"/>
                  </a:ext>
                </a:extLst>
              </a:tr>
              <a:tr h="756593">
                <a:tc>
                  <a:txBody>
                    <a:bodyPr/>
                    <a:lstStyle/>
                    <a:p>
                      <a:pPr algn="ctr" fontAlgn="base" latinLnBrk="0">
                        <a:buNone/>
                      </a:pPr>
                      <a:r>
                        <a:rPr lang="en-US" sz="180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Minimum deduction for active QBI</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None​</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$400 if active QBI ≥ $1,000, indexed​</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548802"/>
                  </a:ext>
                </a:extLst>
              </a:tr>
              <a:tr h="1098574">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SSTB treatment at high income</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Deduction phases out and ends within narrower band​</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ase" latinLnBrk="0">
                        <a:buNone/>
                      </a:pPr>
                      <a:r>
                        <a:rPr lang="en-US" sz="1800" dirty="0">
                          <a:ln>
                            <a:solidFill>
                              <a:sysClr val="windowText" lastClr="000000"/>
                            </a:solidFill>
                          </a:ln>
                          <a:solidFill>
                            <a:sysClr val="windowText" lastClr="000000"/>
                          </a:solidFill>
                          <a:effectLst/>
                          <a:latin typeface="Times New Roman" panose="02020603050405020304" pitchFamily="18" charset="0"/>
                          <a:cs typeface="Times New Roman" panose="02020603050405020304" pitchFamily="18" charset="0"/>
                        </a:rPr>
                        <a:t>Same rules, but over wider income band so partial benefit lasts longer​</a:t>
                      </a:r>
                    </a:p>
                  </a:txBody>
                  <a:tcPr marL="48552" marR="48552" marT="29131" marB="291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7649837"/>
                  </a:ext>
                </a:extLst>
              </a:tr>
            </a:tbl>
          </a:graphicData>
        </a:graphic>
      </p:graphicFrame>
    </p:spTree>
    <p:extLst>
      <p:ext uri="{BB962C8B-B14F-4D97-AF65-F5344CB8AC3E}">
        <p14:creationId xmlns:p14="http://schemas.microsoft.com/office/powerpoint/2010/main" val="2867318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52EEC-807C-1D85-978F-31AFCB2D323F}"/>
              </a:ext>
            </a:extLst>
          </p:cNvPr>
          <p:cNvSpPr>
            <a:spLocks noGrp="1"/>
          </p:cNvSpPr>
          <p:nvPr>
            <p:ph type="title"/>
          </p:nvPr>
        </p:nvSpPr>
        <p:spPr/>
        <p:txBody>
          <a:bodyPr/>
          <a:lstStyle/>
          <a:p>
            <a:r>
              <a:rPr lang="en-US" dirty="0">
                <a:solidFill>
                  <a:schemeClr val="tx1"/>
                </a:solidFill>
              </a:rPr>
              <a:t>Employer Credit For Paid Family and Medical Leave</a:t>
            </a:r>
          </a:p>
        </p:txBody>
      </p:sp>
      <p:sp>
        <p:nvSpPr>
          <p:cNvPr id="6" name="TextBox 5">
            <a:extLst>
              <a:ext uri="{FF2B5EF4-FFF2-40B4-BE49-F238E27FC236}">
                <a16:creationId xmlns:a16="http://schemas.microsoft.com/office/drawing/2014/main" id="{F588E242-EEFF-2408-376B-482EEE33F348}"/>
              </a:ext>
            </a:extLst>
          </p:cNvPr>
          <p:cNvSpPr txBox="1"/>
          <p:nvPr/>
        </p:nvSpPr>
        <p:spPr>
          <a:xfrm>
            <a:off x="594360" y="2218100"/>
            <a:ext cx="10957862"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General business tax credit under IRC Section 45S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Makes permanent for years after 2025.</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Its purpose:  encourage employers to offer paid leave for reasons covered by the Family and Medical Leave Act (FMLA)</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 few covered FMLA reasons: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Caring for a new child</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Seriously ill family member (Spouse, child, or parent)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Employee’s own serious health condition</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Eligibility requirements: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Employers have written policy providing at least two paid weeks of leave annually</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To qualifying employees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Paying at least 50% of normal wages during leave</a:t>
            </a:r>
          </a:p>
        </p:txBody>
      </p:sp>
    </p:spTree>
    <p:extLst>
      <p:ext uri="{BB962C8B-B14F-4D97-AF65-F5344CB8AC3E}">
        <p14:creationId xmlns:p14="http://schemas.microsoft.com/office/powerpoint/2010/main" val="31144147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E4D7D-7FC9-68E2-5D10-6A49B58F08D2}"/>
              </a:ext>
            </a:extLst>
          </p:cNvPr>
          <p:cNvSpPr>
            <a:spLocks noGrp="1"/>
          </p:cNvSpPr>
          <p:nvPr>
            <p:ph type="title"/>
          </p:nvPr>
        </p:nvSpPr>
        <p:spPr/>
        <p:txBody>
          <a:bodyPr/>
          <a:lstStyle/>
          <a:p>
            <a:r>
              <a:rPr lang="en-US" dirty="0">
                <a:solidFill>
                  <a:schemeClr val="tx1"/>
                </a:solidFill>
              </a:rPr>
              <a:t>§ 461(l) Excess Business Loss Limitation</a:t>
            </a:r>
          </a:p>
        </p:txBody>
      </p:sp>
      <p:pic>
        <p:nvPicPr>
          <p:cNvPr id="5" name="Picture 4" descr="A green letter in a square with arrows&#10;&#10;AI-generated content may be incorrect.">
            <a:extLst>
              <a:ext uri="{FF2B5EF4-FFF2-40B4-BE49-F238E27FC236}">
                <a16:creationId xmlns:a16="http://schemas.microsoft.com/office/drawing/2014/main" id="{ACD3E74E-9438-D05C-B0C6-225210495B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3220" y="5679440"/>
            <a:ext cx="1175240" cy="1178560"/>
          </a:xfrm>
          <a:prstGeom prst="rect">
            <a:avLst/>
          </a:prstGeom>
        </p:spPr>
      </p:pic>
      <p:sp>
        <p:nvSpPr>
          <p:cNvPr id="6" name="TextBox 5">
            <a:extLst>
              <a:ext uri="{FF2B5EF4-FFF2-40B4-BE49-F238E27FC236}">
                <a16:creationId xmlns:a16="http://schemas.microsoft.com/office/drawing/2014/main" id="{E9C09D9B-7A44-2ED8-D06D-9AF8616D97DD}"/>
              </a:ext>
            </a:extLst>
          </p:cNvPr>
          <p:cNvSpPr txBox="1"/>
          <p:nvPr/>
        </p:nvSpPr>
        <p:spPr>
          <a:xfrm>
            <a:off x="543309" y="2204503"/>
            <a:ext cx="11097531"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Introduced by the TCJA </a:t>
            </a:r>
            <a:r>
              <a:rPr lang="en-US" b="1" dirty="0">
                <a:latin typeface="Times New Roman" panose="02020603050405020304" pitchFamily="18" charset="0"/>
                <a:cs typeface="Times New Roman" panose="02020603050405020304" pitchFamily="18" charset="0"/>
              </a:rPr>
              <a:t>and made permanent </a:t>
            </a:r>
            <a:r>
              <a:rPr lang="en-US" dirty="0">
                <a:latin typeface="Times New Roman" panose="02020603050405020304" pitchFamily="18" charset="0"/>
                <a:cs typeface="Times New Roman" panose="02020603050405020304" pitchFamily="18" charset="0"/>
              </a:rPr>
              <a:t>by OBBBA</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Restricts amount of business losses a non-corporate taxpayer may deduct in a single tax year to offset non-business income determined by calculation and threshold.  Any excess is converted to a Net Operating Loss (NOL)</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“Final hurdle” to deduct losses to partnerships or s corporations</a:t>
            </a:r>
            <a:r>
              <a:rPr lang="en-US" b="1" dirty="0">
                <a:latin typeface="Times New Roman" panose="02020603050405020304" pitchFamily="18" charset="0"/>
                <a:cs typeface="Times New Roman" panose="02020603050405020304" pitchFamily="18" charset="0"/>
              </a:rPr>
              <a:t>, after considering basis limitation, at-risk limitation, and passive activity loss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Excessive business loss calculation: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Total deductions from all trades or businesses exceed total gross income and gains from those trades or businesses, plus threshold $321,000 Single ($642,400 MFJ) for 2026.</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Business deductions and income-calculation aggregates all deductions from gross income/gains from all trades or businesses operated by taxpayer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Wages excluded, income from being an employee is not considered business income</a:t>
            </a:r>
          </a:p>
        </p:txBody>
      </p:sp>
    </p:spTree>
    <p:extLst>
      <p:ext uri="{BB962C8B-B14F-4D97-AF65-F5344CB8AC3E}">
        <p14:creationId xmlns:p14="http://schemas.microsoft.com/office/powerpoint/2010/main" val="12766524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00337-8848-AEDE-A602-E77653CBC2D6}"/>
              </a:ext>
            </a:extLst>
          </p:cNvPr>
          <p:cNvSpPr>
            <a:spLocks noGrp="1"/>
          </p:cNvSpPr>
          <p:nvPr>
            <p:ph type="title"/>
          </p:nvPr>
        </p:nvSpPr>
        <p:spPr/>
        <p:txBody>
          <a:bodyPr/>
          <a:lstStyle/>
          <a:p>
            <a:r>
              <a:rPr lang="en-US" dirty="0">
                <a:solidFill>
                  <a:schemeClr val="tx1"/>
                </a:solidFill>
              </a:rPr>
              <a:t>163(j) Business interest expense limitation</a:t>
            </a:r>
          </a:p>
        </p:txBody>
      </p:sp>
      <p:sp>
        <p:nvSpPr>
          <p:cNvPr id="6" name="TextBox 5">
            <a:extLst>
              <a:ext uri="{FF2B5EF4-FFF2-40B4-BE49-F238E27FC236}">
                <a16:creationId xmlns:a16="http://schemas.microsoft.com/office/drawing/2014/main" id="{344DA1AC-1380-BB0E-17F0-337A2A6A7F6B}"/>
              </a:ext>
            </a:extLst>
          </p:cNvPr>
          <p:cNvSpPr txBox="1"/>
          <p:nvPr/>
        </p:nvSpPr>
        <p:spPr>
          <a:xfrm>
            <a:off x="569652" y="2191327"/>
            <a:ext cx="11052695" cy="1754326"/>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Business Interest Expense Limitation was previously based on Earnings Before Income Taxes (EBIT)</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Now starting January 1, 2025 the OBBBA permanently restores Earnings Before Income Tax Depreciation and Amortization (EBITDA)</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Means a decreased Adjusted Taxable Income (ATI) and a higher interest deduction ceiling (of 30% ATI)</a:t>
            </a:r>
          </a:p>
          <a:p>
            <a:endParaRPr lang="en-US"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3F4CDBDB-16A2-75A2-7A72-FCD86539DD32}"/>
              </a:ext>
            </a:extLst>
          </p:cNvPr>
          <p:cNvSpPr txBox="1"/>
          <p:nvPr/>
        </p:nvSpPr>
        <p:spPr>
          <a:xfrm>
            <a:off x="123580" y="3945653"/>
            <a:ext cx="11610110" cy="2877711"/>
          </a:xfrm>
          <a:prstGeom prst="rect">
            <a:avLst/>
          </a:prstGeom>
          <a:noFill/>
        </p:spPr>
        <p:txBody>
          <a:bodyPr wrap="square">
            <a:spAutoFit/>
          </a:bodyPr>
          <a:lstStyle/>
          <a:p>
            <a:pPr marL="742950" lvl="1" indent="-285750" fontAlgn="base">
              <a:spcBef>
                <a:spcPts val="1125"/>
              </a:spcBef>
              <a:spcAft>
                <a:spcPts val="1125"/>
              </a:spcAft>
              <a:buFont typeface="Arial" panose="020B0604020202020204" pitchFamily="34" charset="0"/>
              <a:buChar char="•"/>
            </a:pPr>
            <a:r>
              <a:rPr lang="en-US" b="1" i="0" dirty="0">
                <a:solidFill>
                  <a:srgbClr val="000000"/>
                </a:solidFill>
                <a:effectLst/>
                <a:latin typeface="Times New Roman" panose="02020603050405020304" pitchFamily="18" charset="0"/>
                <a:cs typeface="Times New Roman" panose="02020603050405020304" pitchFamily="18" charset="0"/>
              </a:rPr>
              <a:t>EXAMPLE: Company A</a:t>
            </a:r>
            <a:r>
              <a:rPr lang="en-US" i="0" dirty="0">
                <a:solidFill>
                  <a:srgbClr val="000000"/>
                </a:solidFill>
                <a:effectLst/>
                <a:latin typeface="Times New Roman" panose="02020603050405020304" pitchFamily="18" charset="0"/>
                <a:cs typeface="Times New Roman" panose="02020603050405020304" pitchFamily="18" charset="0"/>
              </a:rPr>
              <a:t> has taxable income of $1,000,000, depreciation of $200,000, and interest expense of $400,000.</a:t>
            </a:r>
          </a:p>
          <a:p>
            <a:pPr marL="742950" lvl="1" indent="-285750" algn="l" fontAlgn="base">
              <a:spcBef>
                <a:spcPts val="1125"/>
              </a:spcBef>
              <a:spcAft>
                <a:spcPts val="1125"/>
              </a:spcAft>
              <a:buFont typeface="Arial" panose="020B0604020202020204" pitchFamily="34" charset="0"/>
              <a:buChar char="•"/>
            </a:pPr>
            <a:r>
              <a:rPr lang="en-US" b="1" i="0" dirty="0">
                <a:solidFill>
                  <a:srgbClr val="000000"/>
                </a:solidFill>
                <a:effectLst/>
                <a:latin typeface="Times New Roman" panose="02020603050405020304" pitchFamily="18" charset="0"/>
                <a:cs typeface="Times New Roman" panose="02020603050405020304" pitchFamily="18" charset="0"/>
              </a:rPr>
              <a:t>Under PRE-OBBBA EBIT rules:</a:t>
            </a:r>
            <a:r>
              <a:rPr lang="en-US" i="0" dirty="0">
                <a:solidFill>
                  <a:srgbClr val="000000"/>
                </a:solidFill>
                <a:effectLst/>
                <a:latin typeface="Times New Roman" panose="02020603050405020304" pitchFamily="18" charset="0"/>
                <a:cs typeface="Times New Roman" panose="02020603050405020304" pitchFamily="18" charset="0"/>
              </a:rPr>
              <a:t> ATI = $1,000,000, 30% limit = $300,000, only $300,000 of interest is deductible.</a:t>
            </a:r>
          </a:p>
          <a:p>
            <a:pPr marL="742950" lvl="1" indent="-285750" algn="l" fontAlgn="base">
              <a:spcBef>
                <a:spcPts val="1125"/>
              </a:spcBef>
              <a:spcAft>
                <a:spcPts val="1125"/>
              </a:spcAft>
              <a:buFont typeface="Arial" panose="020B0604020202020204" pitchFamily="34" charset="0"/>
              <a:buChar char="•"/>
            </a:pPr>
            <a:r>
              <a:rPr lang="en-US" b="1" i="0" dirty="0">
                <a:solidFill>
                  <a:srgbClr val="000000"/>
                </a:solidFill>
                <a:effectLst/>
                <a:latin typeface="Times New Roman" panose="02020603050405020304" pitchFamily="18" charset="0"/>
                <a:cs typeface="Times New Roman" panose="02020603050405020304" pitchFamily="18" charset="0"/>
              </a:rPr>
              <a:t>Under OBBBA EBITDA rules:</a:t>
            </a:r>
            <a:r>
              <a:rPr lang="en-US" i="0" dirty="0">
                <a:solidFill>
                  <a:srgbClr val="000000"/>
                </a:solidFill>
                <a:effectLst/>
                <a:latin typeface="Times New Roman" panose="02020603050405020304" pitchFamily="18" charset="0"/>
                <a:cs typeface="Times New Roman" panose="02020603050405020304" pitchFamily="18" charset="0"/>
              </a:rPr>
              <a:t> ATI = $1,000,000 + $200,000 = $1,200,000, 30% limit = $360,000, now $360,000 of interest is deductible.</a:t>
            </a:r>
          </a:p>
          <a:p>
            <a:pPr marL="742950" lvl="1" indent="-285750" algn="l" fontAlgn="base">
              <a:spcBef>
                <a:spcPts val="1125"/>
              </a:spcBef>
              <a:spcAft>
                <a:spcPts val="1125"/>
              </a:spcAft>
              <a:buFont typeface="Arial" panose="020B0604020202020204" pitchFamily="34" charset="0"/>
              <a:buChar char="•"/>
            </a:pPr>
            <a:r>
              <a:rPr lang="en-US" b="1" i="0" dirty="0">
                <a:solidFill>
                  <a:srgbClr val="000000"/>
                </a:solidFill>
                <a:effectLst/>
                <a:latin typeface="Times New Roman" panose="02020603050405020304" pitchFamily="18" charset="0"/>
                <a:cs typeface="Times New Roman" panose="02020603050405020304" pitchFamily="18" charset="0"/>
              </a:rPr>
              <a:t>Result:</a:t>
            </a:r>
            <a:r>
              <a:rPr lang="en-US" i="0" dirty="0">
                <a:solidFill>
                  <a:srgbClr val="000000"/>
                </a:solidFill>
                <a:effectLst/>
                <a:latin typeface="Times New Roman" panose="02020603050405020304" pitchFamily="18" charset="0"/>
                <a:cs typeface="Times New Roman" panose="02020603050405020304" pitchFamily="18" charset="0"/>
              </a:rPr>
              <a:t> Company A can deduct $60,000 more in interest expense under OBBBA.</a:t>
            </a:r>
          </a:p>
        </p:txBody>
      </p:sp>
    </p:spTree>
    <p:extLst>
      <p:ext uri="{BB962C8B-B14F-4D97-AF65-F5344CB8AC3E}">
        <p14:creationId xmlns:p14="http://schemas.microsoft.com/office/powerpoint/2010/main" val="29835458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776C7-FD66-3B8C-6394-A09BE6CA62DD}"/>
              </a:ext>
            </a:extLst>
          </p:cNvPr>
          <p:cNvSpPr>
            <a:spLocks noGrp="1"/>
          </p:cNvSpPr>
          <p:nvPr>
            <p:ph type="title"/>
          </p:nvPr>
        </p:nvSpPr>
        <p:spPr/>
        <p:txBody>
          <a:bodyPr/>
          <a:lstStyle/>
          <a:p>
            <a:r>
              <a:rPr lang="en-US" dirty="0">
                <a:solidFill>
                  <a:schemeClr val="tx1"/>
                </a:solidFill>
              </a:rPr>
              <a:t>Form 1099 Reporting Threshold</a:t>
            </a:r>
          </a:p>
        </p:txBody>
      </p:sp>
      <p:sp>
        <p:nvSpPr>
          <p:cNvPr id="5" name="TextBox 4">
            <a:extLst>
              <a:ext uri="{FF2B5EF4-FFF2-40B4-BE49-F238E27FC236}">
                <a16:creationId xmlns:a16="http://schemas.microsoft.com/office/drawing/2014/main" id="{2CD67605-2555-A023-C0D8-45A5AA95B9E1}"/>
              </a:ext>
            </a:extLst>
          </p:cNvPr>
          <p:cNvSpPr txBox="1"/>
          <p:nvPr/>
        </p:nvSpPr>
        <p:spPr>
          <a:xfrm>
            <a:off x="594360" y="2238998"/>
            <a:ext cx="10737363" cy="2585323"/>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OBBBA restores the previous threshold for 1099-K to $20,000 gross payments </a:t>
            </a:r>
            <a:r>
              <a:rPr lang="en-US" b="1" u="sng" dirty="0">
                <a:latin typeface="Times New Roman" panose="02020603050405020304" pitchFamily="18" charset="0"/>
                <a:cs typeface="Times New Roman" panose="02020603050405020304" pitchFamily="18" charset="0"/>
              </a:rPr>
              <a:t>and</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more than 200 transactions in a calendar year</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Previously this was a $600 threshold, causing confusion to casual sellers of Amazon, etc.</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Was at the level set by OBBBA last in 2023</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has introduced a </a:t>
            </a:r>
            <a:r>
              <a:rPr lang="en-US" b="1" dirty="0">
                <a:latin typeface="Times New Roman" panose="02020603050405020304" pitchFamily="18" charset="0"/>
                <a:cs typeface="Times New Roman" panose="02020603050405020304" pitchFamily="18" charset="0"/>
              </a:rPr>
              <a:t>new floor to contractors’ 1099-NEC and 1099-MISC</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Reporting threshold </a:t>
            </a:r>
            <a:r>
              <a:rPr lang="en-US" dirty="0">
                <a:latin typeface="Times New Roman" panose="02020603050405020304" pitchFamily="18" charset="0"/>
                <a:cs typeface="Times New Roman" panose="02020603050405020304" pitchFamily="18" charset="0"/>
              </a:rPr>
              <a:t>are </a:t>
            </a:r>
            <a:r>
              <a:rPr lang="en-US" b="1" dirty="0">
                <a:latin typeface="Times New Roman" panose="02020603050405020304" pitchFamily="18" charset="0"/>
                <a:cs typeface="Times New Roman" panose="02020603050405020304" pitchFamily="18" charset="0"/>
              </a:rPr>
              <a:t>increased from $600 to $2,000</a:t>
            </a:r>
            <a:r>
              <a:rPr lang="en-US" dirty="0">
                <a:latin typeface="Times New Roman" panose="02020603050405020304" pitchFamily="18" charset="0"/>
                <a:cs typeface="Times New Roman" panose="02020603050405020304" pitchFamily="18" charset="0"/>
              </a:rPr>
              <a:t>, indexed for inflation starting in 2027</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Change in reported threshold </a:t>
            </a:r>
            <a:r>
              <a:rPr lang="en-US" b="1" dirty="0">
                <a:latin typeface="Times New Roman" panose="02020603050405020304" pitchFamily="18" charset="0"/>
                <a:cs typeface="Times New Roman" panose="02020603050405020304" pitchFamily="18" charset="0"/>
              </a:rPr>
              <a:t>does not mean 1099-K income is not reportable on tax return</a:t>
            </a:r>
            <a:endParaRPr lang="en-US" dirty="0">
              <a:latin typeface="Times New Roman" panose="02020603050405020304" pitchFamily="18" charset="0"/>
              <a:cs typeface="Times New Roman" panose="02020603050405020304" pitchFamily="18" charset="0"/>
            </a:endParaRPr>
          </a:p>
        </p:txBody>
      </p:sp>
      <p:pic>
        <p:nvPicPr>
          <p:cNvPr id="3" name="Picture 2" descr="A green letter in a square with arrows&#10;&#10;AI-generated content may be incorrect.">
            <a:extLst>
              <a:ext uri="{FF2B5EF4-FFF2-40B4-BE49-F238E27FC236}">
                <a16:creationId xmlns:a16="http://schemas.microsoft.com/office/drawing/2014/main" id="{4BF4B7F9-49CF-62D3-F717-6D37C47D38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6405562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DFB24-A5B4-E588-93E7-D9F7D21E3780}"/>
              </a:ext>
            </a:extLst>
          </p:cNvPr>
          <p:cNvSpPr>
            <a:spLocks noGrp="1"/>
          </p:cNvSpPr>
          <p:nvPr>
            <p:ph type="title"/>
          </p:nvPr>
        </p:nvSpPr>
        <p:spPr/>
        <p:txBody>
          <a:bodyPr/>
          <a:lstStyle/>
          <a:p>
            <a:r>
              <a:rPr lang="en-US" dirty="0">
                <a:solidFill>
                  <a:schemeClr val="tx1"/>
                </a:solidFill>
              </a:rPr>
              <a:t>OBBBA Clean Commercial Vehicle Credits</a:t>
            </a:r>
          </a:p>
        </p:txBody>
      </p:sp>
      <p:sp>
        <p:nvSpPr>
          <p:cNvPr id="5" name="TextBox 4">
            <a:extLst>
              <a:ext uri="{FF2B5EF4-FFF2-40B4-BE49-F238E27FC236}">
                <a16:creationId xmlns:a16="http://schemas.microsoft.com/office/drawing/2014/main" id="{ECEB1060-A44B-5671-5E4D-84AAD33BD002}"/>
              </a:ext>
            </a:extLst>
          </p:cNvPr>
          <p:cNvSpPr txBox="1"/>
          <p:nvPr/>
        </p:nvSpPr>
        <p:spPr>
          <a:xfrm>
            <a:off x="692727" y="2281382"/>
            <a:ext cx="10677237" cy="397031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takes out the Commercial Clean Vehicle Credit IRC Section 45W</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Credit for commercial clean vehicles is </a:t>
            </a:r>
            <a:r>
              <a:rPr lang="en-US" b="1" dirty="0">
                <a:latin typeface="Times New Roman" panose="02020603050405020304" pitchFamily="18" charset="0"/>
                <a:cs typeface="Times New Roman" panose="02020603050405020304" pitchFamily="18" charset="0"/>
              </a:rPr>
              <a:t>cut off </a:t>
            </a:r>
            <a:r>
              <a:rPr lang="en-US" dirty="0">
                <a:latin typeface="Times New Roman" panose="02020603050405020304" pitchFamily="18" charset="0"/>
                <a:cs typeface="Times New Roman" panose="02020603050405020304" pitchFamily="18" charset="0"/>
              </a:rPr>
              <a:t>for vehicles </a:t>
            </a:r>
            <a:r>
              <a:rPr lang="en-US" b="1" dirty="0">
                <a:latin typeface="Times New Roman" panose="02020603050405020304" pitchFamily="18" charset="0"/>
                <a:cs typeface="Times New Roman" panose="02020603050405020304" pitchFamily="18" charset="0"/>
              </a:rPr>
              <a:t>acquired after September 30, 2025</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Based on lesser of 30% of vehicle’s cost (15% hybrids) or the incremental cost compared to conventional vehicle with cap of $7,500 for light-duty vehicles and $40,000 for heavy-duty vehicles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Any projects </a:t>
            </a:r>
            <a:r>
              <a:rPr lang="en-US" b="1" dirty="0">
                <a:latin typeface="Times New Roman" panose="02020603050405020304" pitchFamily="18" charset="0"/>
                <a:cs typeface="Times New Roman" panose="02020603050405020304" pitchFamily="18" charset="0"/>
              </a:rPr>
              <a:t>already under contract should be aim to acquisition date by this date</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However, “acquired” vehicles bound to written contract plus downpayment made before but </a:t>
            </a:r>
            <a:r>
              <a:rPr lang="en-US" u="sng" dirty="0">
                <a:latin typeface="Times New Roman" panose="02020603050405020304" pitchFamily="18" charset="0"/>
                <a:cs typeface="Times New Roman" panose="02020603050405020304" pitchFamily="18" charset="0"/>
              </a:rPr>
              <a:t>placed in service</a:t>
            </a:r>
            <a:r>
              <a:rPr lang="en-US" dirty="0">
                <a:latin typeface="Times New Roman" panose="02020603050405020304" pitchFamily="18" charset="0"/>
                <a:cs typeface="Times New Roman" panose="02020603050405020304" pitchFamily="18" charset="0"/>
              </a:rPr>
              <a:t> after September 30, 2025 may qualify</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takes out the Alternative Fuel Refueling Property Credit Section 30C</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Credit for installing </a:t>
            </a:r>
            <a:r>
              <a:rPr lang="en-US" b="1" dirty="0">
                <a:latin typeface="Times New Roman" panose="02020603050405020304" pitchFamily="18" charset="0"/>
                <a:cs typeface="Times New Roman" panose="02020603050405020304" pitchFamily="18" charset="0"/>
              </a:rPr>
              <a:t>qualified alternative fuel refueling property </a:t>
            </a:r>
            <a:r>
              <a:rPr lang="en-US" b="1" u="sng" dirty="0">
                <a:latin typeface="Times New Roman" panose="02020603050405020304" pitchFamily="18" charset="0"/>
                <a:cs typeface="Times New Roman" panose="02020603050405020304" pitchFamily="18" charset="0"/>
              </a:rPr>
              <a:t>ends</a:t>
            </a:r>
            <a:r>
              <a:rPr lang="en-US" dirty="0">
                <a:latin typeface="Times New Roman" panose="02020603050405020304" pitchFamily="18" charset="0"/>
                <a:cs typeface="Times New Roman" panose="02020603050405020304" pitchFamily="18" charset="0"/>
              </a:rPr>
              <a:t> for property placed in service 	after June 30, 2026 (was originally for 2032 per the Inflation Reduction Act)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I.e. Electric Vehicle Charging Stations</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88201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DA930-30C8-D0E1-7F0D-FABE3C8E3A5E}"/>
              </a:ext>
            </a:extLst>
          </p:cNvPr>
          <p:cNvSpPr>
            <a:spLocks noGrp="1"/>
          </p:cNvSpPr>
          <p:nvPr>
            <p:ph type="title"/>
          </p:nvPr>
        </p:nvSpPr>
        <p:spPr/>
        <p:txBody>
          <a:bodyPr/>
          <a:lstStyle/>
          <a:p>
            <a:r>
              <a:rPr lang="en-US" dirty="0">
                <a:solidFill>
                  <a:schemeClr val="tx1"/>
                </a:solidFill>
              </a:rPr>
              <a:t>Changes to Manufacturing</a:t>
            </a:r>
          </a:p>
        </p:txBody>
      </p:sp>
      <p:sp>
        <p:nvSpPr>
          <p:cNvPr id="6" name="TextBox 5">
            <a:extLst>
              <a:ext uri="{FF2B5EF4-FFF2-40B4-BE49-F238E27FC236}">
                <a16:creationId xmlns:a16="http://schemas.microsoft.com/office/drawing/2014/main" id="{75ABBBDF-2DC2-9D83-699E-E98797ADC4E1}"/>
              </a:ext>
            </a:extLst>
          </p:cNvPr>
          <p:cNvSpPr txBox="1"/>
          <p:nvPr/>
        </p:nvSpPr>
        <p:spPr>
          <a:xfrm>
            <a:off x="594359" y="2253673"/>
            <a:ext cx="10904914" cy="4247317"/>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Important provision from OBBBA is deduction for </a:t>
            </a:r>
            <a:r>
              <a:rPr lang="en-US" b="1" dirty="0">
                <a:latin typeface="Times New Roman" panose="02020603050405020304" pitchFamily="18" charset="0"/>
                <a:cs typeface="Times New Roman" panose="02020603050405020304" pitchFamily="18" charset="0"/>
              </a:rPr>
              <a:t>Qualified Production Property (QPP) </a:t>
            </a:r>
            <a:r>
              <a:rPr lang="en-US" dirty="0">
                <a:latin typeface="Times New Roman" panose="02020603050405020304" pitchFamily="18" charset="0"/>
                <a:cs typeface="Times New Roman" panose="02020603050405020304" pitchFamily="18" charset="0"/>
              </a:rPr>
              <a:t>used in Qualified Production activity</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QPP</a:t>
            </a:r>
            <a:r>
              <a:rPr lang="en-US" dirty="0">
                <a:latin typeface="Times New Roman" panose="02020603050405020304" pitchFamily="18" charset="0"/>
                <a:cs typeface="Times New Roman" panose="02020603050405020304" pitchFamily="18" charset="0"/>
              </a:rPr>
              <a:t> is a portion of nonresidential real property used by taxpayer as an integral part of a qualified 	production activity</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Qualified Production Activity </a:t>
            </a:r>
            <a:r>
              <a:rPr lang="en-US" dirty="0">
                <a:latin typeface="Times New Roman" panose="02020603050405020304" pitchFamily="18" charset="0"/>
                <a:cs typeface="Times New Roman" panose="02020603050405020304" pitchFamily="18" charset="0"/>
              </a:rPr>
              <a:t>is the manufacturing, production or refining of tangible personal 	property resulting in substantial transformation of the property comprising the product.</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Meaning, transforming materials or property into a product</a:t>
            </a:r>
          </a:p>
          <a:p>
            <a:pPr marL="1657350" lvl="3"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Mentioned in the Bonus Depreciation section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Newly constructed and qualifiable nonresidential real property for the qualified production activity may be depreciated 100%</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 office spaces or administration office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Must be in service before January 1, 2031 and construction after January 19, 2025 and before 	January 1, 2029</a:t>
            </a:r>
          </a:p>
        </p:txBody>
      </p:sp>
    </p:spTree>
    <p:extLst>
      <p:ext uri="{BB962C8B-B14F-4D97-AF65-F5344CB8AC3E}">
        <p14:creationId xmlns:p14="http://schemas.microsoft.com/office/powerpoint/2010/main" val="827883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AB5DA-7011-76C9-E5C6-EBFC03D03C97}"/>
              </a:ext>
            </a:extLst>
          </p:cNvPr>
          <p:cNvSpPr>
            <a:spLocks noGrp="1"/>
          </p:cNvSpPr>
          <p:nvPr>
            <p:ph type="title"/>
          </p:nvPr>
        </p:nvSpPr>
        <p:spPr/>
        <p:txBody>
          <a:bodyPr/>
          <a:lstStyle/>
          <a:p>
            <a:r>
              <a:rPr lang="en-US" dirty="0">
                <a:solidFill>
                  <a:schemeClr val="tx1"/>
                </a:solidFill>
              </a:rPr>
              <a:t>§ 170 Charitable Contributions</a:t>
            </a:r>
            <a:br>
              <a:rPr lang="en-US" dirty="0">
                <a:solidFill>
                  <a:schemeClr val="tx1"/>
                </a:solidFill>
              </a:rPr>
            </a:br>
            <a:r>
              <a:rPr lang="en-US" dirty="0">
                <a:solidFill>
                  <a:schemeClr val="tx1"/>
                </a:solidFill>
              </a:rPr>
              <a:t>Below- and New Above-The-Line</a:t>
            </a:r>
          </a:p>
        </p:txBody>
      </p:sp>
      <p:sp>
        <p:nvSpPr>
          <p:cNvPr id="5" name="TextBox 4">
            <a:extLst>
              <a:ext uri="{FF2B5EF4-FFF2-40B4-BE49-F238E27FC236}">
                <a16:creationId xmlns:a16="http://schemas.microsoft.com/office/drawing/2014/main" id="{9E141051-58F2-BDA0-65CF-F87B252E138E}"/>
              </a:ext>
            </a:extLst>
          </p:cNvPr>
          <p:cNvSpPr txBox="1"/>
          <p:nvPr/>
        </p:nvSpPr>
        <p:spPr>
          <a:xfrm>
            <a:off x="594360" y="2204816"/>
            <a:ext cx="10968100" cy="341632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Beginning 2026 Non-Itemizing Individuals are now allowed an </a:t>
            </a:r>
            <a:r>
              <a:rPr lang="en-US" b="1" dirty="0">
                <a:latin typeface="Times New Roman" panose="02020603050405020304" pitchFamily="18" charset="0"/>
                <a:cs typeface="Times New Roman" panose="02020603050405020304" pitchFamily="18" charset="0"/>
              </a:rPr>
              <a:t>above-the-line</a:t>
            </a:r>
            <a:r>
              <a:rPr lang="en-US" dirty="0">
                <a:latin typeface="Times New Roman" panose="02020603050405020304" pitchFamily="18" charset="0"/>
                <a:cs typeface="Times New Roman" panose="02020603050405020304" pitchFamily="18" charset="0"/>
              </a:rPr>
              <a:t> charitable deduction $1,000 Single ($2,000 MFJ)</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Also 2026 Itemizing Individuals now must meet the </a:t>
            </a:r>
            <a:r>
              <a:rPr lang="en-US" b="1" dirty="0">
                <a:latin typeface="Times New Roman" panose="02020603050405020304" pitchFamily="18" charset="0"/>
                <a:cs typeface="Times New Roman" panose="02020603050405020304" pitchFamily="18" charset="0"/>
              </a:rPr>
              <a:t>floor threshold of 0.5% </a:t>
            </a:r>
            <a:r>
              <a:rPr lang="en-US" dirty="0">
                <a:latin typeface="Times New Roman" panose="02020603050405020304" pitchFamily="18" charset="0"/>
                <a:cs typeface="Times New Roman" panose="02020603050405020304" pitchFamily="18" charset="0"/>
              </a:rPr>
              <a:t>of AGI (was at 0%)</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all Individuals – the </a:t>
            </a:r>
            <a:r>
              <a:rPr lang="en-US" b="1" dirty="0">
                <a:latin typeface="Times New Roman" panose="02020603050405020304" pitchFamily="18" charset="0"/>
                <a:cs typeface="Times New Roman" panose="02020603050405020304" pitchFamily="18" charset="0"/>
              </a:rPr>
              <a:t>60% cash contribution limit </a:t>
            </a:r>
            <a:r>
              <a:rPr lang="en-US" dirty="0">
                <a:latin typeface="Times New Roman" panose="02020603050405020304" pitchFamily="18" charset="0"/>
                <a:cs typeface="Times New Roman" panose="02020603050405020304" pitchFamily="18" charset="0"/>
              </a:rPr>
              <a:t>of AGI is made </a:t>
            </a:r>
            <a:r>
              <a:rPr lang="en-US" b="1" dirty="0">
                <a:latin typeface="Times New Roman" panose="02020603050405020304" pitchFamily="18" charset="0"/>
                <a:cs typeface="Times New Roman" panose="02020603050405020304" pitchFamily="18" charset="0"/>
              </a:rPr>
              <a:t>permanent </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If your clients have intentions to give to charity and have </a:t>
            </a:r>
            <a:r>
              <a:rPr lang="en-US" b="1" dirty="0">
                <a:latin typeface="Times New Roman" panose="02020603050405020304" pitchFamily="18" charset="0"/>
                <a:cs typeface="Times New Roman" panose="02020603050405020304" pitchFamily="18" charset="0"/>
              </a:rPr>
              <a:t>no idea </a:t>
            </a:r>
            <a:r>
              <a:rPr lang="en-US" dirty="0">
                <a:latin typeface="Times New Roman" panose="02020603050405020304" pitchFamily="18" charset="0"/>
                <a:cs typeface="Times New Roman" panose="02020603050405020304" pitchFamily="18" charset="0"/>
              </a:rPr>
              <a:t>what charity to pick, advise your client on choosing Donor Advised Funds (DAFs)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Allows individuals to contribute to charitable fund and receive immediate tax deduction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client recommends a charity</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DAF then verifies the charity and makes the eligible grant on behalf</a:t>
            </a:r>
          </a:p>
        </p:txBody>
      </p:sp>
      <p:pic>
        <p:nvPicPr>
          <p:cNvPr id="3" name="Picture 2" descr="A green letter in a square with arrows&#10;&#10;AI-generated content may be incorrect.">
            <a:extLst>
              <a:ext uri="{FF2B5EF4-FFF2-40B4-BE49-F238E27FC236}">
                <a16:creationId xmlns:a16="http://schemas.microsoft.com/office/drawing/2014/main" id="{A7F356E9-8844-7344-533E-6ECAC4605C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2138301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B4954-EFEE-566A-DD62-F37501ABE023}"/>
              </a:ext>
            </a:extLst>
          </p:cNvPr>
          <p:cNvSpPr>
            <a:spLocks noGrp="1"/>
          </p:cNvSpPr>
          <p:nvPr>
            <p:ph type="title"/>
          </p:nvPr>
        </p:nvSpPr>
        <p:spPr/>
        <p:txBody>
          <a:bodyPr/>
          <a:lstStyle/>
          <a:p>
            <a:r>
              <a:rPr lang="en-US" dirty="0">
                <a:solidFill>
                  <a:schemeClr val="tx1"/>
                </a:solidFill>
              </a:rPr>
              <a:t>Overtime Pay Exemption</a:t>
            </a:r>
          </a:p>
        </p:txBody>
      </p:sp>
      <p:sp>
        <p:nvSpPr>
          <p:cNvPr id="6" name="TextBox 5">
            <a:extLst>
              <a:ext uri="{FF2B5EF4-FFF2-40B4-BE49-F238E27FC236}">
                <a16:creationId xmlns:a16="http://schemas.microsoft.com/office/drawing/2014/main" id="{92B9E960-6917-757F-3A8E-94FCD4CF6C7F}"/>
              </a:ext>
            </a:extLst>
          </p:cNvPr>
          <p:cNvSpPr txBox="1"/>
          <p:nvPr/>
        </p:nvSpPr>
        <p:spPr>
          <a:xfrm>
            <a:off x="569652" y="2164166"/>
            <a:ext cx="11052695"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Employers continue compliance with existing wage and hour laws and the Fair Labor Standards Act (FLSA)</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How Overtime payment is the same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All non-exempt employees receive </a:t>
            </a:r>
            <a:r>
              <a:rPr lang="en-US" b="1" dirty="0">
                <a:latin typeface="Times New Roman" panose="02020603050405020304" pitchFamily="18" charset="0"/>
                <a:cs typeface="Times New Roman" panose="02020603050405020304" pitchFamily="18" charset="0"/>
              </a:rPr>
              <a:t>1.5 times (premium) </a:t>
            </a:r>
            <a:r>
              <a:rPr lang="en-US" dirty="0">
                <a:latin typeface="Times New Roman" panose="02020603050405020304" pitchFamily="18" charset="0"/>
                <a:cs typeface="Times New Roman" panose="02020603050405020304" pitchFamily="18" charset="0"/>
              </a:rPr>
              <a:t>the regular rate of pay for all hours worked over 40 in a  workweek (FLSA)</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Employers continue to withhold FICA and applicable state tax withholdings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How Overtime payment is new</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Employers are required to track and separately report “qualified overtime compensation” on W2</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Qualified Overtime</a:t>
            </a:r>
            <a:r>
              <a:rPr lang="en-US" dirty="0">
                <a:latin typeface="Times New Roman" panose="02020603050405020304" pitchFamily="18" charset="0"/>
                <a:cs typeface="Times New Roman" panose="02020603050405020304" pitchFamily="18" charset="0"/>
              </a:rPr>
              <a:t>” – only to the </a:t>
            </a:r>
            <a:r>
              <a:rPr lang="en-US" b="1" i="1" dirty="0">
                <a:latin typeface="Times New Roman" panose="02020603050405020304" pitchFamily="18" charset="0"/>
                <a:cs typeface="Times New Roman" panose="02020603050405020304" pitchFamily="18" charset="0"/>
              </a:rPr>
              <a:t>Premium Portion</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the </a:t>
            </a:r>
            <a:r>
              <a:rPr lang="en-US" b="1" dirty="0">
                <a:latin typeface="Times New Roman" panose="02020603050405020304" pitchFamily="18" charset="0"/>
                <a:cs typeface="Times New Roman" panose="02020603050405020304" pitchFamily="18" charset="0"/>
              </a:rPr>
              <a:t>FLSA-required overtime</a:t>
            </a:r>
            <a:r>
              <a:rPr lang="en-US" dirty="0">
                <a:latin typeface="Times New Roman" panose="02020603050405020304" pitchFamily="18" charset="0"/>
                <a:cs typeface="Times New Roman" panose="02020603050405020304" pitchFamily="18" charset="0"/>
              </a:rPr>
              <a:t>, not overtime mandated solely by state law or company policy</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IRS 2025 Transition Period allows penalty grace to employers failing to separately report the qualified overtime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Must file complete and correct returns otherwise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IRS released draft 2026 Form W-2 with new code for Box 12 (Code TT) for mandatory separate reporting</a:t>
            </a:r>
          </a:p>
        </p:txBody>
      </p:sp>
    </p:spTree>
    <p:extLst>
      <p:ext uri="{BB962C8B-B14F-4D97-AF65-F5344CB8AC3E}">
        <p14:creationId xmlns:p14="http://schemas.microsoft.com/office/powerpoint/2010/main" val="42218209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ECC8A-4945-769A-AD6A-E701D3D457E7}"/>
              </a:ext>
            </a:extLst>
          </p:cNvPr>
          <p:cNvSpPr>
            <a:spLocks noGrp="1"/>
          </p:cNvSpPr>
          <p:nvPr>
            <p:ph type="title"/>
          </p:nvPr>
        </p:nvSpPr>
        <p:spPr/>
        <p:txBody>
          <a:bodyPr/>
          <a:lstStyle/>
          <a:p>
            <a:r>
              <a:rPr lang="en-US" dirty="0">
                <a:solidFill>
                  <a:schemeClr val="tx1"/>
                </a:solidFill>
              </a:rPr>
              <a:t>Other Employee Benefit Changes</a:t>
            </a:r>
          </a:p>
        </p:txBody>
      </p:sp>
      <p:sp>
        <p:nvSpPr>
          <p:cNvPr id="5" name="TextBox 4">
            <a:extLst>
              <a:ext uri="{FF2B5EF4-FFF2-40B4-BE49-F238E27FC236}">
                <a16:creationId xmlns:a16="http://schemas.microsoft.com/office/drawing/2014/main" id="{ADF73EAC-0F8D-F1A0-BA6F-B07E80914F95}"/>
              </a:ext>
            </a:extLst>
          </p:cNvPr>
          <p:cNvSpPr txBox="1"/>
          <p:nvPr/>
        </p:nvSpPr>
        <p:spPr>
          <a:xfrm>
            <a:off x="594360" y="2136618"/>
            <a:ext cx="10468975" cy="4801314"/>
          </a:xfrm>
          <a:prstGeom prst="rect">
            <a:avLst/>
          </a:prstGeom>
          <a:noFill/>
        </p:spPr>
        <p:txBody>
          <a:bodyPr wrap="square" rtlCol="0">
            <a:sp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Student loan employer payback plans: </a:t>
            </a:r>
            <a:r>
              <a:rPr lang="en-US" dirty="0">
                <a:latin typeface="Times New Roman" panose="02020603050405020304" pitchFamily="18" charset="0"/>
                <a:cs typeface="Times New Roman" panose="02020603050405020304" pitchFamily="18" charset="0"/>
              </a:rPr>
              <a:t>Employers may continue to pay or reimburse up to $5,250 employee per year toward student loans on a tax-free basis.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exclusion becomes permanent starting in 2026 and the amount will be for inflation</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Retirement Plans </a:t>
            </a:r>
            <a:r>
              <a:rPr lang="en-US" dirty="0">
                <a:latin typeface="Times New Roman" panose="02020603050405020304" pitchFamily="18" charset="0"/>
                <a:cs typeface="Times New Roman" panose="02020603050405020304" pitchFamily="18" charset="0"/>
              </a:rPr>
              <a:t>– The OBBBA increases contribution limits for retirement plans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Defined contribution limits increased from $69,000 in 2024 to $70,000 in 2025.</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u="sng" dirty="0">
                <a:latin typeface="Times New Roman" panose="02020603050405020304" pitchFamily="18" charset="0"/>
                <a:cs typeface="Times New Roman" panose="02020603050405020304" pitchFamily="18" charset="0"/>
              </a:rPr>
              <a:t>CAUTION </a:t>
            </a:r>
            <a:r>
              <a:rPr lang="en-US" dirty="0">
                <a:latin typeface="Times New Roman" panose="02020603050405020304" pitchFamily="18" charset="0"/>
                <a:cs typeface="Times New Roman" panose="02020603050405020304" pitchFamily="18" charset="0"/>
              </a:rPr>
              <a:t>The OBBBA extended the IRS Statute of Limitations for auditing Q3 and Q4 Quarter 2021 Employee Retention Credit (ERC) claims from Five Years to Six Years after the later of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1) date on which original payroll tax return was filed for ERC claim or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2) date the ERC claim was filed (albeit amended)</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Due Diligence requirements for ERC Promoters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Requirements similar to earned income, child, and education credits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When related to Q3 or Q4 2021 ERC claims or refunds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prevents the IRS from </a:t>
            </a:r>
            <a:r>
              <a:rPr lang="en-US" b="1" dirty="0">
                <a:latin typeface="Times New Roman" panose="02020603050405020304" pitchFamily="18" charset="0"/>
                <a:cs typeface="Times New Roman" panose="02020603050405020304" pitchFamily="18" charset="0"/>
              </a:rPr>
              <a:t>allowing or refunding </a:t>
            </a:r>
            <a:r>
              <a:rPr lang="en-US" dirty="0">
                <a:latin typeface="Times New Roman" panose="02020603050405020304" pitchFamily="18" charset="0"/>
                <a:cs typeface="Times New Roman" panose="02020603050405020304" pitchFamily="18" charset="0"/>
              </a:rPr>
              <a:t>ERC claims for Q3 and Q4 of 2021 filed after January 31, 2024</a:t>
            </a:r>
          </a:p>
        </p:txBody>
      </p:sp>
    </p:spTree>
    <p:extLst>
      <p:ext uri="{BB962C8B-B14F-4D97-AF65-F5344CB8AC3E}">
        <p14:creationId xmlns:p14="http://schemas.microsoft.com/office/powerpoint/2010/main" val="3848714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B5188-3BD0-4EB0-84F6-749F99EE8080}"/>
              </a:ext>
            </a:extLst>
          </p:cNvPr>
          <p:cNvSpPr>
            <a:spLocks noGrp="1"/>
          </p:cNvSpPr>
          <p:nvPr>
            <p:ph type="title"/>
          </p:nvPr>
        </p:nvSpPr>
        <p:spPr/>
        <p:txBody>
          <a:bodyPr/>
          <a:lstStyle/>
          <a:p>
            <a:r>
              <a:rPr lang="en-US" dirty="0">
                <a:solidFill>
                  <a:schemeClr val="tx1"/>
                </a:solidFill>
              </a:rPr>
              <a:t>Continued… Other Employer Benefits</a:t>
            </a:r>
          </a:p>
        </p:txBody>
      </p:sp>
      <p:sp>
        <p:nvSpPr>
          <p:cNvPr id="6" name="TextBox 5">
            <a:extLst>
              <a:ext uri="{FF2B5EF4-FFF2-40B4-BE49-F238E27FC236}">
                <a16:creationId xmlns:a16="http://schemas.microsoft.com/office/drawing/2014/main" id="{34C2DD7B-AF3E-8692-6FC6-5A6ACE368B0B}"/>
              </a:ext>
            </a:extLst>
          </p:cNvPr>
          <p:cNvSpPr txBox="1"/>
          <p:nvPr/>
        </p:nvSpPr>
        <p:spPr>
          <a:xfrm>
            <a:off x="594359" y="2554146"/>
            <a:ext cx="10249131" cy="1477328"/>
          </a:xfrm>
          <a:prstGeom prst="rect">
            <a:avLst/>
          </a:prstGeom>
          <a:noFill/>
        </p:spPr>
        <p:txBody>
          <a:bodyPr wrap="square">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IRC Section 129 Dependent Care (Child Care)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Employers </a:t>
            </a:r>
            <a:r>
              <a:rPr lang="en-US" dirty="0">
                <a:latin typeface="Times New Roman" panose="02020603050405020304" pitchFamily="18" charset="0"/>
                <a:cs typeface="Times New Roman" panose="02020603050405020304" pitchFamily="18" charset="0"/>
              </a:rPr>
              <a:t>may </a:t>
            </a:r>
            <a:r>
              <a:rPr lang="en-US" b="1" dirty="0">
                <a:latin typeface="Times New Roman" panose="02020603050405020304" pitchFamily="18" charset="0"/>
                <a:cs typeface="Times New Roman" panose="02020603050405020304" pitchFamily="18" charset="0"/>
              </a:rPr>
              <a:t>receive an increased tax credit </a:t>
            </a:r>
            <a:r>
              <a:rPr lang="en-US" dirty="0">
                <a:latin typeface="Times New Roman" panose="02020603050405020304" pitchFamily="18" charset="0"/>
                <a:cs typeface="Times New Roman" panose="02020603050405020304" pitchFamily="18" charset="0"/>
              </a:rPr>
              <a:t>to providing childcare services to employees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Increased to $500,000 (or $600,000 for eligible small businesses)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Credit percentage increase from 40% (or 50% for eligible small businesses) of qualified expenses </a:t>
            </a:r>
          </a:p>
        </p:txBody>
      </p:sp>
    </p:spTree>
    <p:extLst>
      <p:ext uri="{BB962C8B-B14F-4D97-AF65-F5344CB8AC3E}">
        <p14:creationId xmlns:p14="http://schemas.microsoft.com/office/powerpoint/2010/main" val="29445539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green letter in a square with arrows&#10;&#10;AI-generated content may be incorrect.">
            <a:extLst>
              <a:ext uri="{FF2B5EF4-FFF2-40B4-BE49-F238E27FC236}">
                <a16:creationId xmlns:a16="http://schemas.microsoft.com/office/drawing/2014/main" id="{6B68BBA1-CE58-3DFC-6C03-3A6DE8D2DA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1765" y="1987165"/>
            <a:ext cx="4857115" cy="4870835"/>
          </a:xfrm>
          <a:prstGeom prst="rect">
            <a:avLst/>
          </a:prstGeom>
        </p:spPr>
      </p:pic>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solidFill>
                  <a:schemeClr val="tx1"/>
                </a:solidFill>
              </a:rPr>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t>Larry Marietta, CPA</a:t>
            </a:r>
          </a:p>
          <a:p>
            <a:r>
              <a:rPr lang="en-US" dirty="0"/>
              <a:t>317-216-1040</a:t>
            </a:r>
          </a:p>
          <a:p>
            <a:r>
              <a:rPr lang="en-US" dirty="0"/>
              <a:t>www.mariettacpa.com</a:t>
            </a:r>
          </a:p>
        </p:txBody>
      </p:sp>
    </p:spTree>
    <p:extLst>
      <p:ext uri="{BB962C8B-B14F-4D97-AF65-F5344CB8AC3E}">
        <p14:creationId xmlns:p14="http://schemas.microsoft.com/office/powerpoint/2010/main" val="4261132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06E1B-AE8E-3D02-7BCB-3D52E828B0DF}"/>
              </a:ext>
            </a:extLst>
          </p:cNvPr>
          <p:cNvSpPr>
            <a:spLocks noGrp="1"/>
          </p:cNvSpPr>
          <p:nvPr>
            <p:ph type="title"/>
          </p:nvPr>
        </p:nvSpPr>
        <p:spPr>
          <a:xfrm>
            <a:off x="594360" y="474682"/>
            <a:ext cx="10566447" cy="1494596"/>
          </a:xfrm>
        </p:spPr>
        <p:txBody>
          <a:bodyPr/>
          <a:lstStyle/>
          <a:p>
            <a:r>
              <a:rPr lang="en-US" dirty="0">
                <a:solidFill>
                  <a:schemeClr val="tx1"/>
                </a:solidFill>
              </a:rPr>
              <a:t>§ 163(h) Home Mortgage Interest &amp; New Mortgage Insurance Premiums</a:t>
            </a:r>
            <a:br>
              <a:rPr lang="en-US" dirty="0">
                <a:solidFill>
                  <a:schemeClr val="tx1"/>
                </a:solidFill>
              </a:rPr>
            </a:br>
            <a:r>
              <a:rPr lang="en-US" dirty="0">
                <a:solidFill>
                  <a:schemeClr val="tx1"/>
                </a:solidFill>
              </a:rPr>
              <a:t>Below-The-Line</a:t>
            </a:r>
          </a:p>
        </p:txBody>
      </p:sp>
      <p:sp>
        <p:nvSpPr>
          <p:cNvPr id="5" name="TextBox 4">
            <a:extLst>
              <a:ext uri="{FF2B5EF4-FFF2-40B4-BE49-F238E27FC236}">
                <a16:creationId xmlns:a16="http://schemas.microsoft.com/office/drawing/2014/main" id="{3BBD42F7-CE74-7643-0F6E-A0F2898C93A0}"/>
              </a:ext>
            </a:extLst>
          </p:cNvPr>
          <p:cNvSpPr txBox="1"/>
          <p:nvPr/>
        </p:nvSpPr>
        <p:spPr>
          <a:xfrm>
            <a:off x="594360" y="2230452"/>
            <a:ext cx="10438261" cy="3693319"/>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OBBBA continues the limited interest deduction on home equity loans and </a:t>
            </a:r>
            <a:r>
              <a:rPr lang="en-US" b="1" dirty="0">
                <a:latin typeface="Times New Roman" panose="02020603050405020304" pitchFamily="18" charset="0"/>
                <a:cs typeface="Times New Roman" panose="02020603050405020304" pitchFamily="18" charset="0"/>
              </a:rPr>
              <a:t>reduced the total amount of deductible acquisition debt interest to $750,000 ($375,000 MFS)</a:t>
            </a:r>
            <a:r>
              <a:rPr lang="en-US" dirty="0">
                <a:latin typeface="Times New Roman" panose="02020603050405020304" pitchFamily="18" charset="0"/>
                <a:cs typeface="Times New Roman" panose="02020603050405020304" pitchFamily="18" charset="0"/>
              </a:rPr>
              <a:t> for mortgages taken after December 15, 2017</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Still, </a:t>
            </a:r>
            <a:r>
              <a:rPr lang="en-US" b="1" dirty="0">
                <a:latin typeface="Times New Roman" panose="02020603050405020304" pitchFamily="18" charset="0"/>
                <a:cs typeface="Times New Roman" panose="02020603050405020304" pitchFamily="18" charset="0"/>
              </a:rPr>
              <a:t>to deduct interest </a:t>
            </a:r>
            <a:r>
              <a:rPr lang="en-US" dirty="0">
                <a:latin typeface="Times New Roman" panose="02020603050405020304" pitchFamily="18" charset="0"/>
                <a:cs typeface="Times New Roman" panose="02020603050405020304" pitchFamily="18" charset="0"/>
              </a:rPr>
              <a:t>on a home equity loan, </a:t>
            </a:r>
            <a:r>
              <a:rPr lang="en-US" b="1" dirty="0">
                <a:latin typeface="Times New Roman" panose="02020603050405020304" pitchFamily="18" charset="0"/>
                <a:cs typeface="Times New Roman" panose="02020603050405020304" pitchFamily="18" charset="0"/>
              </a:rPr>
              <a:t>must use the loan proceeds to acquire or improve a principal residence or a second residence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Starting in 2026, the OBBBA may allow you to </a:t>
            </a:r>
            <a:r>
              <a:rPr lang="en-US" b="1" dirty="0">
                <a:latin typeface="Times New Roman" panose="02020603050405020304" pitchFamily="18" charset="0"/>
                <a:cs typeface="Times New Roman" panose="02020603050405020304" pitchFamily="18" charset="0"/>
              </a:rPr>
              <a:t>deduct premiums paid for qualified mortgage insurance that covers home acquisition debt</a:t>
            </a:r>
            <a:r>
              <a:rPr lang="en-US" dirty="0">
                <a:latin typeface="Times New Roman" panose="02020603050405020304" pitchFamily="18" charset="0"/>
                <a:cs typeface="Times New Roman" panose="02020603050405020304" pitchFamily="18" charset="0"/>
              </a:rPr>
              <a:t>. The mortgage insurance contract must have been issued after 2006</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Phaseout reduces 10% for every $1,000 above $100,000 AGI or $50,000 MFS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Considered part of your qualified residence interest deduction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an unmarried individual or married joint-filing couple, the mortgage interest deduction will be completely phased out if your AGI is $110,000 or higher</a:t>
            </a:r>
          </a:p>
        </p:txBody>
      </p:sp>
      <p:pic>
        <p:nvPicPr>
          <p:cNvPr id="3" name="Picture 2" descr="A green letter in a square with arrows&#10;&#10;AI-generated content may be incorrect.">
            <a:extLst>
              <a:ext uri="{FF2B5EF4-FFF2-40B4-BE49-F238E27FC236}">
                <a16:creationId xmlns:a16="http://schemas.microsoft.com/office/drawing/2014/main" id="{B16F39E1-DC3A-141D-6B16-7E2D8D6FAD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2064" y="5403968"/>
            <a:ext cx="1449936" cy="1454032"/>
          </a:xfrm>
          <a:prstGeom prst="rect">
            <a:avLst/>
          </a:prstGeom>
        </p:spPr>
      </p:pic>
    </p:spTree>
    <p:extLst>
      <p:ext uri="{BB962C8B-B14F-4D97-AF65-F5344CB8AC3E}">
        <p14:creationId xmlns:p14="http://schemas.microsoft.com/office/powerpoint/2010/main" val="257989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0195372D-91C5-EB43-7F9E-9A74726F92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
        <p:nvSpPr>
          <p:cNvPr id="2" name="Title 1">
            <a:extLst>
              <a:ext uri="{FF2B5EF4-FFF2-40B4-BE49-F238E27FC236}">
                <a16:creationId xmlns:a16="http://schemas.microsoft.com/office/drawing/2014/main" id="{2D6750FD-E62D-CE95-A3FE-F51A8D9180E0}"/>
              </a:ext>
            </a:extLst>
          </p:cNvPr>
          <p:cNvSpPr>
            <a:spLocks noGrp="1"/>
          </p:cNvSpPr>
          <p:nvPr>
            <p:ph type="title"/>
          </p:nvPr>
        </p:nvSpPr>
        <p:spPr>
          <a:xfrm>
            <a:off x="594360" y="406316"/>
            <a:ext cx="9778365" cy="1494596"/>
          </a:xfrm>
        </p:spPr>
        <p:txBody>
          <a:bodyPr/>
          <a:lstStyle/>
          <a:p>
            <a:r>
              <a:rPr lang="en-US" dirty="0">
                <a:solidFill>
                  <a:schemeClr val="tx1"/>
                </a:solidFill>
              </a:rPr>
              <a:t>New § 163(h)(4) Auto Loan Interest</a:t>
            </a:r>
            <a:br>
              <a:rPr lang="en-US" dirty="0">
                <a:solidFill>
                  <a:schemeClr val="tx1"/>
                </a:solidFill>
              </a:rPr>
            </a:br>
            <a:r>
              <a:rPr lang="en-US" dirty="0">
                <a:solidFill>
                  <a:schemeClr val="tx1"/>
                </a:solidFill>
              </a:rPr>
              <a:t>Above-The-Line</a:t>
            </a:r>
          </a:p>
        </p:txBody>
      </p:sp>
      <p:sp>
        <p:nvSpPr>
          <p:cNvPr id="5" name="TextBox 4">
            <a:extLst>
              <a:ext uri="{FF2B5EF4-FFF2-40B4-BE49-F238E27FC236}">
                <a16:creationId xmlns:a16="http://schemas.microsoft.com/office/drawing/2014/main" id="{CAD62934-8FEC-8714-5766-208EA25061A5}"/>
              </a:ext>
            </a:extLst>
          </p:cNvPr>
          <p:cNvSpPr txBox="1"/>
          <p:nvPr/>
        </p:nvSpPr>
        <p:spPr>
          <a:xfrm>
            <a:off x="594360" y="2162561"/>
            <a:ext cx="9925513"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2025 Tax Year Auto loan interest </a:t>
            </a:r>
            <a:r>
              <a:rPr lang="en-US" b="1" dirty="0">
                <a:latin typeface="Times New Roman" panose="02020603050405020304" pitchFamily="18" charset="0"/>
                <a:cs typeface="Times New Roman" panose="02020603050405020304" pitchFamily="18" charset="0"/>
              </a:rPr>
              <a:t>Maximum Annual Deduction of $10,000 limited </a:t>
            </a:r>
            <a:r>
              <a:rPr lang="en-US" dirty="0">
                <a:latin typeface="Times New Roman" panose="02020603050405020304" pitchFamily="18" charset="0"/>
                <a:cs typeface="Times New Roman" panose="02020603050405020304" pitchFamily="18" charset="0"/>
              </a:rPr>
              <a:t>by MAGI threshold</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Prior to OBBBA, personal auto loan interest was not deductible. </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Reduced by $200 for each $1,000 MAGI Exceeds $100,000 ($200,000 MFJ)</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Now, Personal loan </a:t>
            </a:r>
            <a:r>
              <a:rPr lang="en-US" dirty="0">
                <a:latin typeface="Times New Roman" panose="02020603050405020304" pitchFamily="18" charset="0"/>
                <a:cs typeface="Times New Roman" panose="02020603050405020304" pitchFamily="18" charset="0"/>
              </a:rPr>
              <a:t>interest on a </a:t>
            </a:r>
            <a:r>
              <a:rPr lang="en-US" b="1" dirty="0">
                <a:latin typeface="Times New Roman" panose="02020603050405020304" pitchFamily="18" charset="0"/>
                <a:cs typeface="Times New Roman" panose="02020603050405020304" pitchFamily="18" charset="0"/>
              </a:rPr>
              <a:t>qualified passenger vehicle</a:t>
            </a:r>
            <a:r>
              <a:rPr lang="en-US" dirty="0">
                <a:latin typeface="Times New Roman" panose="02020603050405020304" pitchFamily="18" charset="0"/>
                <a:cs typeface="Times New Roman" panose="02020603050405020304" pitchFamily="18" charset="0"/>
              </a:rPr>
              <a:t> paid is </a:t>
            </a:r>
            <a:r>
              <a:rPr lang="en-US" b="1" dirty="0">
                <a:latin typeface="Times New Roman" panose="02020603050405020304" pitchFamily="18" charset="0"/>
                <a:cs typeface="Times New Roman" panose="02020603050405020304" pitchFamily="18" charset="0"/>
              </a:rPr>
              <a:t>qualified interest</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This means Individuals may deduct qualified interest paid on a loan used to purchase “</a:t>
            </a:r>
            <a:r>
              <a:rPr lang="en-US" b="1" i="1" dirty="0">
                <a:latin typeface="Times New Roman" panose="02020603050405020304" pitchFamily="18" charset="0"/>
                <a:cs typeface="Times New Roman" panose="02020603050405020304" pitchFamily="18" charset="0"/>
              </a:rPr>
              <a:t>qualified vehicle</a:t>
            </a:r>
            <a:r>
              <a:rPr lang="en-US" dirty="0">
                <a:latin typeface="Times New Roman" panose="02020603050405020304" pitchFamily="18" charset="0"/>
                <a:cs typeface="Times New Roman" panose="02020603050405020304" pitchFamily="18" charset="0"/>
              </a:rPr>
              <a:t>”, so long as for </a:t>
            </a:r>
            <a:r>
              <a:rPr lang="en-US" b="1" i="1" dirty="0">
                <a:latin typeface="Times New Roman" panose="02020603050405020304" pitchFamily="18" charset="0"/>
                <a:cs typeface="Times New Roman" panose="02020603050405020304" pitchFamily="18" charset="0"/>
              </a:rPr>
              <a:t>personal use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other eligibility met</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Taxpayer Eligibility</a:t>
            </a:r>
            <a:r>
              <a:rPr lang="en-US" dirty="0">
                <a:latin typeface="Times New Roman" panose="02020603050405020304" pitchFamily="18" charset="0"/>
                <a:cs typeface="Times New Roman" panose="02020603050405020304" pitchFamily="18" charset="0"/>
              </a:rPr>
              <a:t>” – Deduction available for both itemizing and non-itemizing taxpayers. The taxpayer must include the Vehicle Identification Number (VIN) of the vehicle on the tax return for any year when the deduction is claimed</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Reporting</a:t>
            </a:r>
            <a:r>
              <a:rPr lang="en-US" dirty="0">
                <a:latin typeface="Times New Roman" panose="02020603050405020304" pitchFamily="18" charset="0"/>
                <a:cs typeface="Times New Roman" panose="02020603050405020304" pitchFamily="18" charset="0"/>
              </a:rPr>
              <a:t>” – </a:t>
            </a:r>
            <a:r>
              <a:rPr lang="en-US" b="1" dirty="0">
                <a:latin typeface="Times New Roman" panose="02020603050405020304" pitchFamily="18" charset="0"/>
                <a:cs typeface="Times New Roman" panose="02020603050405020304" pitchFamily="18" charset="0"/>
              </a:rPr>
              <a:t>Lenders</a:t>
            </a:r>
            <a:r>
              <a:rPr lang="en-US" dirty="0">
                <a:latin typeface="Times New Roman" panose="02020603050405020304" pitchFamily="18" charset="0"/>
                <a:cs typeface="Times New Roman" panose="02020603050405020304" pitchFamily="18" charset="0"/>
              </a:rPr>
              <a:t> of qualified interest </a:t>
            </a:r>
            <a:r>
              <a:rPr lang="en-US" b="1" dirty="0">
                <a:latin typeface="Times New Roman" panose="02020603050405020304" pitchFamily="18" charset="0"/>
                <a:cs typeface="Times New Roman" panose="02020603050405020304" pitchFamily="18" charset="0"/>
              </a:rPr>
              <a:t>must file information returns with the IRS and furnish statements to taxpayers </a:t>
            </a:r>
            <a:r>
              <a:rPr lang="en-US" dirty="0">
                <a:latin typeface="Times New Roman" panose="02020603050405020304" pitchFamily="18" charset="0"/>
                <a:cs typeface="Times New Roman" panose="02020603050405020304" pitchFamily="18" charset="0"/>
              </a:rPr>
              <a:t>showing the total amount of interest received during the taxable year</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Guidance</a:t>
            </a:r>
            <a:r>
              <a:rPr lang="en-US" dirty="0">
                <a:latin typeface="Times New Roman" panose="02020603050405020304" pitchFamily="18" charset="0"/>
                <a:cs typeface="Times New Roman" panose="02020603050405020304" pitchFamily="18" charset="0"/>
              </a:rPr>
              <a:t>” – The IRS will provide transition relief for tax year 2025 for interest recipients subject to the new reporting requirements</a:t>
            </a:r>
          </a:p>
        </p:txBody>
      </p:sp>
    </p:spTree>
    <p:extLst>
      <p:ext uri="{BB962C8B-B14F-4D97-AF65-F5344CB8AC3E}">
        <p14:creationId xmlns:p14="http://schemas.microsoft.com/office/powerpoint/2010/main" val="7374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31EB-8BE8-45F9-6F61-7A80E7E25F45}"/>
              </a:ext>
            </a:extLst>
          </p:cNvPr>
          <p:cNvSpPr>
            <a:spLocks noGrp="1"/>
          </p:cNvSpPr>
          <p:nvPr>
            <p:ph type="title"/>
          </p:nvPr>
        </p:nvSpPr>
        <p:spPr>
          <a:xfrm>
            <a:off x="594360" y="562090"/>
            <a:ext cx="9778365" cy="1494596"/>
          </a:xfrm>
        </p:spPr>
        <p:txBody>
          <a:bodyPr/>
          <a:lstStyle/>
          <a:p>
            <a:r>
              <a:rPr lang="en-US" dirty="0">
                <a:solidFill>
                  <a:schemeClr val="tx1"/>
                </a:solidFill>
              </a:rPr>
              <a:t>Continued . . . New § 163(h)(4) Auto Loan Interest Above-The-Line </a:t>
            </a:r>
          </a:p>
        </p:txBody>
      </p:sp>
      <p:sp>
        <p:nvSpPr>
          <p:cNvPr id="5" name="TextBox 4">
            <a:extLst>
              <a:ext uri="{FF2B5EF4-FFF2-40B4-BE49-F238E27FC236}">
                <a16:creationId xmlns:a16="http://schemas.microsoft.com/office/drawing/2014/main" id="{59B6BCA4-D5FF-73FB-E239-D7A7636FA3FE}"/>
              </a:ext>
            </a:extLst>
          </p:cNvPr>
          <p:cNvSpPr txBox="1"/>
          <p:nvPr/>
        </p:nvSpPr>
        <p:spPr>
          <a:xfrm>
            <a:off x="594360" y="2170632"/>
            <a:ext cx="10771547"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Qualified vehicle</a:t>
            </a:r>
            <a:r>
              <a:rPr lang="en-US" dirty="0">
                <a:latin typeface="Times New Roman" panose="02020603050405020304" pitchFamily="18" charset="0"/>
                <a:cs typeface="Times New Roman" panose="02020603050405020304" pitchFamily="18" charset="0"/>
              </a:rPr>
              <a:t>” – A car, minivan, van, SUV, pick-up truck or motorcycle, with </a:t>
            </a:r>
            <a:r>
              <a:rPr lang="en-US" b="1" u="sng" dirty="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gross vehicle weight rating </a:t>
            </a:r>
            <a:r>
              <a:rPr lang="en-US" b="1" dirty="0">
                <a:latin typeface="Times New Roman" panose="02020603050405020304" pitchFamily="18" charset="0"/>
                <a:cs typeface="Times New Roman" panose="02020603050405020304" pitchFamily="18" charset="0"/>
              </a:rPr>
              <a:t>of less than 14,000 pounds </a:t>
            </a:r>
            <a:r>
              <a:rPr lang="en-US" b="1" u="sng" dirty="0">
                <a:latin typeface="Times New Roman" panose="02020603050405020304" pitchFamily="18" charset="0"/>
                <a:cs typeface="Times New Roman" panose="02020603050405020304" pitchFamily="18" charset="0"/>
              </a:rPr>
              <a:t>and</a:t>
            </a:r>
            <a:r>
              <a:rPr lang="en-US"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has undergone </a:t>
            </a:r>
            <a:r>
              <a:rPr lang="en-US" b="1" dirty="0">
                <a:latin typeface="Times New Roman" panose="02020603050405020304" pitchFamily="18" charset="0"/>
                <a:cs typeface="Times New Roman" panose="02020603050405020304" pitchFamily="18" charset="0"/>
              </a:rPr>
              <a:t>final assembly in US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Vehicle Identification Number (VIN) must be included on Tax Return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Important to determine if final assembly in US:</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Information label attached to vehicle on dealer’s premises</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VIN</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Qualified Interest</a:t>
            </a:r>
            <a:r>
              <a:rPr lang="en-US" dirty="0">
                <a:latin typeface="Times New Roman" panose="02020603050405020304" pitchFamily="18" charset="0"/>
                <a:cs typeface="Times New Roman" panose="02020603050405020304" pitchFamily="18" charset="0"/>
              </a:rPr>
              <a:t>” – Loan must originate after December 31, 2024. So, it is only for cars/loans purchased after the start of 2025 and thereafter</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Loan must be used to purchase a </a:t>
            </a:r>
            <a:r>
              <a:rPr lang="en-US" b="1" u="sng" dirty="0">
                <a:latin typeface="Times New Roman" panose="02020603050405020304" pitchFamily="18" charset="0"/>
                <a:cs typeface="Times New Roman" panose="02020603050405020304" pitchFamily="18" charset="0"/>
              </a:rPr>
              <a:t>new</a:t>
            </a:r>
            <a:r>
              <a:rPr lang="en-US" dirty="0">
                <a:latin typeface="Times New Roman" panose="02020603050405020304" pitchFamily="18" charset="0"/>
                <a:cs typeface="Times New Roman" panose="02020603050405020304" pitchFamily="18" charset="0"/>
              </a:rPr>
              <a:t> vehicle and not a </a:t>
            </a:r>
            <a:r>
              <a:rPr lang="en-US" b="1" u="sng" dirty="0">
                <a:latin typeface="Times New Roman" panose="02020603050405020304" pitchFamily="18" charset="0"/>
                <a:cs typeface="Times New Roman" panose="02020603050405020304" pitchFamily="18" charset="0"/>
              </a:rPr>
              <a:t>used</a:t>
            </a:r>
            <a:r>
              <a:rPr lang="en-US" dirty="0">
                <a:latin typeface="Times New Roman" panose="02020603050405020304" pitchFamily="18" charset="0"/>
                <a:cs typeface="Times New Roman" panose="02020603050405020304" pitchFamily="18" charset="0"/>
              </a:rPr>
              <a:t> vehicle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loan must </a:t>
            </a:r>
            <a:r>
              <a:rPr lang="en-US" b="1" dirty="0">
                <a:latin typeface="Times New Roman" panose="02020603050405020304" pitchFamily="18" charset="0"/>
                <a:cs typeface="Times New Roman" panose="02020603050405020304" pitchFamily="18" charset="0"/>
              </a:rPr>
              <a:t>secure a lien </a:t>
            </a:r>
            <a:r>
              <a:rPr lang="en-US" dirty="0">
                <a:latin typeface="Times New Roman" panose="02020603050405020304" pitchFamily="18" charset="0"/>
                <a:cs typeface="Times New Roman" panose="02020603050405020304" pitchFamily="18" charset="0"/>
              </a:rPr>
              <a:t>on the vehicle</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No lease financing</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 commercial use vehicles that is not used for personal purposes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 loan to finance fleet sales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Phase out for taxpayers with MAGI</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Refinancing loan allowed only if first lien still applies and the new loan does not exceed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the first loan</a:t>
            </a:r>
          </a:p>
        </p:txBody>
      </p:sp>
      <p:pic>
        <p:nvPicPr>
          <p:cNvPr id="3" name="Picture 2" descr="A green letter in a square with arrows&#10;&#10;AI-generated content may be incorrect.">
            <a:extLst>
              <a:ext uri="{FF2B5EF4-FFF2-40B4-BE49-F238E27FC236}">
                <a16:creationId xmlns:a16="http://schemas.microsoft.com/office/drawing/2014/main" id="{828EB988-AE81-F3A7-1B74-AAE2767A6E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664301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D7E83-A480-68B6-5E33-FBE3CD84B2E2}"/>
              </a:ext>
            </a:extLst>
          </p:cNvPr>
          <p:cNvSpPr>
            <a:spLocks noGrp="1"/>
          </p:cNvSpPr>
          <p:nvPr>
            <p:ph type="title"/>
          </p:nvPr>
        </p:nvSpPr>
        <p:spPr>
          <a:xfrm>
            <a:off x="594359" y="500320"/>
            <a:ext cx="9778365" cy="1494596"/>
          </a:xfrm>
        </p:spPr>
        <p:txBody>
          <a:bodyPr/>
          <a:lstStyle/>
          <a:p>
            <a:r>
              <a:rPr lang="en-US" dirty="0">
                <a:solidFill>
                  <a:schemeClr val="tx1"/>
                </a:solidFill>
              </a:rPr>
              <a:t>New § 225 Qualified Overtime Compensation No Tax On Overtime</a:t>
            </a:r>
            <a:br>
              <a:rPr lang="en-US" dirty="0">
                <a:solidFill>
                  <a:schemeClr val="tx1"/>
                </a:solidFill>
              </a:rPr>
            </a:br>
            <a:r>
              <a:rPr lang="en-US" dirty="0">
                <a:solidFill>
                  <a:schemeClr val="tx1"/>
                </a:solidFill>
              </a:rPr>
              <a:t>Above-The-Line</a:t>
            </a:r>
          </a:p>
        </p:txBody>
      </p:sp>
      <p:sp>
        <p:nvSpPr>
          <p:cNvPr id="5" name="TextBox 4">
            <a:extLst>
              <a:ext uri="{FF2B5EF4-FFF2-40B4-BE49-F238E27FC236}">
                <a16:creationId xmlns:a16="http://schemas.microsoft.com/office/drawing/2014/main" id="{0EC66B37-A2AE-77C0-B7CE-064F5B3AB971}"/>
              </a:ext>
            </a:extLst>
          </p:cNvPr>
          <p:cNvSpPr txBox="1"/>
          <p:nvPr/>
        </p:nvSpPr>
        <p:spPr>
          <a:xfrm>
            <a:off x="594359" y="2146684"/>
            <a:ext cx="11327023"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New </a:t>
            </a:r>
            <a:r>
              <a:rPr lang="en-US" b="1" dirty="0">
                <a:latin typeface="Times New Roman" panose="02020603050405020304" pitchFamily="18" charset="0"/>
                <a:cs typeface="Times New Roman" panose="02020603050405020304" pitchFamily="18" charset="0"/>
              </a:rPr>
              <a:t>above-the-line deduction beginning 2025</a:t>
            </a:r>
            <a:r>
              <a:rPr lang="en-US" dirty="0">
                <a:latin typeface="Times New Roman" panose="02020603050405020304" pitchFamily="18" charset="0"/>
                <a:cs typeface="Times New Roman" panose="02020603050405020304" pitchFamily="18" charset="0"/>
              </a:rPr>
              <a:t> through 2028, individuals who received </a:t>
            </a:r>
            <a:r>
              <a:rPr lang="en-US" b="1" dirty="0">
                <a:latin typeface="Times New Roman" panose="02020603050405020304" pitchFamily="18" charset="0"/>
                <a:cs typeface="Times New Roman" panose="02020603050405020304" pitchFamily="18" charset="0"/>
              </a:rPr>
              <a:t>qualified overtime </a:t>
            </a:r>
            <a:r>
              <a:rPr lang="en-US" dirty="0">
                <a:latin typeface="Times New Roman" panose="02020603050405020304" pitchFamily="18" charset="0"/>
                <a:cs typeface="Times New Roman" panose="02020603050405020304" pitchFamily="18" charset="0"/>
              </a:rPr>
              <a:t>compensation </a:t>
            </a:r>
            <a:r>
              <a:rPr lang="en-US" b="1" dirty="0">
                <a:latin typeface="Times New Roman" panose="02020603050405020304" pitchFamily="18" charset="0"/>
                <a:cs typeface="Times New Roman" panose="02020603050405020304" pitchFamily="18" charset="0"/>
              </a:rPr>
              <a:t>may deduct the pay that exceeds their regular rate,</a:t>
            </a:r>
            <a:r>
              <a:rPr lang="en-US" dirty="0">
                <a:latin typeface="Times New Roman" panose="02020603050405020304" pitchFamily="18" charset="0"/>
                <a:cs typeface="Times New Roman" panose="02020603050405020304" pitchFamily="18" charset="0"/>
              </a:rPr>
              <a:t> i.e. the </a:t>
            </a:r>
            <a:r>
              <a:rPr lang="en-US" b="1" dirty="0">
                <a:latin typeface="Times New Roman" panose="02020603050405020304" pitchFamily="18" charset="0"/>
                <a:cs typeface="Times New Roman" panose="02020603050405020304" pitchFamily="18" charset="0"/>
              </a:rPr>
              <a:t>“half” portion of “time-and-a-half”</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t>
            </a:r>
            <a:r>
              <a:rPr lang="en-US" b="1" i="1" dirty="0">
                <a:latin typeface="Times New Roman" panose="02020603050405020304" pitchFamily="18" charset="0"/>
                <a:cs typeface="Times New Roman" panose="02020603050405020304" pitchFamily="18" charset="0"/>
              </a:rPr>
              <a:t>Qualified Overtime Compensation</a:t>
            </a:r>
            <a:r>
              <a:rPr lang="en-US" dirty="0">
                <a:latin typeface="Times New Roman" panose="02020603050405020304" pitchFamily="18" charset="0"/>
                <a:cs typeface="Times New Roman" panose="02020603050405020304" pitchFamily="18" charset="0"/>
              </a:rPr>
              <a:t>”</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What is defined and required by the Fair Labor Standards Act (FLSA)</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Reported on a Form W-2, Form 1099, or other specified statement furnished to the individual</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Does not include §224(d) qualified tips</a:t>
            </a:r>
          </a:p>
          <a:p>
            <a:pPr marL="1200150" lvl="2"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Maximum annual deduction is $12,500 ($25,000 for joint filers)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Phaseout for taxpayers with MAGI over $150,000 ($300,000 for joint filers)</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Reduced by $100 for each $1,000 over MAGI exceeding $150,000 ($300,000 MFJ)</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MAGI is AGI increased by excluded from Gross Income §§ 911, 931, or 933</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Taxpayer eligibility </a:t>
            </a:r>
            <a:r>
              <a:rPr lang="en-US" dirty="0">
                <a:latin typeface="Times New Roman" panose="02020603050405020304" pitchFamily="18" charset="0"/>
                <a:cs typeface="Times New Roman" panose="02020603050405020304" pitchFamily="18" charset="0"/>
              </a:rPr>
              <a:t>– deduction is available for both itemizing and non-itemizing taxpayers</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Taxpayers must:</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Include Social security number on return, and</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File MFJ if married, to claim deduction</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Reporting</a:t>
            </a:r>
            <a:r>
              <a:rPr lang="en-US" dirty="0">
                <a:latin typeface="Times New Roman" panose="02020603050405020304" pitchFamily="18" charset="0"/>
                <a:cs typeface="Times New Roman" panose="02020603050405020304" pitchFamily="18" charset="0"/>
              </a:rPr>
              <a:t> – employers and other payors are required to file W2 with the IRS (or SSA) &amp;</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statements to taxpayers showing total amount of qualified overtime compensation per year</a:t>
            </a:r>
          </a:p>
        </p:txBody>
      </p:sp>
      <p:pic>
        <p:nvPicPr>
          <p:cNvPr id="3" name="Picture 2" descr="A green letter in a square with arrows&#10;&#10;AI-generated content may be incorrect.">
            <a:extLst>
              <a:ext uri="{FF2B5EF4-FFF2-40B4-BE49-F238E27FC236}">
                <a16:creationId xmlns:a16="http://schemas.microsoft.com/office/drawing/2014/main" id="{BA2E4DED-B696-0750-9A69-D09E144D75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3960509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3BBB6-40C1-B3CA-71E1-42356C5CA02D}"/>
              </a:ext>
            </a:extLst>
          </p:cNvPr>
          <p:cNvSpPr>
            <a:spLocks noGrp="1"/>
          </p:cNvSpPr>
          <p:nvPr>
            <p:ph type="title"/>
          </p:nvPr>
        </p:nvSpPr>
        <p:spPr/>
        <p:txBody>
          <a:bodyPr/>
          <a:lstStyle/>
          <a:p>
            <a:r>
              <a:rPr lang="en-US" dirty="0">
                <a:solidFill>
                  <a:schemeClr val="tx1"/>
                </a:solidFill>
              </a:rPr>
              <a:t>§ 224 No Tax On Tip Income, Above-The-Line</a:t>
            </a:r>
          </a:p>
        </p:txBody>
      </p:sp>
      <p:sp>
        <p:nvSpPr>
          <p:cNvPr id="5" name="TextBox 4">
            <a:extLst>
              <a:ext uri="{FF2B5EF4-FFF2-40B4-BE49-F238E27FC236}">
                <a16:creationId xmlns:a16="http://schemas.microsoft.com/office/drawing/2014/main" id="{3A847E06-8645-AE3F-8F51-CFCFCE7D220D}"/>
              </a:ext>
            </a:extLst>
          </p:cNvPr>
          <p:cNvSpPr txBox="1"/>
          <p:nvPr/>
        </p:nvSpPr>
        <p:spPr>
          <a:xfrm>
            <a:off x="586589" y="2167024"/>
            <a:ext cx="10677543"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OBBBA allows employees and self-employed to deduct above-the-line </a:t>
            </a:r>
            <a:r>
              <a:rPr lang="en-US" b="1" dirty="0">
                <a:latin typeface="Times New Roman" panose="02020603050405020304" pitchFamily="18" charset="0"/>
                <a:cs typeface="Times New Roman" panose="02020603050405020304" pitchFamily="18" charset="0"/>
              </a:rPr>
              <a:t>100% of tips up to $25,000 </a:t>
            </a:r>
            <a:r>
              <a:rPr lang="en-US" dirty="0">
                <a:latin typeface="Times New Roman" panose="02020603050405020304" pitchFamily="18" charset="0"/>
                <a:cs typeface="Times New Roman" panose="02020603050405020304" pitchFamily="18" charset="0"/>
              </a:rPr>
              <a:t>in the tax year</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Allowed to taxpayers taking standard deduction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Allowed to taxpayers taking itemized deduction</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Phase out for taxpayers with MAGI over $150,000 single ($300,000 MFJ) – reduced by $100 for every $1,000 over</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Eligible tips are earned in occupations that “</a:t>
            </a:r>
            <a:r>
              <a:rPr lang="en-US" b="1" i="1" dirty="0">
                <a:latin typeface="Times New Roman" panose="02020603050405020304" pitchFamily="18" charset="0"/>
                <a:cs typeface="Times New Roman" panose="02020603050405020304" pitchFamily="18" charset="0"/>
              </a:rPr>
              <a:t>customarily and regularly</a:t>
            </a:r>
            <a:r>
              <a:rPr lang="en-US" dirty="0">
                <a:latin typeface="Times New Roman" panose="02020603050405020304" pitchFamily="18" charset="0"/>
                <a:cs typeface="Times New Roman" panose="02020603050405020304" pitchFamily="18" charset="0"/>
              </a:rPr>
              <a:t>” receive tips on or before Dec 31, 2024. </a:t>
            </a:r>
            <a:r>
              <a:rPr lang="en-US" b="1" dirty="0">
                <a:latin typeface="Times New Roman" panose="02020603050405020304" pitchFamily="18" charset="0"/>
                <a:cs typeface="Times New Roman" panose="02020603050405020304" pitchFamily="18" charset="0"/>
              </a:rPr>
              <a:t>IRS</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has published a list of these occupations, </a:t>
            </a:r>
            <a:r>
              <a:rPr lang="en-US" b="1" u="sng" dirty="0">
                <a:latin typeface="Times New Roman" panose="02020603050405020304" pitchFamily="18" charset="0"/>
                <a:cs typeface="Times New Roman" panose="02020603050405020304" pitchFamily="18" charset="0"/>
              </a:rPr>
              <a:t>IR-2025-92 September 19, 2025</a:t>
            </a:r>
            <a:r>
              <a:rPr lang="en-US" b="1" dirty="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Non-dollar benefits</a:t>
            </a:r>
            <a:r>
              <a:rPr lang="en-US" dirty="0">
                <a:latin typeface="Times New Roman" panose="02020603050405020304" pitchFamily="18" charset="0"/>
                <a:cs typeface="Times New Roman" panose="02020603050405020304" pitchFamily="18" charset="0"/>
              </a:rPr>
              <a: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Lower employer-side payroll costs and simplified reporting</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Improved morale and retention as net pay increases</a:t>
            </a: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Employers need to revisit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Point-of-sale tip collection process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Update payroll systems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Educate team on how this benefits them directly</a:t>
            </a:r>
          </a:p>
        </p:txBody>
      </p:sp>
      <p:pic>
        <p:nvPicPr>
          <p:cNvPr id="3" name="Picture 2" descr="A green letter in a square with arrows&#10;&#10;AI-generated content may be incorrect.">
            <a:extLst>
              <a:ext uri="{FF2B5EF4-FFF2-40B4-BE49-F238E27FC236}">
                <a16:creationId xmlns:a16="http://schemas.microsoft.com/office/drawing/2014/main" id="{ABD1BDF8-A80F-00F1-C86A-EFF74F874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6265" y="4997023"/>
            <a:ext cx="1855735" cy="1860977"/>
          </a:xfrm>
          <a:prstGeom prst="rect">
            <a:avLst/>
          </a:prstGeom>
        </p:spPr>
      </p:pic>
    </p:spTree>
    <p:extLst>
      <p:ext uri="{BB962C8B-B14F-4D97-AF65-F5344CB8AC3E}">
        <p14:creationId xmlns:p14="http://schemas.microsoft.com/office/powerpoint/2010/main" val="186488638"/>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2B5D19"/>
      </a:dk2>
      <a:lt2>
        <a:srgbClr val="E8E8E8"/>
      </a:lt2>
      <a:accent1>
        <a:srgbClr val="3A7D22"/>
      </a:accent1>
      <a:accent2>
        <a:srgbClr val="3A7D22"/>
      </a:accent2>
      <a:accent3>
        <a:srgbClr val="3A7D22"/>
      </a:accent3>
      <a:accent4>
        <a:srgbClr val="3A7D22"/>
      </a:accent4>
      <a:accent5>
        <a:srgbClr val="3A7D22"/>
      </a:accent5>
      <a:accent6>
        <a:srgbClr val="3A7D22"/>
      </a:accent6>
      <a:hlink>
        <a:srgbClr val="3A7D22"/>
      </a:hlink>
      <a:folHlink>
        <a:srgbClr val="3A7D2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193</TotalTime>
  <Words>5456</Words>
  <Application>Microsoft Office PowerPoint</Application>
  <PresentationFormat>Widescreen</PresentationFormat>
  <Paragraphs>497</Paragraphs>
  <Slides>43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Aptos</vt:lpstr>
      <vt:lpstr>Aptos Display</vt:lpstr>
      <vt:lpstr>Arial</vt:lpstr>
      <vt:lpstr>Times New Roman</vt:lpstr>
      <vt:lpstr>Office Theme</vt:lpstr>
      <vt:lpstr>New Tax OBBBA Changes  Larry Marietta, CPA</vt:lpstr>
      <vt:lpstr>The One Big Beautiful Bill:  Individuals</vt:lpstr>
      <vt:lpstr>New Release of provisional IRS Schedule 1-A</vt:lpstr>
      <vt:lpstr>§ 170 Charitable Contributions Below- and New Above-The-Line</vt:lpstr>
      <vt:lpstr>§ 163(h) Home Mortgage Interest &amp; New Mortgage Insurance Premiums Below-The-Line</vt:lpstr>
      <vt:lpstr>New § 163(h)(4) Auto Loan Interest Above-The-Line</vt:lpstr>
      <vt:lpstr>Continued . . . New § 163(h)(4) Auto Loan Interest Above-The-Line </vt:lpstr>
      <vt:lpstr>New § 225 Qualified Overtime Compensation No Tax On Overtime Above-The-Line</vt:lpstr>
      <vt:lpstr>§ 224 No Tax On Tip Income, Above-The-Line</vt:lpstr>
      <vt:lpstr>IRC § 129 Dependent Care (Child Care)</vt:lpstr>
      <vt:lpstr>Permanent Strike to Personal Exemptions</vt:lpstr>
      <vt:lpstr>Standard deduction</vt:lpstr>
      <vt:lpstr>Increase § 151(d)(5) Additional Senior Deduction</vt:lpstr>
      <vt:lpstr>Child Tax Credit § 24(h) and Additional Child tax Credit Amended</vt:lpstr>
      <vt:lpstr>Qualified Business Income Deduction § 199A</vt:lpstr>
      <vt:lpstr>Itemized Deduction Limit</vt:lpstr>
      <vt:lpstr>Gambling Wage Loss Limitations OBBBA</vt:lpstr>
      <vt:lpstr>Gambling Wage Loss Limitations OBBBA - Example</vt:lpstr>
      <vt:lpstr>Alternative Minimum Tax (AMT)</vt:lpstr>
      <vt:lpstr>§ 530A Trump Accounts</vt:lpstr>
      <vt:lpstr>ABLE Accounts</vt:lpstr>
      <vt:lpstr>529 Plans Educational Expenses</vt:lpstr>
      <vt:lpstr>New Educator Expenses</vt:lpstr>
      <vt:lpstr>The One Big Beautiful Bill: Business </vt:lpstr>
      <vt:lpstr>OBBBA Business</vt:lpstr>
      <vt:lpstr>Section 1202 Qualified Small Business Stock</vt:lpstr>
      <vt:lpstr>Bonus Depreciation</vt:lpstr>
      <vt:lpstr>Continued …. Bonus Depreciation </vt:lpstr>
      <vt:lpstr>Summary Table of Eligible Property for 2025 Bonus Depreciation</vt:lpstr>
      <vt:lpstr>§ 179 Expense</vt:lpstr>
      <vt:lpstr>§ 174A Research &amp; Experiment Expense</vt:lpstr>
      <vt:lpstr>Qualified Business Income 199A Deduction</vt:lpstr>
      <vt:lpstr>QBI Pre- and Post-OBBBA Comparison</vt:lpstr>
      <vt:lpstr>Employer Credit For Paid Family and Medical Leave</vt:lpstr>
      <vt:lpstr>§ 461(l) Excess Business Loss Limitation</vt:lpstr>
      <vt:lpstr>163(j) Business interest expense limitation</vt:lpstr>
      <vt:lpstr>Form 1099 Reporting Threshold</vt:lpstr>
      <vt:lpstr>OBBBA Clean Commercial Vehicle Credits</vt:lpstr>
      <vt:lpstr>Changes to Manufacturing</vt:lpstr>
      <vt:lpstr>Overtime Pay Exemption</vt:lpstr>
      <vt:lpstr>Other Employee Benefit Changes</vt:lpstr>
      <vt:lpstr>Continued… Other Employer Benefits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apugh@aerifyio.mcpa.cloud</dc:creator>
  <cp:lastModifiedBy>apugh@aerifyio.mcpa.cloud</cp:lastModifiedBy>
  <cp:revision>16</cp:revision>
  <dcterms:created xsi:type="dcterms:W3CDTF">2025-11-25T20:39:40Z</dcterms:created>
  <dcterms:modified xsi:type="dcterms:W3CDTF">2025-12-05T17:53:13Z</dcterms:modified>
</cp:coreProperties>
</file>