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410" r:id="rId2"/>
    <p:sldId id="493" r:id="rId3"/>
    <p:sldId id="587" r:id="rId4"/>
    <p:sldId id="527" r:id="rId5"/>
    <p:sldId id="539" r:id="rId6"/>
    <p:sldId id="528" r:id="rId7"/>
    <p:sldId id="540" r:id="rId8"/>
    <p:sldId id="584" r:id="rId9"/>
    <p:sldId id="558" r:id="rId10"/>
    <p:sldId id="585" r:id="rId11"/>
    <p:sldId id="541" r:id="rId12"/>
    <p:sldId id="529" r:id="rId13"/>
    <p:sldId id="530" r:id="rId14"/>
    <p:sldId id="531" r:id="rId15"/>
    <p:sldId id="532" r:id="rId16"/>
    <p:sldId id="533" r:id="rId17"/>
    <p:sldId id="534" r:id="rId18"/>
    <p:sldId id="582" r:id="rId19"/>
    <p:sldId id="556" r:id="rId20"/>
    <p:sldId id="578" r:id="rId21"/>
    <p:sldId id="560" r:id="rId22"/>
    <p:sldId id="581" r:id="rId23"/>
    <p:sldId id="580" r:id="rId24"/>
    <p:sldId id="561" r:id="rId25"/>
    <p:sldId id="562" r:id="rId26"/>
    <p:sldId id="563" r:id="rId27"/>
    <p:sldId id="564" r:id="rId28"/>
    <p:sldId id="565" r:id="rId29"/>
    <p:sldId id="566" r:id="rId30"/>
    <p:sldId id="567" r:id="rId31"/>
    <p:sldId id="568" r:id="rId32"/>
    <p:sldId id="569" r:id="rId33"/>
    <p:sldId id="570" r:id="rId34"/>
    <p:sldId id="571" r:id="rId35"/>
    <p:sldId id="572" r:id="rId36"/>
    <p:sldId id="579" r:id="rId37"/>
    <p:sldId id="573" r:id="rId38"/>
    <p:sldId id="575" r:id="rId39"/>
    <p:sldId id="576" r:id="rId40"/>
    <p:sldId id="574" r:id="rId41"/>
    <p:sldId id="577" r:id="rId42"/>
    <p:sldId id="588" r:id="rId43"/>
    <p:sldId id="589" r:id="rId44"/>
    <p:sldId id="398" r:id="rId4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1" autoAdjust="0"/>
    <p:restoredTop sz="94694"/>
  </p:normalViewPr>
  <p:slideViewPr>
    <p:cSldViewPr snapToGrid="0">
      <p:cViewPr varScale="1">
        <p:scale>
          <a:sx n="106" d="100"/>
          <a:sy n="106" d="100"/>
        </p:scale>
        <p:origin x="6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9D7A8A2-3E74-467D-B977-627002C2627C}" type="datetimeFigureOut">
              <a:rPr lang="en-US" smtClean="0"/>
              <a:t>12/3/2025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F1257F1-8C62-4143-A1C2-422DE6BECF42}" type="slidenum">
              <a:rPr lang="en-US" smtClean="0"/>
              <a:t>‹#›</a:t>
            </a:fld>
            <a:endParaRPr lang="en-US"/>
          </a:p>
        </p:txBody>
      </p:sp>
    </p:spTree>
    <p:extLst>
      <p:ext uri="{BB962C8B-B14F-4D97-AF65-F5344CB8AC3E}">
        <p14:creationId xmlns:p14="http://schemas.microsoft.com/office/powerpoint/2010/main" val="705582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1092453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44</a:t>
            </a:fld>
            <a:endParaRPr lang="en-US" dirty="0"/>
          </a:p>
        </p:txBody>
      </p:sp>
    </p:spTree>
    <p:extLst>
      <p:ext uri="{BB962C8B-B14F-4D97-AF65-F5344CB8AC3E}">
        <p14:creationId xmlns:p14="http://schemas.microsoft.com/office/powerpoint/2010/main" val="1765923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35917-204F-3C73-A346-6DBF6915E98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A9C785-DDC0-6A22-9DF2-013229DFF4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B80179-EECC-A126-37AC-9A7E547D05B6}"/>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5" name="Footer Placeholder 4">
            <a:extLst>
              <a:ext uri="{FF2B5EF4-FFF2-40B4-BE49-F238E27FC236}">
                <a16:creationId xmlns:a16="http://schemas.microsoft.com/office/drawing/2014/main" id="{403ECBE6-9DD9-9BB6-B838-CC79598E01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108572-5FE9-2F10-735D-ECC1E4D69F4A}"/>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112658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C1309-6B76-6132-7256-0DC08C1B78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7354650-AEF5-F33F-7502-73C853992C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2A73D0-6E8A-291F-0571-019D46BF3710}"/>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5" name="Footer Placeholder 4">
            <a:extLst>
              <a:ext uri="{FF2B5EF4-FFF2-40B4-BE49-F238E27FC236}">
                <a16:creationId xmlns:a16="http://schemas.microsoft.com/office/drawing/2014/main" id="{2D54805F-76BE-FC5F-27D9-B681BD0767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49AA3A-2AB5-2E71-7929-7915A358D575}"/>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3370134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F6B0F4-952C-9EF6-3088-9C27F86BCD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A357A6-42D1-29FD-C0AF-A260596FB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821061-D89F-975F-10A8-914C4D0DDB3B}"/>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5" name="Footer Placeholder 4">
            <a:extLst>
              <a:ext uri="{FF2B5EF4-FFF2-40B4-BE49-F238E27FC236}">
                <a16:creationId xmlns:a16="http://schemas.microsoft.com/office/drawing/2014/main" id="{1E7698AD-B7FB-5800-5FE5-DD7BD07BAD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9D846E-E48E-0E74-CEB2-75FDA211A421}"/>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6565068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Two Content 2">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dirty="0">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738217632"/>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dirty="0"/>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dirty="0"/>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128897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dirty="0"/>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dirty="0">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dirty="0">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7281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76C33-C683-2B59-F7EF-38001C96E7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8F40B6-79A6-6CCC-5154-648B47BC3B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9212C0-C777-9D94-433B-17F0E2CC205E}"/>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5" name="Footer Placeholder 4">
            <a:extLst>
              <a:ext uri="{FF2B5EF4-FFF2-40B4-BE49-F238E27FC236}">
                <a16:creationId xmlns:a16="http://schemas.microsoft.com/office/drawing/2014/main" id="{171A40A5-672F-1F0F-7644-59FBE6D440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DE9021-36C3-0986-ABAB-228E581958A1}"/>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3385867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B5693-43A5-DE5A-25D4-02B77F9DA4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EC8E28-CC22-B99E-C978-6F921D552CA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DEDF23-A16B-F649-F814-61D7BDDA07E1}"/>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5" name="Footer Placeholder 4">
            <a:extLst>
              <a:ext uri="{FF2B5EF4-FFF2-40B4-BE49-F238E27FC236}">
                <a16:creationId xmlns:a16="http://schemas.microsoft.com/office/drawing/2014/main" id="{D8F748D4-0A04-4BF9-630D-A5F2F9C230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5AA9F4-5F48-0879-2972-ABED71C5FE2A}"/>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67105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5E699-6C9C-A67F-F5F2-CE8CF8C7F6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4EC730-7F0D-E54B-9373-53664030E9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909096-B6D5-DF53-7CD0-8ECC472579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28E8D5-E996-CB9D-1929-4C61B132A68F}"/>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6" name="Footer Placeholder 5">
            <a:extLst>
              <a:ext uri="{FF2B5EF4-FFF2-40B4-BE49-F238E27FC236}">
                <a16:creationId xmlns:a16="http://schemas.microsoft.com/office/drawing/2014/main" id="{546B1D61-1068-7893-3284-4185F1591B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23E657-AD3B-884B-FB70-26EDEEE7CC1C}"/>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3246428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32CA1-4F14-89A2-823D-4BCA49470B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E6729A-BAB8-1D93-BA2B-FD0BE03BC5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9537FA-892E-BDFE-3B26-C98DDA4879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428A8E-5A05-E5DC-5BB6-8567DA4AE7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668771-9A3B-C63E-8D26-DC0A4B2E7E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6C96AD-C891-BFFD-3B07-D5B504492C2B}"/>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8" name="Footer Placeholder 7">
            <a:extLst>
              <a:ext uri="{FF2B5EF4-FFF2-40B4-BE49-F238E27FC236}">
                <a16:creationId xmlns:a16="http://schemas.microsoft.com/office/drawing/2014/main" id="{17F37A7A-888C-767C-C06D-799F16141DA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AA05E2-2AD5-0C98-5C05-0ED2F67948BF}"/>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2166389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79755-251D-6C42-5AB5-4D215E9060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C68171-E406-7542-EBC2-FCF1CCDE6C84}"/>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4" name="Footer Placeholder 3">
            <a:extLst>
              <a:ext uri="{FF2B5EF4-FFF2-40B4-BE49-F238E27FC236}">
                <a16:creationId xmlns:a16="http://schemas.microsoft.com/office/drawing/2014/main" id="{01CF9151-DB1F-72FB-D839-1F19F6D0A4B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9FBB28-F77F-B285-F680-B523CCDC4719}"/>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314292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430EAF-343F-6999-FC5E-5C41B17005C7}"/>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3" name="Footer Placeholder 2">
            <a:extLst>
              <a:ext uri="{FF2B5EF4-FFF2-40B4-BE49-F238E27FC236}">
                <a16:creationId xmlns:a16="http://schemas.microsoft.com/office/drawing/2014/main" id="{9514E0A4-C566-989E-D6BF-D36BF254743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9E910B-E246-CBF4-7EBB-E407382D1E46}"/>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4202297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44FB9-3494-2B8E-2EF5-AC5304A6A7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51EA76-FCE0-DBA8-7F4D-C4AADC39D5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DB324A-D2FC-193F-B84E-540D5FC7E4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933E98-809B-4D46-FC93-CC475E8F9201}"/>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6" name="Footer Placeholder 5">
            <a:extLst>
              <a:ext uri="{FF2B5EF4-FFF2-40B4-BE49-F238E27FC236}">
                <a16:creationId xmlns:a16="http://schemas.microsoft.com/office/drawing/2014/main" id="{E51F589C-85E2-828E-DD35-DE1ECF710C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AC05FA-87B7-2E97-810B-B0F5E1FFCCFF}"/>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3095751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081BD-54EE-BD99-1D00-89E4F79CAC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BC92A6-4220-43F1-EC68-8ABAFB7C50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617403-96D4-3437-312E-DC352CAA26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71DF98A-BA45-42D3-E7D7-A4E5A10EE694}"/>
              </a:ext>
            </a:extLst>
          </p:cNvPr>
          <p:cNvSpPr>
            <a:spLocks noGrp="1"/>
          </p:cNvSpPr>
          <p:nvPr>
            <p:ph type="dt" sz="half" idx="10"/>
          </p:nvPr>
        </p:nvSpPr>
        <p:spPr/>
        <p:txBody>
          <a:bodyPr/>
          <a:lstStyle/>
          <a:p>
            <a:fld id="{1FD0E0DB-B7CD-48A6-BDE7-DC26DEE580C6}" type="datetimeFigureOut">
              <a:rPr lang="en-US" smtClean="0"/>
              <a:t>12/3/2025</a:t>
            </a:fld>
            <a:endParaRPr lang="en-US"/>
          </a:p>
        </p:txBody>
      </p:sp>
      <p:sp>
        <p:nvSpPr>
          <p:cNvPr id="6" name="Footer Placeholder 5">
            <a:extLst>
              <a:ext uri="{FF2B5EF4-FFF2-40B4-BE49-F238E27FC236}">
                <a16:creationId xmlns:a16="http://schemas.microsoft.com/office/drawing/2014/main" id="{AD8B2350-B488-9DD5-A4C9-0CDCB87B6B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08895A-59C9-6057-9EC8-B1666B99A32C}"/>
              </a:ext>
            </a:extLst>
          </p:cNvPr>
          <p:cNvSpPr>
            <a:spLocks noGrp="1"/>
          </p:cNvSpPr>
          <p:nvPr>
            <p:ph type="sldNum" sz="quarter" idx="12"/>
          </p:nvPr>
        </p:nvSpPr>
        <p:spPr/>
        <p:txBody>
          <a:bodyPr/>
          <a:lstStyle/>
          <a:p>
            <a:fld id="{3E9FFD2E-A627-41CB-9D8F-27954C91262D}" type="slidenum">
              <a:rPr lang="en-US" smtClean="0"/>
              <a:t>‹#›</a:t>
            </a:fld>
            <a:endParaRPr lang="en-US"/>
          </a:p>
        </p:txBody>
      </p:sp>
    </p:spTree>
    <p:extLst>
      <p:ext uri="{BB962C8B-B14F-4D97-AF65-F5344CB8AC3E}">
        <p14:creationId xmlns:p14="http://schemas.microsoft.com/office/powerpoint/2010/main" val="2918913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D0AC33-193E-2D63-71AE-7BCF4E3088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16286D-88F4-CF7B-D694-1BB1A46D9A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5A3B1F-A9A2-0828-6DB0-2F31F86ABF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FD0E0DB-B7CD-48A6-BDE7-DC26DEE580C6}" type="datetimeFigureOut">
              <a:rPr lang="en-US" smtClean="0"/>
              <a:t>12/3/2025</a:t>
            </a:fld>
            <a:endParaRPr lang="en-US"/>
          </a:p>
        </p:txBody>
      </p:sp>
      <p:sp>
        <p:nvSpPr>
          <p:cNvPr id="5" name="Footer Placeholder 4">
            <a:extLst>
              <a:ext uri="{FF2B5EF4-FFF2-40B4-BE49-F238E27FC236}">
                <a16:creationId xmlns:a16="http://schemas.microsoft.com/office/drawing/2014/main" id="{7BE9EA78-178C-F220-E6BF-19310BA6BF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0F10B31-F144-856D-0D76-D1AC656879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E9FFD2E-A627-41CB-9D8F-27954C91262D}" type="slidenum">
              <a:rPr lang="en-US" smtClean="0"/>
              <a:t>‹#›</a:t>
            </a:fld>
            <a:endParaRPr lang="en-US"/>
          </a:p>
        </p:txBody>
      </p:sp>
    </p:spTree>
    <p:extLst>
      <p:ext uri="{BB962C8B-B14F-4D97-AF65-F5344CB8AC3E}">
        <p14:creationId xmlns:p14="http://schemas.microsoft.com/office/powerpoint/2010/main" val="4013003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een letter in a square with arrows&#10;&#10;AI-generated content may be incorrect.">
            <a:extLst>
              <a:ext uri="{FF2B5EF4-FFF2-40B4-BE49-F238E27FC236}">
                <a16:creationId xmlns:a16="http://schemas.microsoft.com/office/drawing/2014/main" id="{99536ECD-E9FA-39B7-9558-26646622B7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8370" y="4357325"/>
            <a:ext cx="2493630" cy="2500675"/>
          </a:xfrm>
          <a:prstGeom prst="rect">
            <a:avLst/>
          </a:prstGeom>
        </p:spPr>
      </p:pic>
      <p:sp>
        <p:nvSpPr>
          <p:cNvPr id="2" name="Title 1">
            <a:extLst>
              <a:ext uri="{FF2B5EF4-FFF2-40B4-BE49-F238E27FC236}">
                <a16:creationId xmlns:a16="http://schemas.microsoft.com/office/drawing/2014/main" id="{7AB1D9D6-2977-ABCD-FDF8-51AFA5064E54}"/>
              </a:ext>
            </a:extLst>
          </p:cNvPr>
          <p:cNvSpPr>
            <a:spLocks noGrp="1"/>
          </p:cNvSpPr>
          <p:nvPr>
            <p:ph type="title"/>
          </p:nvPr>
        </p:nvSpPr>
        <p:spPr>
          <a:xfrm>
            <a:off x="536263" y="1935129"/>
            <a:ext cx="10221006" cy="1593507"/>
          </a:xfrm>
        </p:spPr>
        <p:txBody>
          <a:bodyPr anchor="b">
            <a:noAutofit/>
          </a:bodyPr>
          <a:lstStyle/>
          <a:p>
            <a:br>
              <a:rPr lang="en-US" sz="5200" dirty="0"/>
            </a:br>
            <a:r>
              <a:rPr lang="en-US" sz="5200" dirty="0"/>
              <a:t>Net Unrealized Appreciation and</a:t>
            </a:r>
            <a:br>
              <a:rPr lang="en-US" sz="5200" dirty="0"/>
            </a:br>
            <a:r>
              <a:rPr lang="en-US" sz="5200" dirty="0"/>
              <a:t>Restricted Stock Units</a:t>
            </a:r>
            <a:br>
              <a:rPr lang="en-US" sz="5200" dirty="0"/>
            </a:br>
            <a:br>
              <a:rPr lang="en-US" sz="5200" dirty="0"/>
            </a:br>
            <a:endParaRPr lang="en-US" sz="5200" dirty="0"/>
          </a:p>
        </p:txBody>
      </p:sp>
      <p:sp>
        <p:nvSpPr>
          <p:cNvPr id="3" name="Title 1">
            <a:extLst>
              <a:ext uri="{FF2B5EF4-FFF2-40B4-BE49-F238E27FC236}">
                <a16:creationId xmlns:a16="http://schemas.microsoft.com/office/drawing/2014/main" id="{11257F29-6D81-08C1-98A9-52F2414CFFDC}"/>
              </a:ext>
            </a:extLst>
          </p:cNvPr>
          <p:cNvSpPr txBox="1">
            <a:spLocks/>
          </p:cNvSpPr>
          <p:nvPr/>
        </p:nvSpPr>
        <p:spPr>
          <a:xfrm>
            <a:off x="536263" y="3528636"/>
            <a:ext cx="10221006" cy="1593507"/>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4400" b="1" i="0" kern="1200" spc="50" baseline="0">
                <a:solidFill>
                  <a:schemeClr val="tx1"/>
                </a:solidFill>
                <a:latin typeface="+mj-lt"/>
                <a:ea typeface="+mj-ea"/>
                <a:cs typeface="+mj-cs"/>
              </a:defRPr>
            </a:lvl1pPr>
          </a:lstStyle>
          <a:p>
            <a:br>
              <a:rPr lang="en-US" sz="5200" dirty="0"/>
            </a:br>
            <a:br>
              <a:rPr lang="en-US" sz="5200" dirty="0"/>
            </a:br>
            <a:br>
              <a:rPr lang="en-US" sz="5200" dirty="0"/>
            </a:br>
            <a:br>
              <a:rPr lang="en-US" sz="5200" dirty="0"/>
            </a:br>
            <a:r>
              <a:rPr lang="en-US" sz="5200" dirty="0"/>
              <a:t>Anthony Pugh, JD, MBA, CPA</a:t>
            </a: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75A05-FCC2-F3EF-09C3-EFFC7B8CA711}"/>
              </a:ext>
            </a:extLst>
          </p:cNvPr>
          <p:cNvSpPr>
            <a:spLocks noGrp="1"/>
          </p:cNvSpPr>
          <p:nvPr>
            <p:ph type="title"/>
          </p:nvPr>
        </p:nvSpPr>
        <p:spPr/>
        <p:txBody>
          <a:bodyPr/>
          <a:lstStyle/>
          <a:p>
            <a:r>
              <a:rPr lang="en-US" dirty="0">
                <a:solidFill>
                  <a:schemeClr val="tx1"/>
                </a:solidFill>
              </a:rPr>
              <a:t>Example of sale of Stock Units</a:t>
            </a:r>
          </a:p>
        </p:txBody>
      </p:sp>
      <p:sp>
        <p:nvSpPr>
          <p:cNvPr id="5" name="TextBox 4">
            <a:extLst>
              <a:ext uri="{FF2B5EF4-FFF2-40B4-BE49-F238E27FC236}">
                <a16:creationId xmlns:a16="http://schemas.microsoft.com/office/drawing/2014/main" id="{85872CA1-2BD9-7CAD-C1D0-5714A799CB7C}"/>
              </a:ext>
            </a:extLst>
          </p:cNvPr>
          <p:cNvSpPr txBox="1"/>
          <p:nvPr/>
        </p:nvSpPr>
        <p:spPr>
          <a:xfrm>
            <a:off x="512879" y="2199992"/>
            <a:ext cx="10985022" cy="923330"/>
          </a:xfrm>
          <a:prstGeom prst="rect">
            <a:avLst/>
          </a:prstGeom>
          <a:noFill/>
        </p:spPr>
        <p:txBody>
          <a:bodyPr wrap="square" rtlCol="0">
            <a:spAutoFit/>
          </a:bodyPr>
          <a:lstStyle/>
          <a:p>
            <a:r>
              <a:rPr lang="en-US" dirty="0"/>
              <a:t>Stock A (5000 Shares)</a:t>
            </a:r>
          </a:p>
          <a:p>
            <a:r>
              <a:rPr lang="en-US" dirty="0"/>
              <a:t>Value $600,000</a:t>
            </a:r>
            <a:br>
              <a:rPr lang="en-US" dirty="0"/>
            </a:br>
            <a:r>
              <a:rPr lang="en-US" dirty="0"/>
              <a:t>Cost Basis $300,000</a:t>
            </a:r>
          </a:p>
        </p:txBody>
      </p:sp>
      <p:sp>
        <p:nvSpPr>
          <p:cNvPr id="6" name="TextBox 5">
            <a:extLst>
              <a:ext uri="{FF2B5EF4-FFF2-40B4-BE49-F238E27FC236}">
                <a16:creationId xmlns:a16="http://schemas.microsoft.com/office/drawing/2014/main" id="{4DA86BC7-8071-C6C6-2760-38A18CDAFDB8}"/>
              </a:ext>
            </a:extLst>
          </p:cNvPr>
          <p:cNvSpPr txBox="1"/>
          <p:nvPr/>
        </p:nvSpPr>
        <p:spPr>
          <a:xfrm>
            <a:off x="512879" y="3123322"/>
            <a:ext cx="8709434" cy="923330"/>
          </a:xfrm>
          <a:prstGeom prst="rect">
            <a:avLst/>
          </a:prstGeom>
          <a:noFill/>
        </p:spPr>
        <p:txBody>
          <a:bodyPr wrap="square" rtlCol="0">
            <a:spAutoFit/>
          </a:bodyPr>
          <a:lstStyle/>
          <a:p>
            <a:r>
              <a:rPr lang="en-US" b="1" dirty="0"/>
              <a:t>Lot 1 – 3,000 shares Cost Basis $50,000 </a:t>
            </a:r>
            <a:r>
              <a:rPr lang="en-US" dirty="0"/>
              <a:t>– make NUA</a:t>
            </a:r>
            <a:br>
              <a:rPr lang="en-US" b="1" dirty="0"/>
            </a:br>
            <a:r>
              <a:rPr lang="en-US" b="1" dirty="0"/>
              <a:t>Lot 2 – 1,000 shares Cost Basis $100,000 </a:t>
            </a:r>
            <a:r>
              <a:rPr lang="en-US" dirty="0"/>
              <a:t>– rollover to IRA</a:t>
            </a:r>
            <a:br>
              <a:rPr lang="en-US" b="1" dirty="0"/>
            </a:br>
            <a:r>
              <a:rPr lang="en-US" b="1" dirty="0"/>
              <a:t>Lot 3 – 1,000 shares Cost Basis $150,000</a:t>
            </a:r>
            <a:r>
              <a:rPr lang="en-US" dirty="0"/>
              <a:t> – rollover to IRA</a:t>
            </a:r>
          </a:p>
        </p:txBody>
      </p:sp>
      <p:sp>
        <p:nvSpPr>
          <p:cNvPr id="7" name="TextBox 6">
            <a:extLst>
              <a:ext uri="{FF2B5EF4-FFF2-40B4-BE49-F238E27FC236}">
                <a16:creationId xmlns:a16="http://schemas.microsoft.com/office/drawing/2014/main" id="{C817F9B8-657F-D086-47A0-79CE0C0BDBB7}"/>
              </a:ext>
            </a:extLst>
          </p:cNvPr>
          <p:cNvSpPr txBox="1"/>
          <p:nvPr/>
        </p:nvSpPr>
        <p:spPr>
          <a:xfrm>
            <a:off x="594360" y="4369817"/>
            <a:ext cx="9998194" cy="2031325"/>
          </a:xfrm>
          <a:prstGeom prst="rect">
            <a:avLst/>
          </a:prstGeom>
          <a:noFill/>
        </p:spPr>
        <p:txBody>
          <a:bodyPr wrap="square" rtlCol="0">
            <a:spAutoFit/>
          </a:bodyPr>
          <a:lstStyle/>
          <a:p>
            <a:r>
              <a:rPr lang="en-US" dirty="0"/>
              <a:t>Recent shares have higher cost basis – may not make sense to elect NUA on all shares as would owe ordinary income taxes on </a:t>
            </a:r>
            <a:r>
              <a:rPr lang="en-US" b="1" dirty="0"/>
              <a:t>$300,000 of cost basis</a:t>
            </a:r>
            <a:r>
              <a:rPr lang="en-US" dirty="0"/>
              <a:t>.  Instead do In-kind rollover to IRA on some of the higher cost basis which have higher cost basis because of being later stock lots.</a:t>
            </a:r>
          </a:p>
          <a:p>
            <a:endParaRPr lang="en-US" dirty="0"/>
          </a:p>
          <a:p>
            <a:r>
              <a:rPr lang="en-US" dirty="0"/>
              <a:t>Then only taxed on $50,000 of Lot 1, equal to $16.67 per share cost basis ($50,000/3,000)</a:t>
            </a:r>
          </a:p>
          <a:p>
            <a:r>
              <a:rPr lang="en-US" dirty="0"/>
              <a:t>$120 Per share 3,000 shares = $360,000 FMV cost basis $50,000 and NUA of $310,000</a:t>
            </a:r>
          </a:p>
          <a:p>
            <a:endParaRPr lang="en-US" dirty="0"/>
          </a:p>
        </p:txBody>
      </p:sp>
    </p:spTree>
    <p:extLst>
      <p:ext uri="{BB962C8B-B14F-4D97-AF65-F5344CB8AC3E}">
        <p14:creationId xmlns:p14="http://schemas.microsoft.com/office/powerpoint/2010/main" val="76929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857F0-DCCA-8EB8-6D24-E473825FDC6D}"/>
              </a:ext>
            </a:extLst>
          </p:cNvPr>
          <p:cNvSpPr>
            <a:spLocks noGrp="1"/>
          </p:cNvSpPr>
          <p:nvPr>
            <p:ph type="title"/>
          </p:nvPr>
        </p:nvSpPr>
        <p:spPr/>
        <p:txBody>
          <a:bodyPr/>
          <a:lstStyle/>
          <a:p>
            <a:r>
              <a:rPr lang="en-US" kern="100" dirty="0">
                <a:solidFill>
                  <a:schemeClr val="tx1"/>
                </a:solidFill>
                <a:ea typeface="Aptos" panose="020B0004020202020204" pitchFamily="34" charset="0"/>
                <a:cs typeface="Times New Roman" panose="02020603050405020304" pitchFamily="18" charset="0"/>
              </a:rPr>
              <a:t>Form 1099-R Reporting</a:t>
            </a:r>
            <a:endParaRPr lang="en-US" dirty="0">
              <a:solidFill>
                <a:schemeClr val="tx1"/>
              </a:solidFill>
            </a:endParaRPr>
          </a:p>
        </p:txBody>
      </p:sp>
      <p:sp>
        <p:nvSpPr>
          <p:cNvPr id="6" name="TextBox 5">
            <a:extLst>
              <a:ext uri="{FF2B5EF4-FFF2-40B4-BE49-F238E27FC236}">
                <a16:creationId xmlns:a16="http://schemas.microsoft.com/office/drawing/2014/main" id="{2F37DF9F-7957-3077-26CC-0E48BB830B63}"/>
              </a:ext>
            </a:extLst>
          </p:cNvPr>
          <p:cNvSpPr txBox="1"/>
          <p:nvPr/>
        </p:nvSpPr>
        <p:spPr>
          <a:xfrm>
            <a:off x="114888" y="2141902"/>
            <a:ext cx="10446806" cy="3229730"/>
          </a:xfrm>
          <a:prstGeom prst="rect">
            <a:avLst/>
          </a:prstGeom>
          <a:noFill/>
        </p:spPr>
        <p:txBody>
          <a:bodyPr wrap="square">
            <a:spAutoFit/>
          </a:bodyPr>
          <a:lstStyle/>
          <a:p>
            <a:pPr marL="742950" marR="0" lvl="1" indent="-285750">
              <a:lnSpc>
                <a:spcPct val="115000"/>
              </a:lnSpc>
              <a:spcAft>
                <a:spcPts val="800"/>
              </a:spcAft>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The plan administrator reports the distribution on Form 1099-R.</a:t>
            </a:r>
          </a:p>
          <a:p>
            <a:pPr marL="742950" marR="0" lvl="1" indent="-285750">
              <a:lnSpc>
                <a:spcPct val="115000"/>
              </a:lnSpc>
              <a:spcAft>
                <a:spcPts val="800"/>
              </a:spcAft>
              <a:buSzPts val="1000"/>
              <a:buFont typeface="Arial" panose="020B0604020202020204" pitchFamily="34" charset="0"/>
              <a:buChar char="•"/>
              <a:tabLst>
                <a:tab pos="914400" algn="l"/>
              </a:tabLst>
            </a:pP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Box 1 (Gross Distribution):</a:t>
            </a:r>
            <a:r>
              <a:rPr lang="en-US" kern="100" dirty="0">
                <a:effectLst/>
                <a:ea typeface="Aptos" panose="020B0004020202020204" pitchFamily="34" charset="0"/>
                <a:cs typeface="Times New Roman" panose="02020603050405020304" pitchFamily="18" charset="0"/>
              </a:rPr>
              <a:t> Will include the full fair market value of the distributed securities.</a:t>
            </a: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Box 2a (Taxable Amount):</a:t>
            </a:r>
            <a:r>
              <a:rPr lang="en-US" kern="100" dirty="0">
                <a:effectLst/>
                <a:ea typeface="Aptos" panose="020B0004020202020204" pitchFamily="34" charset="0"/>
                <a:cs typeface="Times New Roman" panose="02020603050405020304" pitchFamily="18" charset="0"/>
              </a:rPr>
              <a:t> Will show the cost basis of the securities.</a:t>
            </a: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Box 6 (Net Unrealized Appreciation):</a:t>
            </a:r>
            <a:r>
              <a:rPr lang="en-US" kern="100" dirty="0">
                <a:effectLst/>
                <a:ea typeface="Aptos" panose="020B0004020202020204" pitchFamily="34" charset="0"/>
                <a:cs typeface="Times New Roman" panose="02020603050405020304" pitchFamily="18" charset="0"/>
              </a:rPr>
              <a:t> Will report the NUA amount, which is the difference between Box 1 and Box 2a for the distributed stock.</a:t>
            </a:r>
          </a:p>
          <a:p>
            <a:pPr marL="1200150" lvl="2" indent="-285750">
              <a:lnSpc>
                <a:spcPct val="115000"/>
              </a:lnSpc>
              <a:spcAft>
                <a:spcPts val="800"/>
              </a:spcAft>
              <a:buSzPts val="1000"/>
              <a:buFont typeface="Arial" panose="020B0604020202020204" pitchFamily="34" charset="0"/>
              <a:buChar char="•"/>
              <a:tabLst>
                <a:tab pos="914400" algn="l"/>
              </a:tabLst>
            </a:pPr>
            <a:r>
              <a:rPr lang="en-US" kern="100" dirty="0">
                <a:ea typeface="Aptos" panose="020B0004020202020204" pitchFamily="34" charset="0"/>
                <a:cs typeface="Times New Roman" panose="02020603050405020304" pitchFamily="18" charset="0"/>
              </a:rPr>
              <a:t>NUA = FMV – Cost Basis</a:t>
            </a:r>
          </a:p>
          <a:p>
            <a:pPr marL="742950" lvl="1" indent="-285750">
              <a:lnSpc>
                <a:spcPct val="115000"/>
              </a:lnSpc>
              <a:spcAft>
                <a:spcPts val="800"/>
              </a:spcAft>
              <a:buSzPts val="1000"/>
              <a:buFont typeface="Arial" panose="020B0604020202020204" pitchFamily="34" charset="0"/>
              <a:buChar char="•"/>
              <a:tabLst>
                <a:tab pos="914400" algn="l"/>
              </a:tabLst>
            </a:pPr>
            <a:r>
              <a:rPr lang="en-US" b="1" kern="100" dirty="0">
                <a:ea typeface="Aptos" panose="020B0004020202020204" pitchFamily="34" charset="0"/>
                <a:cs typeface="Times New Roman" panose="02020603050405020304" pitchFamily="18" charset="0"/>
              </a:rPr>
              <a:t>Box 7 Distribution Code: </a:t>
            </a:r>
            <a:r>
              <a:rPr lang="en-US" kern="100" dirty="0">
                <a:ea typeface="Aptos" panose="020B0004020202020204" pitchFamily="34" charset="0"/>
                <a:cs typeface="Times New Roman" panose="02020603050405020304" pitchFamily="18" charset="0"/>
              </a:rPr>
              <a:t>If under 59 ½ and no exception, 10% early penalty shown as Distribution </a:t>
            </a:r>
          </a:p>
        </p:txBody>
      </p:sp>
      <p:pic>
        <p:nvPicPr>
          <p:cNvPr id="7" name="Picture 6" descr="A green letter in a square with arrows&#10;&#10;AI-generated content may be incorrect.">
            <a:extLst>
              <a:ext uri="{FF2B5EF4-FFF2-40B4-BE49-F238E27FC236}">
                <a16:creationId xmlns:a16="http://schemas.microsoft.com/office/drawing/2014/main" id="{CCBD13B0-4DAB-B655-2191-9A33A56FC4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3516994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AE1D2-F8A2-BBC1-3EE1-AA16618BFC1B}"/>
              </a:ext>
            </a:extLst>
          </p:cNvPr>
          <p:cNvSpPr>
            <a:spLocks noGrp="1"/>
          </p:cNvSpPr>
          <p:nvPr>
            <p:ph type="title"/>
          </p:nvPr>
        </p:nvSpPr>
        <p:spPr/>
        <p:txBody>
          <a:bodyPr/>
          <a:lstStyle/>
          <a:p>
            <a:r>
              <a:rPr lang="en-US" kern="100" dirty="0">
                <a:solidFill>
                  <a:schemeClr val="tx1"/>
                </a:solidFill>
                <a:ea typeface="Aptos" panose="020B0004020202020204" pitchFamily="34" charset="0"/>
                <a:cs typeface="Times New Roman" panose="02020603050405020304" pitchFamily="18" charset="0"/>
              </a:rPr>
              <a:t>Benefits to the Employer</a:t>
            </a:r>
            <a:endParaRPr lang="en-US" dirty="0">
              <a:solidFill>
                <a:schemeClr val="tx1"/>
              </a:solidFill>
            </a:endParaRPr>
          </a:p>
        </p:txBody>
      </p:sp>
      <p:sp>
        <p:nvSpPr>
          <p:cNvPr id="6" name="TextBox 5">
            <a:extLst>
              <a:ext uri="{FF2B5EF4-FFF2-40B4-BE49-F238E27FC236}">
                <a16:creationId xmlns:a16="http://schemas.microsoft.com/office/drawing/2014/main" id="{1687D6FE-C65D-E30E-4395-B92048B0FF51}"/>
              </a:ext>
            </a:extLst>
          </p:cNvPr>
          <p:cNvSpPr txBox="1"/>
          <p:nvPr/>
        </p:nvSpPr>
        <p:spPr>
          <a:xfrm>
            <a:off x="594360" y="2218760"/>
            <a:ext cx="10122066" cy="2716834"/>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ea typeface="Aptos" panose="020B0004020202020204" pitchFamily="34" charset="0"/>
                <a:cs typeface="Times New Roman" panose="02020603050405020304" pitchFamily="18" charset="0"/>
              </a:rPr>
              <a:t>Employee Retention:</a:t>
            </a:r>
            <a:r>
              <a:rPr lang="en-US" sz="1800" kern="100" dirty="0">
                <a:effectLst/>
                <a:ea typeface="Aptos" panose="020B0004020202020204" pitchFamily="34" charset="0"/>
                <a:cs typeface="Times New Roman" panose="02020603050405020304" pitchFamily="18" charset="0"/>
              </a:rPr>
              <a:t> Offering company stock in the retirement plan can be a powerful tool to attract and retain key employees.  It aligns employee interests with the success of the company.</a:t>
            </a:r>
          </a:p>
          <a:p>
            <a:pPr marL="285750" marR="0" lvl="0" indent="-285750">
              <a:lnSpc>
                <a:spcPct val="115000"/>
              </a:lnSpc>
              <a:spcAft>
                <a:spcPts val="800"/>
              </a:spcAft>
              <a:buSzPts val="1000"/>
              <a:buFont typeface="Arial" panose="020B0604020202020204" pitchFamily="34" charset="0"/>
              <a:buChar char="•"/>
              <a:tabLst>
                <a:tab pos="457200" algn="l"/>
              </a:tabLst>
            </a:pPr>
            <a:endParaRPr lang="en-US" sz="1800" kern="100" dirty="0">
              <a:effectLst/>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ea typeface="Aptos" panose="020B0004020202020204" pitchFamily="34" charset="0"/>
                <a:cs typeface="Times New Roman" panose="02020603050405020304" pitchFamily="18" charset="0"/>
              </a:rPr>
              <a:t>Reduced Cash Outlay:</a:t>
            </a:r>
            <a:r>
              <a:rPr lang="en-US" sz="1800" kern="100" dirty="0">
                <a:effectLst/>
                <a:ea typeface="Aptos" panose="020B0004020202020204" pitchFamily="34" charset="0"/>
                <a:cs typeface="Times New Roman" panose="02020603050405020304" pitchFamily="18" charset="0"/>
              </a:rPr>
              <a:t> Instead of cash contributions, the employer can contribute company stock, which can help with cash flow.</a:t>
            </a:r>
          </a:p>
          <a:p>
            <a:pPr marL="285750" marR="0" lvl="0" indent="-285750">
              <a:lnSpc>
                <a:spcPct val="115000"/>
              </a:lnSpc>
              <a:spcAft>
                <a:spcPts val="800"/>
              </a:spcAft>
              <a:buSzPts val="1000"/>
              <a:buFont typeface="Arial" panose="020B0604020202020204" pitchFamily="34" charset="0"/>
              <a:buChar char="•"/>
              <a:tabLst>
                <a:tab pos="457200" algn="l"/>
              </a:tabLst>
            </a:pPr>
            <a:endParaRPr lang="en-US" sz="1800" kern="100" dirty="0">
              <a:effectLst/>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ea typeface="Aptos" panose="020B0004020202020204" pitchFamily="34" charset="0"/>
                <a:cs typeface="Times New Roman" panose="02020603050405020304" pitchFamily="18" charset="0"/>
              </a:rPr>
              <a:t>Tax Deductions:</a:t>
            </a:r>
            <a:r>
              <a:rPr lang="en-US" sz="1800" kern="100" dirty="0">
                <a:effectLst/>
                <a:ea typeface="Aptos" panose="020B0004020202020204" pitchFamily="34" charset="0"/>
                <a:cs typeface="Times New Roman" panose="02020603050405020304" pitchFamily="18" charset="0"/>
              </a:rPr>
              <a:t> Employer contributions to the plan are a tax-deductible expense.</a:t>
            </a:r>
          </a:p>
        </p:txBody>
      </p:sp>
      <p:pic>
        <p:nvPicPr>
          <p:cNvPr id="7" name="Picture 6" descr="A green letter in a square with arrows&#10;&#10;AI-generated content may be incorrect.">
            <a:extLst>
              <a:ext uri="{FF2B5EF4-FFF2-40B4-BE49-F238E27FC236}">
                <a16:creationId xmlns:a16="http://schemas.microsoft.com/office/drawing/2014/main" id="{C2DE00D5-B8A7-CDCA-E761-8C78E3E7A0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462114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een letter in a square with arrows&#10;&#10;AI-generated content may be incorrect.">
            <a:extLst>
              <a:ext uri="{FF2B5EF4-FFF2-40B4-BE49-F238E27FC236}">
                <a16:creationId xmlns:a16="http://schemas.microsoft.com/office/drawing/2014/main" id="{DB09D98C-1521-3FF4-3546-6B067B088B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2ABA7BDE-D79E-D492-4A36-F4D9C89780D8}"/>
              </a:ext>
            </a:extLst>
          </p:cNvPr>
          <p:cNvSpPr>
            <a:spLocks noGrp="1"/>
          </p:cNvSpPr>
          <p:nvPr>
            <p:ph type="title"/>
          </p:nvPr>
        </p:nvSpPr>
        <p:spPr/>
        <p:txBody>
          <a:bodyPr/>
          <a:lstStyle/>
          <a:p>
            <a:r>
              <a:rPr lang="en-US" kern="100" dirty="0">
                <a:solidFill>
                  <a:schemeClr val="tx1"/>
                </a:solidFill>
                <a:ea typeface="Aptos" panose="020B0004020202020204" pitchFamily="34" charset="0"/>
                <a:cs typeface="Times New Roman" panose="02020603050405020304" pitchFamily="18" charset="0"/>
              </a:rPr>
              <a:t>Benefits to the Employee</a:t>
            </a:r>
            <a:endParaRPr lang="en-US" dirty="0">
              <a:solidFill>
                <a:schemeClr val="tx1"/>
              </a:solidFill>
            </a:endParaRPr>
          </a:p>
        </p:txBody>
      </p:sp>
      <p:sp>
        <p:nvSpPr>
          <p:cNvPr id="6" name="TextBox 5">
            <a:extLst>
              <a:ext uri="{FF2B5EF4-FFF2-40B4-BE49-F238E27FC236}">
                <a16:creationId xmlns:a16="http://schemas.microsoft.com/office/drawing/2014/main" id="{E2C14AD0-AAF7-06EE-A7B9-03A8CF8E36DE}"/>
              </a:ext>
            </a:extLst>
          </p:cNvPr>
          <p:cNvSpPr txBox="1"/>
          <p:nvPr/>
        </p:nvSpPr>
        <p:spPr>
          <a:xfrm>
            <a:off x="530985" y="2230747"/>
            <a:ext cx="10216070" cy="4082784"/>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ea typeface="Aptos" panose="020B0004020202020204" pitchFamily="34" charset="0"/>
                <a:cs typeface="Times New Roman" panose="02020603050405020304" pitchFamily="18" charset="0"/>
              </a:rPr>
              <a:t>Significant Tax Savings:</a:t>
            </a:r>
            <a:r>
              <a:rPr lang="en-US" sz="1800" kern="100" dirty="0">
                <a:effectLst/>
                <a:ea typeface="Aptos" panose="020B0004020202020204" pitchFamily="34" charset="0"/>
                <a:cs typeface="Times New Roman" panose="02020603050405020304" pitchFamily="18" charset="0"/>
              </a:rPr>
              <a:t> The biggest benefit is the ability to pay the lower long-term capital gains tax rate on a potentially large portion of their retirement nest egg, rather than the higher ordinary income tax rate.</a:t>
            </a:r>
          </a:p>
          <a:p>
            <a:pPr marL="285750" marR="0" lvl="0" indent="-285750">
              <a:lnSpc>
                <a:spcPct val="115000"/>
              </a:lnSpc>
              <a:spcAft>
                <a:spcPts val="800"/>
              </a:spcAft>
              <a:buSzPts val="1000"/>
              <a:buFont typeface="Arial" panose="020B0604020202020204" pitchFamily="34" charset="0"/>
              <a:buChar char="•"/>
              <a:tabLst>
                <a:tab pos="457200" algn="l"/>
              </a:tabLst>
            </a:pPr>
            <a:r>
              <a:rPr lang="en-US" kern="100" dirty="0">
                <a:ea typeface="Aptos" panose="020B0004020202020204" pitchFamily="34" charset="0"/>
                <a:cs typeface="Times New Roman" panose="02020603050405020304" pitchFamily="18" charset="0"/>
              </a:rPr>
              <a:t>Consider the current ordinary income tax rate compared to your expected long-term capital gains rate; NUA is more attractive the bigger this gap and the larger the NUA portion versus the basis</a:t>
            </a:r>
          </a:p>
          <a:p>
            <a:pPr marL="285750" marR="0" lvl="0" indent="-285750">
              <a:lnSpc>
                <a:spcPct val="115000"/>
              </a:lnSpc>
              <a:spcAft>
                <a:spcPts val="800"/>
              </a:spcAft>
              <a:buSzPts val="1000"/>
              <a:buFont typeface="Arial" panose="020B0604020202020204" pitchFamily="34" charset="0"/>
              <a:buChar char="•"/>
              <a:tabLst>
                <a:tab pos="457200" algn="l"/>
              </a:tabLst>
            </a:pPr>
            <a:r>
              <a:rPr lang="en-US" kern="100" dirty="0">
                <a:ea typeface="Aptos" panose="020B0004020202020204" pitchFamily="34" charset="0"/>
                <a:cs typeface="Times New Roman" panose="02020603050405020304" pitchFamily="18" charset="0"/>
              </a:rPr>
              <a:t>Can send employer stock to a taxable brokerage account and roll non-stock portion of the plan (funds, ETFs, etc.) to an IRA at the same time, preserving tax deferral on the rest.</a:t>
            </a: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ea typeface="Aptos" panose="020B0004020202020204" pitchFamily="34" charset="0"/>
                <a:cs typeface="Times New Roman" panose="02020603050405020304" pitchFamily="18" charset="0"/>
              </a:rPr>
              <a:t>Control over Investments:</a:t>
            </a:r>
            <a:r>
              <a:rPr lang="en-US" sz="1800" kern="100" dirty="0">
                <a:effectLst/>
                <a:ea typeface="Aptos" panose="020B0004020202020204" pitchFamily="34" charset="0"/>
                <a:cs typeface="Times New Roman" panose="02020603050405020304" pitchFamily="18" charset="0"/>
              </a:rPr>
              <a:t> Once the stock is distributed, the employee has full control over when to sell it.  They can choose to hold it for further appreciation or sell it immediately.</a:t>
            </a:r>
          </a:p>
          <a:p>
            <a:pPr marL="285750" marR="0" lvl="0" indent="-285750">
              <a:lnSpc>
                <a:spcPct val="115000"/>
              </a:lnSpc>
              <a:spcAft>
                <a:spcPts val="800"/>
              </a:spcAft>
              <a:buSzPts val="1000"/>
              <a:buFont typeface="Arial" panose="020B0604020202020204" pitchFamily="34" charset="0"/>
              <a:buChar char="•"/>
              <a:tabLst>
                <a:tab pos="457200" algn="l"/>
              </a:tabLst>
            </a:pPr>
            <a:endParaRPr lang="en-US" kern="100" dirty="0">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endParaRPr lang="en-US" sz="1800"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61219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D4939-C633-187A-452C-F720DB641038}"/>
              </a:ext>
            </a:extLst>
          </p:cNvPr>
          <p:cNvSpPr>
            <a:spLocks noGrp="1"/>
          </p:cNvSpPr>
          <p:nvPr>
            <p:ph type="title"/>
          </p:nvPr>
        </p:nvSpPr>
        <p:spPr/>
        <p:txBody>
          <a:bodyPr/>
          <a:lstStyle/>
          <a:p>
            <a:r>
              <a:rPr lang="en-US" altLang="en-US" dirty="0">
                <a:solidFill>
                  <a:schemeClr val="tx1"/>
                </a:solidFill>
                <a:ea typeface="Aptos" panose="020B0004020202020204" pitchFamily="34" charset="0"/>
                <a:cs typeface="Times New Roman" panose="02020603050405020304" pitchFamily="18" charset="0"/>
              </a:rPr>
              <a:t>Example of NUA Taxation</a:t>
            </a:r>
            <a:endParaRPr lang="en-US" dirty="0">
              <a:solidFill>
                <a:schemeClr val="tx1"/>
              </a:solidFill>
            </a:endParaRPr>
          </a:p>
        </p:txBody>
      </p:sp>
      <p:graphicFrame>
        <p:nvGraphicFramePr>
          <p:cNvPr id="5" name="Content Placeholder 4">
            <a:extLst>
              <a:ext uri="{FF2B5EF4-FFF2-40B4-BE49-F238E27FC236}">
                <a16:creationId xmlns:a16="http://schemas.microsoft.com/office/drawing/2014/main" id="{AB963ADB-6BFC-2E57-7A58-D6595ABDCA8C}"/>
              </a:ext>
            </a:extLst>
          </p:cNvPr>
          <p:cNvGraphicFramePr>
            <a:graphicFrameLocks noGrp="1"/>
          </p:cNvGraphicFramePr>
          <p:nvPr>
            <p:ph sz="quarter" idx="15"/>
            <p:extLst>
              <p:ext uri="{D42A27DB-BD31-4B8C-83A1-F6EECF244321}">
                <p14:modId xmlns:p14="http://schemas.microsoft.com/office/powerpoint/2010/main" val="2314279445"/>
              </p:ext>
            </p:extLst>
          </p:nvPr>
        </p:nvGraphicFramePr>
        <p:xfrm>
          <a:off x="455767" y="3226565"/>
          <a:ext cx="6891756" cy="3717421"/>
        </p:xfrm>
        <a:graphic>
          <a:graphicData uri="http://schemas.openxmlformats.org/drawingml/2006/table">
            <a:tbl>
              <a:tblPr firstRow="1" firstCol="1" bandRow="1">
                <a:tableStyleId>{8A107856-5554-42FB-B03E-39F5DBC370BA}</a:tableStyleId>
              </a:tblPr>
              <a:tblGrid>
                <a:gridCol w="2355799">
                  <a:extLst>
                    <a:ext uri="{9D8B030D-6E8A-4147-A177-3AD203B41FA5}">
                      <a16:colId xmlns:a16="http://schemas.microsoft.com/office/drawing/2014/main" val="2675468123"/>
                    </a:ext>
                  </a:extLst>
                </a:gridCol>
                <a:gridCol w="3182090">
                  <a:extLst>
                    <a:ext uri="{9D8B030D-6E8A-4147-A177-3AD203B41FA5}">
                      <a16:colId xmlns:a16="http://schemas.microsoft.com/office/drawing/2014/main" val="3480641224"/>
                    </a:ext>
                  </a:extLst>
                </a:gridCol>
                <a:gridCol w="1353867">
                  <a:extLst>
                    <a:ext uri="{9D8B030D-6E8A-4147-A177-3AD203B41FA5}">
                      <a16:colId xmlns:a16="http://schemas.microsoft.com/office/drawing/2014/main" val="1785738775"/>
                    </a:ext>
                  </a:extLst>
                </a:gridCol>
              </a:tblGrid>
              <a:tr h="323904">
                <a:tc>
                  <a:txBody>
                    <a:bodyPr/>
                    <a:lstStyle/>
                    <a:p>
                      <a:pPr marL="0" marR="0">
                        <a:lnSpc>
                          <a:spcPct val="115000"/>
                        </a:lnSpc>
                        <a:spcAft>
                          <a:spcPts val="800"/>
                        </a:spcAft>
                        <a:buNone/>
                      </a:pPr>
                      <a:r>
                        <a:rPr lang="en-US" sz="1400" kern="100">
                          <a:effectLst/>
                        </a:rPr>
                        <a:t>Event</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a:lnSpc>
                          <a:spcPct val="115000"/>
                        </a:lnSpc>
                        <a:buNone/>
                      </a:pPr>
                      <a:endParaRPr lang="en-US" sz="1400" kern="100" dirty="0">
                        <a:effectLst/>
                        <a:latin typeface="Aptos" panose="020B0004020202020204" pitchFamily="34" charset="0"/>
                      </a:endParaRPr>
                    </a:p>
                  </a:txBody>
                  <a:tcPr marL="4120" marR="4120" marT="4120" marB="4120" anchor="ctr"/>
                </a:tc>
                <a:tc>
                  <a:txBody>
                    <a:bodyPr/>
                    <a:lstStyle/>
                    <a:p>
                      <a:pPr marL="0" marR="0">
                        <a:lnSpc>
                          <a:spcPct val="115000"/>
                        </a:lnSpc>
                        <a:spcAft>
                          <a:spcPts val="800"/>
                        </a:spcAft>
                        <a:buNone/>
                      </a:pPr>
                      <a:r>
                        <a:rPr lang="en-US" sz="1400" kern="100">
                          <a:effectLst/>
                        </a:rPr>
                        <a:t>Cash Value</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2442791785"/>
                  </a:ext>
                </a:extLst>
              </a:tr>
              <a:tr h="635031">
                <a:tc>
                  <a:txBody>
                    <a:bodyPr/>
                    <a:lstStyle/>
                    <a:p>
                      <a:pPr marL="0" marR="0">
                        <a:lnSpc>
                          <a:spcPct val="115000"/>
                        </a:lnSpc>
                        <a:spcAft>
                          <a:spcPts val="800"/>
                        </a:spcAft>
                        <a:buNone/>
                      </a:pPr>
                      <a:r>
                        <a:rPr lang="en-US" sz="1400" kern="100" dirty="0">
                          <a:effectLst/>
                        </a:rPr>
                        <a:t>Initial Contribution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b="1" kern="100" dirty="0">
                          <a:effectLst/>
                        </a:rPr>
                        <a:t>Employer contributes </a:t>
                      </a:r>
                      <a:r>
                        <a:rPr lang="en-US" sz="1400" kern="100" dirty="0">
                          <a:effectLst/>
                        </a:rPr>
                        <a:t>company stock to your 401(k)</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$50,000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4119962041"/>
                  </a:ext>
                </a:extLst>
              </a:tr>
              <a:tr h="500011">
                <a:tc>
                  <a:txBody>
                    <a:bodyPr/>
                    <a:lstStyle/>
                    <a:p>
                      <a:pPr marL="0" marR="0">
                        <a:lnSpc>
                          <a:spcPct val="115000"/>
                        </a:lnSpc>
                        <a:spcAft>
                          <a:spcPts val="800"/>
                        </a:spcAft>
                        <a:buNone/>
                      </a:pPr>
                      <a:r>
                        <a:rPr lang="en-US" sz="1400" kern="100" dirty="0">
                          <a:effectLst/>
                        </a:rPr>
                        <a:t>Growth in 401(k)</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Stock grows to a </a:t>
                      </a:r>
                      <a:r>
                        <a:rPr lang="en-US" sz="1400" b="1" kern="100" dirty="0">
                          <a:effectLst/>
                        </a:rPr>
                        <a:t>fair market value </a:t>
                      </a:r>
                      <a:r>
                        <a:rPr lang="en-US" sz="1400" kern="100" dirty="0">
                          <a:effectLst/>
                        </a:rPr>
                        <a:t>of $200,000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$150,000 (NUA)</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3409982350"/>
                  </a:ext>
                </a:extLst>
              </a:tr>
              <a:tr h="323904">
                <a:tc>
                  <a:txBody>
                    <a:bodyPr/>
                    <a:lstStyle/>
                    <a:p>
                      <a:pPr marL="0" marR="0">
                        <a:lnSpc>
                          <a:spcPct val="115000"/>
                        </a:lnSpc>
                        <a:spcAft>
                          <a:spcPts val="800"/>
                        </a:spcAft>
                        <a:buNone/>
                      </a:pPr>
                      <a:r>
                        <a:rPr lang="en-US" sz="1400" kern="100" dirty="0">
                          <a:effectLst/>
                        </a:rPr>
                        <a:t>Distribution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You take a lump-sum distribution</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$200,000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2274020376"/>
                  </a:ext>
                </a:extLst>
              </a:tr>
              <a:tr h="487818">
                <a:tc>
                  <a:txBody>
                    <a:bodyPr/>
                    <a:lstStyle/>
                    <a:p>
                      <a:pPr marL="0" marR="0">
                        <a:lnSpc>
                          <a:spcPct val="115000"/>
                        </a:lnSpc>
                        <a:spcAft>
                          <a:spcPts val="800"/>
                        </a:spcAft>
                        <a:buNone/>
                      </a:pPr>
                      <a:r>
                        <a:rPr lang="en-US" sz="1400" kern="100" dirty="0">
                          <a:effectLst/>
                        </a:rPr>
                        <a:t>Ordinary Income Tax</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Taxed on the </a:t>
                      </a:r>
                      <a:r>
                        <a:rPr lang="en-US" sz="1400" b="1" kern="100" dirty="0">
                          <a:effectLst/>
                        </a:rPr>
                        <a:t>cost basis </a:t>
                      </a:r>
                      <a:r>
                        <a:rPr lang="en-US" sz="1400" kern="100" dirty="0">
                          <a:effectLst/>
                        </a:rPr>
                        <a:t>($50,000)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$50,000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4075910599"/>
                  </a:ext>
                </a:extLst>
              </a:tr>
              <a:tr h="487818">
                <a:tc>
                  <a:txBody>
                    <a:bodyPr/>
                    <a:lstStyle/>
                    <a:p>
                      <a:pPr marL="0" marR="0">
                        <a:lnSpc>
                          <a:spcPct val="115000"/>
                        </a:lnSpc>
                        <a:spcAft>
                          <a:spcPts val="800"/>
                        </a:spcAft>
                        <a:buNone/>
                      </a:pPr>
                      <a:r>
                        <a:rPr lang="en-US" sz="1400" kern="100" dirty="0">
                          <a:effectLst/>
                        </a:rPr>
                        <a:t>Long-Term Capital Gains Tax</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Taxed on the NUA portion ($150,000)</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a:effectLst/>
                        </a:rPr>
                        <a:t>$150,000</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2397331679"/>
                  </a:ext>
                </a:extLst>
              </a:tr>
              <a:tr h="323904">
                <a:tc>
                  <a:txBody>
                    <a:bodyPr/>
                    <a:lstStyle/>
                    <a:p>
                      <a:pPr marL="0" marR="0">
                        <a:lnSpc>
                          <a:spcPct val="115000"/>
                        </a:lnSpc>
                        <a:spcAft>
                          <a:spcPts val="800"/>
                        </a:spcAft>
                        <a:buNone/>
                      </a:pPr>
                      <a:r>
                        <a:rPr lang="en-US" sz="1400" kern="100">
                          <a:effectLst/>
                        </a:rPr>
                        <a:t>Total Taxable Income</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Total value subject to tax</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a:effectLst/>
                        </a:rPr>
                        <a:t>$200,000</a:t>
                      </a:r>
                      <a:endParaRPr lang="en-US" sz="14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966075638"/>
                  </a:ext>
                </a:extLst>
              </a:tr>
              <a:tr h="635031">
                <a:tc>
                  <a:txBody>
                    <a:bodyPr/>
                    <a:lstStyle/>
                    <a:p>
                      <a:pPr marL="0" marR="0">
                        <a:lnSpc>
                          <a:spcPct val="115000"/>
                        </a:lnSpc>
                        <a:spcAft>
                          <a:spcPts val="800"/>
                        </a:spcAft>
                        <a:buNone/>
                      </a:pPr>
                      <a:r>
                        <a:rPr lang="en-US" sz="1400" kern="100" dirty="0">
                          <a:effectLst/>
                        </a:rPr>
                        <a:t>Tax Savings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Tax rate difference (e.g., 24% ordinary vs. 15% LTCG)</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400" kern="100" dirty="0">
                          <a:effectLst/>
                        </a:rPr>
                        <a:t>$13,500 in savings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228329235"/>
                  </a:ext>
                </a:extLst>
              </a:tr>
            </a:tbl>
          </a:graphicData>
        </a:graphic>
      </p:graphicFrame>
      <p:sp>
        <p:nvSpPr>
          <p:cNvPr id="6" name="Rectangle 1">
            <a:extLst>
              <a:ext uri="{FF2B5EF4-FFF2-40B4-BE49-F238E27FC236}">
                <a16:creationId xmlns:a16="http://schemas.microsoft.com/office/drawing/2014/main" id="{6E8FCC16-7C90-8263-B8B2-45931C34E3D4}"/>
              </a:ext>
            </a:extLst>
          </p:cNvPr>
          <p:cNvSpPr>
            <a:spLocks noChangeArrowheads="1"/>
          </p:cNvSpPr>
          <p:nvPr/>
        </p:nvSpPr>
        <p:spPr bwMode="auto">
          <a:xfrm>
            <a:off x="594360" y="2174429"/>
            <a:ext cx="1128046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effectLst/>
                <a:ea typeface="Aptos" panose="020B0004020202020204" pitchFamily="34" charset="0"/>
                <a:cs typeface="Times New Roman" panose="02020603050405020304" pitchFamily="18" charset="0"/>
              </a:rPr>
              <a:t>Let's see how NUA can save you money.</a:t>
            </a:r>
            <a:br>
              <a:rPr kumimoji="0" lang="en-US" altLang="en-US" b="0" i="0" u="none" strike="noStrike" cap="none" normalizeH="0" baseline="0" dirty="0">
                <a:ln>
                  <a:noFill/>
                </a:ln>
                <a:effectLst/>
                <a:ea typeface="Aptos" panose="020B0004020202020204" pitchFamily="34" charset="0"/>
                <a:cs typeface="Times New Roman" panose="02020603050405020304" pitchFamily="18" charset="0"/>
              </a:rPr>
            </a:br>
            <a:endParaRPr kumimoji="0" lang="en-US" altLang="en-US" b="0" i="0" u="none" strike="noStrike" cap="none" normalizeH="0" baseline="0" dirty="0">
              <a:ln>
                <a:noFill/>
              </a:ln>
              <a:effectLst/>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ea typeface="Aptos" panose="020B0004020202020204" pitchFamily="34" charset="0"/>
                <a:cs typeface="Times New Roman" panose="02020603050405020304" pitchFamily="18" charset="0"/>
              </a:rPr>
              <a:t>Assumptions:</a:t>
            </a:r>
            <a:r>
              <a:rPr kumimoji="0" lang="en-US" altLang="en-US" b="0" i="0" u="none" strike="noStrike" cap="none" normalizeH="0" baseline="0" dirty="0">
                <a:ln>
                  <a:noFill/>
                </a:ln>
                <a:effectLst/>
                <a:ea typeface="Aptos" panose="020B0004020202020204" pitchFamily="34" charset="0"/>
                <a:cs typeface="Times New Roman" panose="02020603050405020304" pitchFamily="18" charset="0"/>
              </a:rPr>
              <a:t> For this example, let's assume a 24% ordinary income tax rate and a 15% long-term capital gains tax rate. State tax rates may still apply.</a:t>
            </a:r>
            <a:r>
              <a:rPr kumimoji="0" lang="en-US" altLang="en-US" b="1" i="0" u="none" strike="noStrike" cap="none" normalizeH="0" baseline="0" dirty="0">
                <a:ln>
                  <a:noFill/>
                </a:ln>
                <a:effectLst/>
                <a:ea typeface="Aptos" panose="020B000402020202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tabLst/>
            </a:pPr>
            <a:r>
              <a:rPr lang="en-US" altLang="en-US" b="1" dirty="0">
                <a:ea typeface="Aptos" panose="020B0004020202020204" pitchFamily="34" charset="0"/>
                <a:cs typeface="Times New Roman" panose="02020603050405020304" pitchFamily="18" charset="0"/>
              </a:rPr>
              <a:t>							       NUA Cost-Savings </a:t>
            </a:r>
            <a:r>
              <a:rPr kumimoji="0" lang="en-US" altLang="en-US" b="1" i="0" u="none" strike="noStrike" cap="none" normalizeH="0" baseline="0" dirty="0">
                <a:ln>
                  <a:noFill/>
                </a:ln>
                <a:effectLst/>
                <a:ea typeface="Aptos" panose="020B0004020202020204" pitchFamily="34" charset="0"/>
                <a:cs typeface="Times New Roman" panose="02020603050405020304" pitchFamily="18" charset="0"/>
              </a:rPr>
              <a:t>Calculation:</a:t>
            </a:r>
            <a:endParaRPr kumimoji="0" lang="en-US" altLang="en-US" b="0" i="0" u="none" strike="noStrike" cap="none" normalizeH="0" baseline="0" dirty="0">
              <a:ln>
                <a:noFill/>
              </a:ln>
              <a:effectLst/>
              <a:cs typeface="Times New Roman" panose="02020603050405020304" pitchFamily="18" charset="0"/>
            </a:endParaRPr>
          </a:p>
        </p:txBody>
      </p:sp>
      <p:pic>
        <p:nvPicPr>
          <p:cNvPr id="7" name="Picture 6" descr="A green letter in a square with arrows&#10;&#10;AI-generated content may be incorrect.">
            <a:extLst>
              <a:ext uri="{FF2B5EF4-FFF2-40B4-BE49-F238E27FC236}">
                <a16:creationId xmlns:a16="http://schemas.microsoft.com/office/drawing/2014/main" id="{83746B0A-0777-CC67-6258-59B1A4AE08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10" name="TextBox 9">
            <a:extLst>
              <a:ext uri="{FF2B5EF4-FFF2-40B4-BE49-F238E27FC236}">
                <a16:creationId xmlns:a16="http://schemas.microsoft.com/office/drawing/2014/main" id="{FA0EA593-CCCF-5B20-49F3-A6A701B8F8E0}"/>
              </a:ext>
            </a:extLst>
          </p:cNvPr>
          <p:cNvSpPr txBox="1"/>
          <p:nvPr/>
        </p:nvSpPr>
        <p:spPr>
          <a:xfrm>
            <a:off x="6968432" y="3619187"/>
            <a:ext cx="3920117" cy="2308324"/>
          </a:xfrm>
          <a:prstGeom prst="rect">
            <a:avLst/>
          </a:prstGeom>
          <a:noFill/>
        </p:spPr>
        <p:txBody>
          <a:bodyPr wrap="square">
            <a:spAutoFit/>
          </a:bodyPr>
          <a:lstStyle/>
          <a:p>
            <a:pPr marL="457200" marR="0" lvl="1"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ea typeface="Aptos" panose="020B0004020202020204" pitchFamily="34" charset="0"/>
                <a:cs typeface="Times New Roman" panose="02020603050405020304" pitchFamily="18" charset="0"/>
              </a:rPr>
              <a:t>Ordinary tax </a:t>
            </a:r>
            <a:r>
              <a:rPr lang="en-US" altLang="en-US" b="1" dirty="0">
                <a:ea typeface="Aptos" panose="020B0004020202020204" pitchFamily="34" charset="0"/>
                <a:cs typeface="Times New Roman" panose="02020603050405020304" pitchFamily="18" charset="0"/>
              </a:rPr>
              <a:t>if non-NUA</a:t>
            </a:r>
            <a:r>
              <a:rPr kumimoji="0" lang="en-US" altLang="en-US" b="1" i="0" u="none" strike="noStrike" cap="none" normalizeH="0" baseline="0" dirty="0">
                <a:ln>
                  <a:noFill/>
                </a:ln>
                <a:effectLst/>
                <a:ea typeface="Aptos" panose="020B0004020202020204" pitchFamily="34" charset="0"/>
                <a:cs typeface="Times New Roman" panose="02020603050405020304" pitchFamily="18" charset="0"/>
              </a:rPr>
              <a:t>:</a:t>
            </a:r>
            <a:r>
              <a:rPr kumimoji="0" lang="en-US" altLang="en-US" b="0" i="0" u="none" strike="noStrike" cap="none" normalizeH="0" baseline="0" dirty="0">
                <a:ln>
                  <a:noFill/>
                </a:ln>
                <a:effectLst/>
                <a:ea typeface="Aptos" panose="020B0004020202020204" pitchFamily="34" charset="0"/>
                <a:cs typeface="Times New Roman" panose="02020603050405020304" pitchFamily="18" charset="0"/>
              </a:rPr>
              <a:t> $150,000×24%=$36,000</a:t>
            </a:r>
          </a:p>
          <a:p>
            <a:pPr marL="457200" marR="0" lvl="1" indent="0" algn="l" defTabSz="914400" rtl="0" eaLnBrk="0" fontAlgn="base" latinLnBrk="0" hangingPunct="0">
              <a:lnSpc>
                <a:spcPct val="100000"/>
              </a:lnSpc>
              <a:spcBef>
                <a:spcPct val="0"/>
              </a:spcBef>
              <a:spcAft>
                <a:spcPct val="0"/>
              </a:spcAft>
              <a:buClrTx/>
              <a:buSzTx/>
              <a:tabLst/>
            </a:pPr>
            <a:endParaRPr kumimoji="0" lang="en-US" altLang="en-US" b="0" i="0" u="none" strike="noStrike" cap="none" normalizeH="0" baseline="0" dirty="0">
              <a:ln>
                <a:noFill/>
              </a:ln>
              <a:effectLst/>
              <a:ea typeface="Aptos" panose="020B0004020202020204" pitchFamily="34" charset="0"/>
              <a:cs typeface="Times New Roman" panose="02020603050405020304" pitchFamily="18" charset="0"/>
            </a:endParaRPr>
          </a:p>
          <a:p>
            <a:pPr marL="457200" marR="0" lvl="1" indent="0" algn="l" defTabSz="914400" rtl="0" eaLnBrk="0" fontAlgn="base" latinLnBrk="0" hangingPunct="0">
              <a:lnSpc>
                <a:spcPct val="100000"/>
              </a:lnSpc>
              <a:spcBef>
                <a:spcPct val="0"/>
              </a:spcBef>
              <a:spcAft>
                <a:spcPct val="0"/>
              </a:spcAft>
              <a:buClrTx/>
              <a:buSzTx/>
              <a:tabLst/>
            </a:pPr>
            <a:r>
              <a:rPr kumimoji="0" lang="en-US" altLang="en-US" b="1" i="0" u="none" strike="noStrike" cap="none" normalizeH="0" baseline="0" dirty="0">
                <a:ln>
                  <a:noFill/>
                </a:ln>
                <a:effectLst/>
                <a:ea typeface="Aptos" panose="020B0004020202020204" pitchFamily="34" charset="0"/>
                <a:cs typeface="Times New Roman" panose="02020603050405020304" pitchFamily="18" charset="0"/>
              </a:rPr>
              <a:t>Actual: </a:t>
            </a:r>
            <a:r>
              <a:rPr kumimoji="0" lang="en-US" altLang="en-US" b="0" i="0" u="none" strike="noStrike" cap="none" normalizeH="0" baseline="0" dirty="0">
                <a:ln>
                  <a:noFill/>
                </a:ln>
                <a:effectLst/>
                <a:ea typeface="Aptos" panose="020B0004020202020204" pitchFamily="34" charset="0"/>
                <a:cs typeface="Times New Roman" panose="02020603050405020304" pitchFamily="18" charset="0"/>
              </a:rPr>
              <a:t>Long-term capital gains tax: $150,000×15%=$22,500</a:t>
            </a:r>
          </a:p>
          <a:p>
            <a:pPr marL="457200" marR="0" lvl="1" indent="0" algn="l" defTabSz="914400" rtl="0" eaLnBrk="0" fontAlgn="base" latinLnBrk="0" hangingPunct="0">
              <a:lnSpc>
                <a:spcPct val="100000"/>
              </a:lnSpc>
              <a:spcBef>
                <a:spcPct val="0"/>
              </a:spcBef>
              <a:spcAft>
                <a:spcPct val="0"/>
              </a:spcAft>
              <a:buClrTx/>
              <a:buSzTx/>
              <a:tabLst/>
            </a:pPr>
            <a:endParaRPr kumimoji="0" lang="en-US" altLang="en-US" b="0" i="0" u="none" strike="noStrike" cap="none" normalizeH="0" baseline="0" dirty="0">
              <a:ln>
                <a:noFill/>
              </a:ln>
              <a:effectLst/>
              <a:ea typeface="Aptos" panose="020B0004020202020204" pitchFamily="34" charset="0"/>
              <a:cs typeface="Times New Roman" panose="02020603050405020304" pitchFamily="18" charset="0"/>
            </a:endParaRPr>
          </a:p>
          <a:p>
            <a:pPr marL="457200" marR="0" lvl="1" indent="0" algn="l" defTabSz="914400" rtl="0" eaLnBrk="0" fontAlgn="base" latinLnBrk="0" hangingPunct="0">
              <a:lnSpc>
                <a:spcPct val="100000"/>
              </a:lnSpc>
              <a:spcBef>
                <a:spcPct val="0"/>
              </a:spcBef>
              <a:spcAft>
                <a:spcPct val="0"/>
              </a:spcAft>
              <a:buClrTx/>
              <a:buSzTx/>
              <a:tabLst/>
            </a:pPr>
            <a:r>
              <a:rPr kumimoji="0" lang="en-US" altLang="en-US" b="1" i="0" u="sng" strike="noStrike" cap="none" normalizeH="0" baseline="0" dirty="0">
                <a:ln>
                  <a:noFill/>
                </a:ln>
                <a:effectLst/>
                <a:ea typeface="Aptos" panose="020B0004020202020204" pitchFamily="34" charset="0"/>
                <a:cs typeface="Times New Roman" panose="02020603050405020304" pitchFamily="18" charset="0"/>
              </a:rPr>
              <a:t>Actual Tax Savings</a:t>
            </a:r>
            <a:r>
              <a:rPr kumimoji="0" lang="en-US" altLang="en-US" b="1" i="0" u="none" strike="noStrike" cap="none" normalizeH="0" baseline="0" dirty="0">
                <a:ln>
                  <a:noFill/>
                </a:ln>
                <a:effectLst/>
                <a:ea typeface="Aptos" panose="020B0004020202020204" pitchFamily="34" charset="0"/>
                <a:cs typeface="Times New Roman" panose="02020603050405020304" pitchFamily="18" charset="0"/>
              </a:rPr>
              <a:t>:</a:t>
            </a:r>
            <a:r>
              <a:rPr kumimoji="0" lang="en-US" altLang="en-US" b="0" i="0" u="none" strike="noStrike" cap="none" normalizeH="0" baseline="0" dirty="0">
                <a:ln>
                  <a:noFill/>
                </a:ln>
                <a:effectLst/>
                <a:ea typeface="Aptos" panose="020B0004020202020204" pitchFamily="34" charset="0"/>
                <a:cs typeface="Times New Roman" panose="02020603050405020304" pitchFamily="18" charset="0"/>
              </a:rPr>
              <a:t> $36,000−$22,500=$13,500</a:t>
            </a:r>
            <a:endParaRPr kumimoji="0" lang="en-US" altLang="en-US" b="0" i="0" u="none" strike="noStrike" cap="none" normalizeH="0" baseline="0" dirty="0">
              <a:ln>
                <a:noFill/>
              </a:ln>
              <a:effectLst/>
              <a:cs typeface="Times New Roman" panose="02020603050405020304" pitchFamily="18" charset="0"/>
            </a:endParaRPr>
          </a:p>
        </p:txBody>
      </p:sp>
    </p:spTree>
    <p:extLst>
      <p:ext uri="{BB962C8B-B14F-4D97-AF65-F5344CB8AC3E}">
        <p14:creationId xmlns:p14="http://schemas.microsoft.com/office/powerpoint/2010/main" val="933952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B291F-B5BD-640A-D65F-D475F407DD63}"/>
              </a:ext>
            </a:extLst>
          </p:cNvPr>
          <p:cNvSpPr>
            <a:spLocks noGrp="1"/>
          </p:cNvSpPr>
          <p:nvPr>
            <p:ph type="title"/>
          </p:nvPr>
        </p:nvSpPr>
        <p:spPr/>
        <p:txBody>
          <a:bodyPr/>
          <a:lstStyle/>
          <a:p>
            <a:r>
              <a:rPr lang="en-US" kern="100" dirty="0">
                <a:solidFill>
                  <a:schemeClr val="tx1"/>
                </a:solidFill>
                <a:ea typeface="Aptos" panose="020B0004020202020204" pitchFamily="34" charset="0"/>
                <a:cs typeface="Times New Roman" panose="02020603050405020304" pitchFamily="18" charset="0"/>
              </a:rPr>
              <a:t>Advanced Tax Implications and Considerations</a:t>
            </a:r>
            <a:endParaRPr lang="en-US" dirty="0">
              <a:solidFill>
                <a:schemeClr val="tx1"/>
              </a:solidFill>
            </a:endParaRPr>
          </a:p>
        </p:txBody>
      </p:sp>
      <p:sp>
        <p:nvSpPr>
          <p:cNvPr id="6" name="TextBox 5">
            <a:extLst>
              <a:ext uri="{FF2B5EF4-FFF2-40B4-BE49-F238E27FC236}">
                <a16:creationId xmlns:a16="http://schemas.microsoft.com/office/drawing/2014/main" id="{E8BA76C9-6F87-07B2-A33E-3630B06152EF}"/>
              </a:ext>
            </a:extLst>
          </p:cNvPr>
          <p:cNvSpPr txBox="1"/>
          <p:nvPr/>
        </p:nvSpPr>
        <p:spPr>
          <a:xfrm>
            <a:off x="594360" y="2096867"/>
            <a:ext cx="9778365" cy="4833246"/>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Post-Distribution Gains:</a:t>
            </a:r>
            <a:r>
              <a:rPr lang="en-US" kern="100" dirty="0">
                <a:effectLst/>
                <a:ea typeface="Aptos" panose="020B0004020202020204" pitchFamily="34" charset="0"/>
                <a:cs typeface="Times New Roman" panose="02020603050405020304" pitchFamily="18" charset="0"/>
              </a:rPr>
              <a:t> </a:t>
            </a:r>
            <a:r>
              <a:rPr lang="en-US" kern="100" dirty="0">
                <a:ea typeface="Aptos" panose="020B0004020202020204" pitchFamily="34" charset="0"/>
                <a:cs typeface="Times New Roman" panose="02020603050405020304" pitchFamily="18" charset="0"/>
              </a:rPr>
              <a:t>A</a:t>
            </a:r>
            <a:r>
              <a:rPr lang="en-US" kern="100" dirty="0">
                <a:effectLst/>
                <a:ea typeface="Aptos" panose="020B0004020202020204" pitchFamily="34" charset="0"/>
                <a:cs typeface="Times New Roman" panose="02020603050405020304" pitchFamily="18" charset="0"/>
              </a:rPr>
              <a:t>ppreciation in the securities </a:t>
            </a:r>
            <a:r>
              <a:rPr lang="en-US" b="1" i="1" kern="100" dirty="0">
                <a:effectLst/>
                <a:ea typeface="Aptos" panose="020B0004020202020204" pitchFamily="34" charset="0"/>
                <a:cs typeface="Times New Roman" panose="02020603050405020304" pitchFamily="18" charset="0"/>
              </a:rPr>
              <a:t>after</a:t>
            </a:r>
            <a:r>
              <a:rPr lang="en-US" kern="100" dirty="0">
                <a:effectLst/>
                <a:ea typeface="Aptos" panose="020B0004020202020204" pitchFamily="34" charset="0"/>
                <a:cs typeface="Times New Roman" panose="02020603050405020304" pitchFamily="18" charset="0"/>
              </a:rPr>
              <a:t> the lump-sum distribution is subject to standard capital gains rules based on the new holding period.</a:t>
            </a:r>
          </a:p>
          <a:p>
            <a:pPr marL="742950" marR="0" lvl="1" indent="-285750">
              <a:lnSpc>
                <a:spcPct val="115000"/>
              </a:lnSpc>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If sold within one year </a:t>
            </a:r>
            <a:r>
              <a:rPr lang="en-US" kern="100" dirty="0">
                <a:ea typeface="Aptos" panose="020B0004020202020204" pitchFamily="34" charset="0"/>
                <a:cs typeface="Times New Roman" panose="02020603050405020304" pitchFamily="18" charset="0"/>
              </a:rPr>
              <a:t>distribution: Short-term capital gain</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If held for more than one year: Long-term capital gain</a:t>
            </a:r>
          </a:p>
          <a:p>
            <a:pPr marL="742950" marR="0" lvl="1" indent="-285750">
              <a:lnSpc>
                <a:spcPct val="115000"/>
              </a:lnSpc>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Gain attributa</a:t>
            </a:r>
            <a:r>
              <a:rPr lang="en-US" kern="100" dirty="0">
                <a:ea typeface="Aptos" panose="020B0004020202020204" pitchFamily="34" charset="0"/>
                <a:cs typeface="Times New Roman" panose="02020603050405020304" pitchFamily="18" charset="0"/>
              </a:rPr>
              <a:t>ble to the NUA </a:t>
            </a:r>
            <a:r>
              <a:rPr lang="en-US" kern="100">
                <a:ea typeface="Aptos" panose="020B0004020202020204" pitchFamily="34" charset="0"/>
                <a:cs typeface="Times New Roman" panose="02020603050405020304" pitchFamily="18" charset="0"/>
              </a:rPr>
              <a:t>not taxed </a:t>
            </a:r>
            <a:r>
              <a:rPr lang="en-US" kern="100" dirty="0">
                <a:ea typeface="Aptos" panose="020B0004020202020204" pitchFamily="34" charset="0"/>
                <a:cs typeface="Times New Roman" panose="02020603050405020304" pitchFamily="18" charset="0"/>
              </a:rPr>
              <a:t>at the time of the receipt is Long-term capital gain, regardless of holding period after distribution</a:t>
            </a:r>
            <a:endParaRPr lang="en-US" kern="100" dirty="0">
              <a:effectLst/>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Losses:</a:t>
            </a:r>
            <a:r>
              <a:rPr lang="en-US" kern="100" dirty="0">
                <a:effectLst/>
                <a:ea typeface="Aptos" panose="020B0004020202020204" pitchFamily="34" charset="0"/>
                <a:cs typeface="Times New Roman" panose="02020603050405020304" pitchFamily="18" charset="0"/>
              </a:rPr>
              <a:t> If the distributed stock's value falls below the plan's cost basis, the NUA benefit is lost, and the employee may be able to claim a capital loss.</a:t>
            </a: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Beneficiary Treatment (IRD):</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NUA is considered “income in respect of a decedent” (IRD) under IRC Section 691.</a:t>
            </a:r>
          </a:p>
          <a:p>
            <a:pPr marL="742950" marR="0" lvl="1" indent="-285750">
              <a:lnSpc>
                <a:spcPct val="115000"/>
              </a:lnSpc>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Upon the death of the employee, beneficiaries who inherit the securities (stock) will be taxed on the NUA at the long-term capital gains rate when they sell the stock.</a:t>
            </a:r>
          </a:p>
          <a:p>
            <a:pPr marL="742950" marR="0" lvl="1" indent="-285750">
              <a:lnSpc>
                <a:spcPct val="115000"/>
              </a:lnSpc>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The appreciation after the date of distribution receives a step-up in basis at the date of death (pro-taxpayer).</a:t>
            </a:r>
          </a:p>
        </p:txBody>
      </p:sp>
      <p:pic>
        <p:nvPicPr>
          <p:cNvPr id="9" name="Picture 8" descr="A green letter in a square with arrows&#10;&#10;AI-generated content may be incorrect.">
            <a:extLst>
              <a:ext uri="{FF2B5EF4-FFF2-40B4-BE49-F238E27FC236}">
                <a16:creationId xmlns:a16="http://schemas.microsoft.com/office/drawing/2014/main" id="{2202F3CB-467A-8D24-FD00-9DB5E9EA2B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678734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5098D-9308-ABA9-592E-95FA4E726C3F}"/>
              </a:ext>
            </a:extLst>
          </p:cNvPr>
          <p:cNvSpPr>
            <a:spLocks noGrp="1"/>
          </p:cNvSpPr>
          <p:nvPr>
            <p:ph type="title"/>
          </p:nvPr>
        </p:nvSpPr>
        <p:spPr/>
        <p:txBody>
          <a:bodyPr/>
          <a:lstStyle/>
          <a:p>
            <a:r>
              <a:rPr lang="en-US" kern="100" dirty="0">
                <a:solidFill>
                  <a:schemeClr val="tx1"/>
                </a:solidFill>
                <a:ea typeface="Aptos" panose="020B0004020202020204" pitchFamily="34" charset="0"/>
                <a:cs typeface="Times New Roman" panose="02020603050405020304" pitchFamily="18" charset="0"/>
              </a:rPr>
              <a:t>NUA vs. IRA Rollover </a:t>
            </a:r>
            <a:br>
              <a:rPr lang="en-US" kern="100" dirty="0">
                <a:solidFill>
                  <a:schemeClr val="tx1"/>
                </a:solidFill>
                <a:ea typeface="Aptos" panose="020B0004020202020204" pitchFamily="34" charset="0"/>
                <a:cs typeface="Times New Roman" panose="02020603050405020304" pitchFamily="18" charset="0"/>
              </a:rPr>
            </a:br>
            <a:r>
              <a:rPr lang="en-US" kern="100" dirty="0">
                <a:solidFill>
                  <a:schemeClr val="tx1"/>
                </a:solidFill>
                <a:ea typeface="Aptos" panose="020B0004020202020204" pitchFamily="34" charset="0"/>
                <a:cs typeface="Times New Roman" panose="02020603050405020304" pitchFamily="18" charset="0"/>
              </a:rPr>
              <a:t>(Strategic Analysis)</a:t>
            </a:r>
            <a:endParaRPr lang="en-US" dirty="0">
              <a:solidFill>
                <a:schemeClr val="tx1"/>
              </a:solidFill>
            </a:endParaRPr>
          </a:p>
        </p:txBody>
      </p:sp>
      <p:sp>
        <p:nvSpPr>
          <p:cNvPr id="6" name="TextBox 5">
            <a:extLst>
              <a:ext uri="{FF2B5EF4-FFF2-40B4-BE49-F238E27FC236}">
                <a16:creationId xmlns:a16="http://schemas.microsoft.com/office/drawing/2014/main" id="{5EACA161-2D6C-ED22-8659-08BF4D73D22D}"/>
              </a:ext>
            </a:extLst>
          </p:cNvPr>
          <p:cNvSpPr txBox="1"/>
          <p:nvPr/>
        </p:nvSpPr>
        <p:spPr>
          <a:xfrm>
            <a:off x="521293" y="2133517"/>
            <a:ext cx="9411056" cy="4082784"/>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Lump-Sum Distribution with NUA:</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Pros:</a:t>
            </a:r>
            <a:r>
              <a:rPr lang="en-US" kern="100" dirty="0">
                <a:effectLst/>
                <a:ea typeface="Aptos" panose="020B0004020202020204" pitchFamily="34" charset="0"/>
                <a:cs typeface="Times New Roman" panose="02020603050405020304" pitchFamily="18" charset="0"/>
              </a:rPr>
              <a:t> The potential for a significant portion of the assets to be taxed at the lower long-term capital gains rate.  Avoids Required Minimum Distributions (RMDs) on the distributed stock.</a:t>
            </a: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Cons:</a:t>
            </a:r>
            <a:r>
              <a:rPr lang="en-US" kern="100" dirty="0">
                <a:effectLst/>
                <a:ea typeface="Aptos" panose="020B0004020202020204" pitchFamily="34" charset="0"/>
                <a:cs typeface="Times New Roman" panose="02020603050405020304" pitchFamily="18" charset="0"/>
              </a:rPr>
              <a:t> The cost basis is immediately taxable as ordinary income, potentially pushing the taxpayer into a higher bracket. Concentration risk in a single security (stock).</a:t>
            </a: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Traditional IRA Rollover:</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Pros:</a:t>
            </a:r>
            <a:r>
              <a:rPr lang="en-US" kern="100" dirty="0">
                <a:effectLst/>
                <a:ea typeface="Aptos" panose="020B0004020202020204" pitchFamily="34" charset="0"/>
                <a:cs typeface="Times New Roman" panose="02020603050405020304" pitchFamily="18" charset="0"/>
              </a:rPr>
              <a:t> Allows for greater diversification.  No immediate tax liability on any part of the distribution. Capital </a:t>
            </a:r>
            <a:r>
              <a:rPr lang="en-US" kern="100" dirty="0">
                <a:ea typeface="Aptos" panose="020B0004020202020204" pitchFamily="34" charset="0"/>
                <a:cs typeface="Times New Roman" panose="02020603050405020304" pitchFamily="18" charset="0"/>
              </a:rPr>
              <a:t>gains/dividends within the account are tax deferred.</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Cons:</a:t>
            </a:r>
            <a:r>
              <a:rPr lang="en-US" kern="100" dirty="0">
                <a:effectLst/>
                <a:ea typeface="Aptos" panose="020B0004020202020204" pitchFamily="34" charset="0"/>
                <a:cs typeface="Times New Roman" panose="02020603050405020304" pitchFamily="18" charset="0"/>
              </a:rPr>
              <a:t> All future distributions, including the appreciated value of the stock, are taxed as ordinary income.  The NUA tax benefit is irrevocably forfeited.</a:t>
            </a:r>
          </a:p>
        </p:txBody>
      </p:sp>
      <p:pic>
        <p:nvPicPr>
          <p:cNvPr id="7" name="Picture 6" descr="A green letter in a square with arrows&#10;&#10;AI-generated content may be incorrect.">
            <a:extLst>
              <a:ext uri="{FF2B5EF4-FFF2-40B4-BE49-F238E27FC236}">
                <a16:creationId xmlns:a16="http://schemas.microsoft.com/office/drawing/2014/main" id="{716116CE-4097-DAB9-BB43-87B1D6CFCA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142214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green letter in a square with arrows&#10;&#10;AI-generated content may be incorrect.">
            <a:extLst>
              <a:ext uri="{FF2B5EF4-FFF2-40B4-BE49-F238E27FC236}">
                <a16:creationId xmlns:a16="http://schemas.microsoft.com/office/drawing/2014/main" id="{12E29F98-2D5D-E136-A80F-4B37CDDBC4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EC1647B9-9457-6649-4044-47E28ECE695D}"/>
              </a:ext>
            </a:extLst>
          </p:cNvPr>
          <p:cNvSpPr>
            <a:spLocks noGrp="1"/>
          </p:cNvSpPr>
          <p:nvPr>
            <p:ph type="title"/>
          </p:nvPr>
        </p:nvSpPr>
        <p:spPr/>
        <p:txBody>
          <a:bodyPr/>
          <a:lstStyle/>
          <a:p>
            <a:r>
              <a:rPr lang="en-US" altLang="en-US" dirty="0">
                <a:solidFill>
                  <a:schemeClr val="tx1"/>
                </a:solidFill>
                <a:ea typeface="Aptos" panose="020B0004020202020204" pitchFamily="34" charset="0"/>
                <a:cs typeface="Times New Roman" panose="02020603050405020304" pitchFamily="18" charset="0"/>
              </a:rPr>
              <a:t>A Numerical Analysis</a:t>
            </a:r>
            <a:endParaRPr lang="en-US" dirty="0">
              <a:solidFill>
                <a:schemeClr val="tx1"/>
              </a:solidFill>
            </a:endParaRPr>
          </a:p>
        </p:txBody>
      </p:sp>
      <p:graphicFrame>
        <p:nvGraphicFramePr>
          <p:cNvPr id="5" name="Content Placeholder 4">
            <a:extLst>
              <a:ext uri="{FF2B5EF4-FFF2-40B4-BE49-F238E27FC236}">
                <a16:creationId xmlns:a16="http://schemas.microsoft.com/office/drawing/2014/main" id="{A79757DD-2C16-50A9-A550-7FF0D9C96A64}"/>
              </a:ext>
            </a:extLst>
          </p:cNvPr>
          <p:cNvGraphicFramePr>
            <a:graphicFrameLocks noGrp="1"/>
          </p:cNvGraphicFramePr>
          <p:nvPr>
            <p:ph sz="quarter" idx="15"/>
          </p:nvPr>
        </p:nvGraphicFramePr>
        <p:xfrm>
          <a:off x="594359" y="2875259"/>
          <a:ext cx="9778366" cy="3106556"/>
        </p:xfrm>
        <a:graphic>
          <a:graphicData uri="http://schemas.openxmlformats.org/drawingml/2006/table">
            <a:tbl>
              <a:tblPr firstRow="1" firstCol="1" bandRow="1">
                <a:tableStyleId>{8A107856-5554-42FB-B03E-39F5DBC370BA}</a:tableStyleId>
              </a:tblPr>
              <a:tblGrid>
                <a:gridCol w="2204811">
                  <a:extLst>
                    <a:ext uri="{9D8B030D-6E8A-4147-A177-3AD203B41FA5}">
                      <a16:colId xmlns:a16="http://schemas.microsoft.com/office/drawing/2014/main" val="3544598636"/>
                    </a:ext>
                  </a:extLst>
                </a:gridCol>
                <a:gridCol w="2926703">
                  <a:extLst>
                    <a:ext uri="{9D8B030D-6E8A-4147-A177-3AD203B41FA5}">
                      <a16:colId xmlns:a16="http://schemas.microsoft.com/office/drawing/2014/main" val="2391837619"/>
                    </a:ext>
                  </a:extLst>
                </a:gridCol>
                <a:gridCol w="2372341">
                  <a:extLst>
                    <a:ext uri="{9D8B030D-6E8A-4147-A177-3AD203B41FA5}">
                      <a16:colId xmlns:a16="http://schemas.microsoft.com/office/drawing/2014/main" val="14494524"/>
                    </a:ext>
                  </a:extLst>
                </a:gridCol>
                <a:gridCol w="2274511">
                  <a:extLst>
                    <a:ext uri="{9D8B030D-6E8A-4147-A177-3AD203B41FA5}">
                      <a16:colId xmlns:a16="http://schemas.microsoft.com/office/drawing/2014/main" val="1947705269"/>
                    </a:ext>
                  </a:extLst>
                </a:gridCol>
              </a:tblGrid>
              <a:tr h="260469">
                <a:tc>
                  <a:txBody>
                    <a:bodyPr/>
                    <a:lstStyle/>
                    <a:p>
                      <a:pPr marL="0" marR="0">
                        <a:lnSpc>
                          <a:spcPct val="115000"/>
                        </a:lnSpc>
                        <a:spcAft>
                          <a:spcPts val="800"/>
                        </a:spcAft>
                        <a:buNone/>
                      </a:pPr>
                      <a:r>
                        <a:rPr lang="en-US" sz="1200" kern="100">
                          <a:effectLst/>
                        </a:rPr>
                        <a:t>Variable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Description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Scenario 1: NUA is Better</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Scenario 2: IRA Rollover is Better</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1636412662"/>
                  </a:ext>
                </a:extLst>
              </a:tr>
              <a:tr h="516170">
                <a:tc>
                  <a:txBody>
                    <a:bodyPr/>
                    <a:lstStyle/>
                    <a:p>
                      <a:pPr marL="0" marR="0">
                        <a:lnSpc>
                          <a:spcPct val="115000"/>
                        </a:lnSpc>
                        <a:spcAft>
                          <a:spcPts val="800"/>
                        </a:spcAft>
                        <a:buNone/>
                      </a:pPr>
                      <a:r>
                        <a:rPr lang="en-US" sz="1200" kern="100" dirty="0">
                          <a:effectLst/>
                        </a:rPr>
                        <a:t>Current Tax Rate (Ordinary Income)</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The rate at which the cost basis is taxed.</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High rate (e.g., 32%)</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Low rate (e.g., 12%)</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3875617957"/>
                  </a:ext>
                </a:extLst>
              </a:tr>
              <a:tr h="516170">
                <a:tc>
                  <a:txBody>
                    <a:bodyPr/>
                    <a:lstStyle/>
                    <a:p>
                      <a:pPr marL="0" marR="0">
                        <a:lnSpc>
                          <a:spcPct val="115000"/>
                        </a:lnSpc>
                        <a:spcAft>
                          <a:spcPts val="800"/>
                        </a:spcAft>
                        <a:buNone/>
                      </a:pPr>
                      <a:r>
                        <a:rPr lang="en-US" sz="1200" kern="100">
                          <a:effectLst/>
                        </a:rPr>
                        <a:t>Future Tax Rate (Ordinary Income)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The rate at which IRA distributions will be taxed.</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High rate in retirement.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Low rate in retirement.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3385577608"/>
                  </a:ext>
                </a:extLst>
              </a:tr>
              <a:tr h="260469">
                <a:tc>
                  <a:txBody>
                    <a:bodyPr/>
                    <a:lstStyle/>
                    <a:p>
                      <a:pPr marL="0" marR="0">
                        <a:lnSpc>
                          <a:spcPct val="115000"/>
                        </a:lnSpc>
                        <a:spcAft>
                          <a:spcPts val="800"/>
                        </a:spcAft>
                        <a:buNone/>
                      </a:pPr>
                      <a:r>
                        <a:rPr lang="en-US" sz="1200" kern="100">
                          <a:effectLst/>
                        </a:rPr>
                        <a:t>Capital Gains Rate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The rate on the NUA.</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Low rate (e.g., 15%)</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a:lnSpc>
                          <a:spcPct val="115000"/>
                        </a:lnSpc>
                        <a:buNone/>
                      </a:pPr>
                      <a:endParaRPr lang="en-US" sz="1200" kern="100">
                        <a:effectLst/>
                        <a:latin typeface="Aptos" panose="020B0004020202020204" pitchFamily="34" charset="0"/>
                      </a:endParaRPr>
                    </a:p>
                  </a:txBody>
                  <a:tcPr marL="4120" marR="4120" marT="4120" marB="4120" anchor="ctr"/>
                </a:tc>
                <a:extLst>
                  <a:ext uri="{0D108BD9-81ED-4DB2-BD59-A6C34878D82A}">
                    <a16:rowId xmlns:a16="http://schemas.microsoft.com/office/drawing/2014/main" val="2874044412"/>
                  </a:ext>
                </a:extLst>
              </a:tr>
              <a:tr h="260469">
                <a:tc>
                  <a:txBody>
                    <a:bodyPr/>
                    <a:lstStyle/>
                    <a:p>
                      <a:pPr marL="0" marR="0">
                        <a:lnSpc>
                          <a:spcPct val="115000"/>
                        </a:lnSpc>
                        <a:spcAft>
                          <a:spcPts val="800"/>
                        </a:spcAft>
                        <a:buNone/>
                      </a:pPr>
                      <a:r>
                        <a:rPr lang="en-US" sz="1200" kern="100">
                          <a:effectLst/>
                        </a:rPr>
                        <a:t>NUA as a % of Total Value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The higher this is, the better NUA looks.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High percentage (e.g., 70%+)</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Low percentage (e.g., &lt;50%)</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1665273758"/>
                  </a:ext>
                </a:extLst>
              </a:tr>
              <a:tr h="516170">
                <a:tc>
                  <a:txBody>
                    <a:bodyPr/>
                    <a:lstStyle/>
                    <a:p>
                      <a:pPr marL="0" marR="0">
                        <a:lnSpc>
                          <a:spcPct val="115000"/>
                        </a:lnSpc>
                        <a:spcAft>
                          <a:spcPts val="800"/>
                        </a:spcAft>
                        <a:buNone/>
                      </a:pPr>
                      <a:r>
                        <a:rPr lang="en-US" sz="1200" kern="100">
                          <a:effectLst/>
                        </a:rPr>
                        <a:t>Future Appreciation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Appreciation expected after distribution.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High future appreciation.</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Low or negative future appreciation.</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3347214122"/>
                  </a:ext>
                </a:extLst>
              </a:tr>
              <a:tr h="260469">
                <a:tc>
                  <a:txBody>
                    <a:bodyPr/>
                    <a:lstStyle/>
                    <a:p>
                      <a:pPr marL="0" marR="0">
                        <a:lnSpc>
                          <a:spcPct val="115000"/>
                        </a:lnSpc>
                        <a:spcAft>
                          <a:spcPts val="800"/>
                        </a:spcAft>
                        <a:buNone/>
                      </a:pPr>
                      <a:r>
                        <a:rPr lang="en-US" sz="1200" kern="100">
                          <a:effectLst/>
                        </a:rPr>
                        <a:t>Cost Basis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The portion taxed as ordinary income.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Low cost basis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High cost basis</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2634815889"/>
                  </a:ext>
                </a:extLst>
              </a:tr>
              <a:tr h="516170">
                <a:tc>
                  <a:txBody>
                    <a:bodyPr/>
                    <a:lstStyle/>
                    <a:p>
                      <a:pPr marL="0" marR="0">
                        <a:lnSpc>
                          <a:spcPct val="115000"/>
                        </a:lnSpc>
                        <a:spcAft>
                          <a:spcPts val="800"/>
                        </a:spcAft>
                        <a:buNone/>
                      </a:pPr>
                      <a:r>
                        <a:rPr lang="en-US" sz="1200" kern="100">
                          <a:effectLst/>
                        </a:rPr>
                        <a:t>Client Age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Determines if penalties apply.</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a:effectLst/>
                        </a:rPr>
                        <a:t>Over 59½ or ≥55 and separated from service.</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tc>
                  <a:txBody>
                    <a:bodyPr/>
                    <a:lstStyle/>
                    <a:p>
                      <a:pPr marL="0" marR="0">
                        <a:lnSpc>
                          <a:spcPct val="115000"/>
                        </a:lnSpc>
                        <a:spcAft>
                          <a:spcPts val="800"/>
                        </a:spcAft>
                        <a:buNone/>
                      </a:pPr>
                      <a:r>
                        <a:rPr lang="en-US" sz="1200" kern="100" dirty="0">
                          <a:effectLst/>
                        </a:rPr>
                        <a:t>Under 59½.</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120" marR="4120" marT="4120" marB="4120" anchor="ctr"/>
                </a:tc>
                <a:extLst>
                  <a:ext uri="{0D108BD9-81ED-4DB2-BD59-A6C34878D82A}">
                    <a16:rowId xmlns:a16="http://schemas.microsoft.com/office/drawing/2014/main" val="745445265"/>
                  </a:ext>
                </a:extLst>
              </a:tr>
            </a:tbl>
          </a:graphicData>
        </a:graphic>
      </p:graphicFrame>
      <p:sp>
        <p:nvSpPr>
          <p:cNvPr id="6" name="Rectangle 1">
            <a:extLst>
              <a:ext uri="{FF2B5EF4-FFF2-40B4-BE49-F238E27FC236}">
                <a16:creationId xmlns:a16="http://schemas.microsoft.com/office/drawing/2014/main" id="{973A06C4-9749-CEEE-6487-6B4056637A53}"/>
              </a:ext>
            </a:extLst>
          </p:cNvPr>
          <p:cNvSpPr>
            <a:spLocks noChangeArrowheads="1"/>
          </p:cNvSpPr>
          <p:nvPr/>
        </p:nvSpPr>
        <p:spPr bwMode="auto">
          <a:xfrm>
            <a:off x="502411" y="2228928"/>
            <a:ext cx="1043414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effectLst/>
                <a:ea typeface="Aptos" panose="020B0004020202020204" pitchFamily="34" charset="0"/>
                <a:cs typeface="Times New Roman" panose="02020603050405020304" pitchFamily="18" charset="0"/>
              </a:rPr>
              <a:t>This slide shows when the NUA strategy is most beneficial. It's not a one-size-fits-all solution, and a detailed calculation is critical.</a:t>
            </a:r>
            <a:endParaRPr kumimoji="0" lang="en-US" altLang="en-US" b="1" i="0" u="none" strike="noStrike" cap="none" normalizeH="0" baseline="0" dirty="0">
              <a:ln>
                <a:noFill/>
              </a:ln>
              <a:effectLst/>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79A3D37B-0A43-9DAF-9845-7DA0C0E2494A}"/>
              </a:ext>
            </a:extLst>
          </p:cNvPr>
          <p:cNvSpPr txBox="1"/>
          <p:nvPr/>
        </p:nvSpPr>
        <p:spPr>
          <a:xfrm>
            <a:off x="594359" y="5981817"/>
            <a:ext cx="8583560" cy="92333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effectLst/>
                <a:ea typeface="Aptos" panose="020B0004020202020204" pitchFamily="34" charset="0"/>
                <a:cs typeface="Times New Roman" panose="02020603050405020304" pitchFamily="18" charset="0"/>
              </a:rPr>
              <a:t>Final Analysis:</a:t>
            </a:r>
            <a:r>
              <a:rPr kumimoji="0" lang="en-US" altLang="en-US" b="0" i="0" u="none" strike="noStrike" cap="none" normalizeH="0" baseline="0" dirty="0">
                <a:ln>
                  <a:noFill/>
                </a:ln>
                <a:effectLst/>
                <a:ea typeface="Aptos" panose="020B0004020202020204" pitchFamily="34" charset="0"/>
                <a:cs typeface="Times New Roman" panose="02020603050405020304" pitchFamily="18" charset="0"/>
              </a:rPr>
              <a:t> The NUA strategy is most advantageous when there is a significant NUA percentage and the taxpayer expects to be in a higher ordinary income tax bracket in the year of distribution than their expected long-term capit</a:t>
            </a:r>
            <a:r>
              <a:rPr lang="en-US" altLang="en-US" dirty="0">
                <a:ea typeface="Aptos" panose="020B0004020202020204" pitchFamily="34" charset="0"/>
                <a:cs typeface="Times New Roman" panose="02020603050405020304" pitchFamily="18" charset="0"/>
              </a:rPr>
              <a:t>al</a:t>
            </a:r>
            <a:endParaRPr kumimoji="0" lang="en-US" altLang="en-US" b="0" i="0" u="none" strike="noStrike" cap="none" normalizeH="0" baseline="0" dirty="0">
              <a:ln>
                <a:noFill/>
              </a:ln>
              <a:effectLst/>
              <a:cs typeface="Times New Roman" panose="02020603050405020304" pitchFamily="18" charset="0"/>
            </a:endParaRPr>
          </a:p>
        </p:txBody>
      </p:sp>
    </p:spTree>
    <p:extLst>
      <p:ext uri="{BB962C8B-B14F-4D97-AF65-F5344CB8AC3E}">
        <p14:creationId xmlns:p14="http://schemas.microsoft.com/office/powerpoint/2010/main" val="3559916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65EDE-C02D-AE00-2902-B888B494B3C0}"/>
              </a:ext>
            </a:extLst>
          </p:cNvPr>
          <p:cNvSpPr>
            <a:spLocks noGrp="1"/>
          </p:cNvSpPr>
          <p:nvPr>
            <p:ph type="title"/>
          </p:nvPr>
        </p:nvSpPr>
        <p:spPr>
          <a:xfrm>
            <a:off x="594360" y="504465"/>
            <a:ext cx="9778365" cy="1494596"/>
          </a:xfrm>
        </p:spPr>
        <p:txBody>
          <a:bodyPr/>
          <a:lstStyle/>
          <a:p>
            <a:r>
              <a:rPr lang="en-US" dirty="0">
                <a:solidFill>
                  <a:schemeClr val="tx1"/>
                </a:solidFill>
              </a:rPr>
              <a:t>NUA in Retirement Account vs. Brokerage Account</a:t>
            </a:r>
          </a:p>
        </p:txBody>
      </p:sp>
      <p:sp>
        <p:nvSpPr>
          <p:cNvPr id="5" name="TextBox 4">
            <a:extLst>
              <a:ext uri="{FF2B5EF4-FFF2-40B4-BE49-F238E27FC236}">
                <a16:creationId xmlns:a16="http://schemas.microsoft.com/office/drawing/2014/main" id="{C9C85E62-5019-374B-73D4-5BDFD19377D8}"/>
              </a:ext>
            </a:extLst>
          </p:cNvPr>
          <p:cNvSpPr txBox="1"/>
          <p:nvPr/>
        </p:nvSpPr>
        <p:spPr>
          <a:xfrm>
            <a:off x="594360" y="2417275"/>
            <a:ext cx="10342226" cy="3693319"/>
          </a:xfrm>
          <a:prstGeom prst="rect">
            <a:avLst/>
          </a:prstGeom>
          <a:noFill/>
        </p:spPr>
        <p:txBody>
          <a:bodyPr wrap="square" rtlCol="0">
            <a:spAutoFit/>
          </a:bodyPr>
          <a:lstStyle/>
          <a:p>
            <a:pPr marL="285750" indent="-285750">
              <a:buFont typeface="Arial" panose="020B0604020202020204" pitchFamily="34" charset="0"/>
              <a:buChar char="•"/>
            </a:pPr>
            <a:r>
              <a:rPr lang="en-US" dirty="0"/>
              <a:t>Retirement account benefits in dividends and capital gains are not taxed when received each year compared to brokerage account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Cost trade-off – every dollar distributed from pre-tax account is taxed at ordinary tax rates</a:t>
            </a:r>
          </a:p>
          <a:p>
            <a:pPr marL="742950" lvl="1" indent="-285750">
              <a:buFont typeface="Arial" panose="020B0604020202020204" pitchFamily="34" charset="0"/>
              <a:buChar char="•"/>
            </a:pPr>
            <a:r>
              <a:rPr lang="en-US" dirty="0"/>
              <a:t>Tax may be higher on income tax than capital gains and ordinary dividend rates</a:t>
            </a:r>
          </a:p>
          <a:p>
            <a:pPr marL="742950" lvl="1" indent="-285750">
              <a:buFont typeface="Arial" panose="020B0604020202020204" pitchFamily="34" charset="0"/>
              <a:buChar char="•"/>
            </a:pPr>
            <a:r>
              <a:rPr lang="en-US" dirty="0"/>
              <a:t>Careful of effective tax rate at the later date of distribution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Brokerage Account benefits in dividends and capital gains are taxed at favorable tax rates at the present time received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Moving to a brokerage account – securities must be moved “in-kind”</a:t>
            </a:r>
          </a:p>
          <a:p>
            <a:pPr marL="742950" lvl="1" indent="-285750">
              <a:buFont typeface="Arial" panose="020B0604020202020204" pitchFamily="34" charset="0"/>
              <a:buChar char="•"/>
            </a:pPr>
            <a:r>
              <a:rPr lang="en-US" dirty="0"/>
              <a:t>Cannot sell securities, move cash, and buy back shares</a:t>
            </a:r>
          </a:p>
        </p:txBody>
      </p:sp>
    </p:spTree>
    <p:extLst>
      <p:ext uri="{BB962C8B-B14F-4D97-AF65-F5344CB8AC3E}">
        <p14:creationId xmlns:p14="http://schemas.microsoft.com/office/powerpoint/2010/main" val="2930415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6ADF0-8961-3A37-BFD2-ACCC796CCCFF}"/>
              </a:ext>
            </a:extLst>
          </p:cNvPr>
          <p:cNvSpPr>
            <a:spLocks noGrp="1"/>
          </p:cNvSpPr>
          <p:nvPr>
            <p:ph type="title"/>
          </p:nvPr>
        </p:nvSpPr>
        <p:spPr/>
        <p:txBody>
          <a:bodyPr/>
          <a:lstStyle/>
          <a:p>
            <a:r>
              <a:rPr lang="en-US" dirty="0">
                <a:solidFill>
                  <a:schemeClr val="tx1"/>
                </a:solidFill>
              </a:rPr>
              <a:t>Restricted Stock Units (RSU)s</a:t>
            </a:r>
          </a:p>
        </p:txBody>
      </p:sp>
      <p:sp>
        <p:nvSpPr>
          <p:cNvPr id="3" name="TextBox 2">
            <a:extLst>
              <a:ext uri="{FF2B5EF4-FFF2-40B4-BE49-F238E27FC236}">
                <a16:creationId xmlns:a16="http://schemas.microsoft.com/office/drawing/2014/main" id="{323F0817-DB6E-418E-126E-B6C49CB34016}"/>
              </a:ext>
            </a:extLst>
          </p:cNvPr>
          <p:cNvSpPr txBox="1"/>
          <p:nvPr/>
        </p:nvSpPr>
        <p:spPr>
          <a:xfrm>
            <a:off x="594360" y="2298138"/>
            <a:ext cx="9658249" cy="369332"/>
          </a:xfrm>
          <a:prstGeom prst="rect">
            <a:avLst/>
          </a:prstGeom>
          <a:noFill/>
        </p:spPr>
        <p:txBody>
          <a:bodyPr wrap="square" rtlCol="0">
            <a:spAutoFit/>
          </a:bodyPr>
          <a:lstStyle/>
          <a:p>
            <a:r>
              <a:rPr lang="en-US" dirty="0"/>
              <a:t>What Are RSUs?</a:t>
            </a:r>
          </a:p>
        </p:txBody>
      </p:sp>
      <p:sp>
        <p:nvSpPr>
          <p:cNvPr id="7" name="TextBox 6">
            <a:extLst>
              <a:ext uri="{FF2B5EF4-FFF2-40B4-BE49-F238E27FC236}">
                <a16:creationId xmlns:a16="http://schemas.microsoft.com/office/drawing/2014/main" id="{30CDCFC0-ADB1-FFF1-78A1-5163C52EB361}"/>
              </a:ext>
            </a:extLst>
          </p:cNvPr>
          <p:cNvSpPr txBox="1"/>
          <p:nvPr/>
        </p:nvSpPr>
        <p:spPr>
          <a:xfrm>
            <a:off x="594359" y="2797769"/>
            <a:ext cx="10152103" cy="3693319"/>
          </a:xfrm>
          <a:prstGeom prst="rect">
            <a:avLst/>
          </a:prstGeom>
          <a:noFill/>
        </p:spPr>
        <p:txBody>
          <a:bodyPr wrap="square">
            <a:spAutoFit/>
          </a:bodyPr>
          <a:lstStyle/>
          <a:p>
            <a:pPr marL="742950" lvl="1" indent="-285750">
              <a:buFont typeface="Arial" panose="020B0604020202020204" pitchFamily="34" charset="0"/>
              <a:buChar char="•"/>
            </a:pPr>
            <a:r>
              <a:rPr lang="en-US" dirty="0"/>
              <a:t>Restricted Stock unit (RSU) is a form of equity compensation issued to employees and other service providers</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It is a promise from employer to grant employee shares of company stock (or cash equivalent) on future date</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Restrictions must be met, the event of meeting restrictions and granting the shares is called “vesting”</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RSU is an alternative to stock options (ISO or NSO)</a:t>
            </a:r>
          </a:p>
          <a:p>
            <a:pPr marL="1200150" lvl="2" indent="-285750">
              <a:buFont typeface="Arial" panose="020B0604020202020204" pitchFamily="34" charset="0"/>
              <a:buChar char="•"/>
            </a:pPr>
            <a:r>
              <a:rPr lang="en-US" dirty="0"/>
              <a:t>No payment is due from employee at vesting, only the applicable tax</a:t>
            </a:r>
          </a:p>
          <a:p>
            <a:pPr marL="1200150" lvl="2"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Used as part of employee compensation and retention</a:t>
            </a:r>
          </a:p>
        </p:txBody>
      </p:sp>
    </p:spTree>
    <p:extLst>
      <p:ext uri="{BB962C8B-B14F-4D97-AF65-F5344CB8AC3E}">
        <p14:creationId xmlns:p14="http://schemas.microsoft.com/office/powerpoint/2010/main" val="811691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een letter in a square with arrows&#10;&#10;AI-generated content may be incorrect.">
            <a:extLst>
              <a:ext uri="{FF2B5EF4-FFF2-40B4-BE49-F238E27FC236}">
                <a16:creationId xmlns:a16="http://schemas.microsoft.com/office/drawing/2014/main" id="{3AD20981-3501-8FEF-E629-7553CD1EB7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4692" y="5580635"/>
            <a:ext cx="1273767" cy="1277365"/>
          </a:xfrm>
          <a:prstGeom prst="rect">
            <a:avLst/>
          </a:prstGeom>
        </p:spPr>
      </p:pic>
      <p:sp>
        <p:nvSpPr>
          <p:cNvPr id="2" name="Title 1">
            <a:extLst>
              <a:ext uri="{FF2B5EF4-FFF2-40B4-BE49-F238E27FC236}">
                <a16:creationId xmlns:a16="http://schemas.microsoft.com/office/drawing/2014/main" id="{2A51550F-6D56-F06E-96C0-673FBC5DE3AA}"/>
              </a:ext>
            </a:extLst>
          </p:cNvPr>
          <p:cNvSpPr>
            <a:spLocks noGrp="1"/>
          </p:cNvSpPr>
          <p:nvPr>
            <p:ph type="title"/>
          </p:nvPr>
        </p:nvSpPr>
        <p:spPr/>
        <p:txBody>
          <a:bodyPr/>
          <a:lstStyle/>
          <a:p>
            <a:r>
              <a:rPr lang="en-US" dirty="0">
                <a:solidFill>
                  <a:schemeClr val="tx1"/>
                </a:solidFill>
              </a:rPr>
              <a:t>Net Unrealized Appreciation (NUA)</a:t>
            </a:r>
          </a:p>
        </p:txBody>
      </p:sp>
      <p:sp>
        <p:nvSpPr>
          <p:cNvPr id="6" name="TextBox 5">
            <a:extLst>
              <a:ext uri="{FF2B5EF4-FFF2-40B4-BE49-F238E27FC236}">
                <a16:creationId xmlns:a16="http://schemas.microsoft.com/office/drawing/2014/main" id="{E070DAF1-7D27-D77A-E32C-FB6964E900D4}"/>
              </a:ext>
            </a:extLst>
          </p:cNvPr>
          <p:cNvSpPr txBox="1"/>
          <p:nvPr/>
        </p:nvSpPr>
        <p:spPr>
          <a:xfrm>
            <a:off x="594360" y="2224951"/>
            <a:ext cx="10692925" cy="2705997"/>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kern="100" dirty="0">
                <a:latin typeface="Franklin Gothic Book" panose="020B0503020102020204" pitchFamily="34" charset="0"/>
                <a:ea typeface="Aptos" panose="020B0004020202020204" pitchFamily="34" charset="0"/>
                <a:cs typeface="Times New Roman" panose="02020603050405020304" pitchFamily="18" charset="0"/>
              </a:rPr>
              <a:t>Key Points:</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Franklin Gothic Book" panose="020B0503020102020204" pitchFamily="34" charset="0"/>
                <a:ea typeface="Aptos" panose="020B0004020202020204" pitchFamily="34" charset="0"/>
                <a:cs typeface="Times New Roman" panose="02020603050405020304" pitchFamily="18" charset="0"/>
              </a:rPr>
              <a:t>Pay capital gains tax instead of ordinary income tax on qualified account distribution</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Franklin Gothic Book" panose="020B0503020102020204" pitchFamily="34" charset="0"/>
                <a:ea typeface="Aptos" panose="020B0004020202020204" pitchFamily="34" charset="0"/>
                <a:cs typeface="Times New Roman" panose="02020603050405020304" pitchFamily="18" charset="0"/>
              </a:rPr>
              <a:t>Applies only to employer stock in a qualified retirement account</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Franklin Gothic Book" panose="020B0503020102020204" pitchFamily="34" charset="0"/>
                <a:ea typeface="Aptos" panose="020B0004020202020204" pitchFamily="34" charset="0"/>
                <a:cs typeface="Times New Roman" panose="02020603050405020304" pitchFamily="18" charset="0"/>
              </a:rPr>
              <a:t>Financial advisors are divesting the stock without knowing about the opportunity for tax savings, so you need to have these discussions well before retirement age</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Franklin Gothic Book" panose="020B0503020102020204" pitchFamily="34" charset="0"/>
                <a:ea typeface="Aptos" panose="020B0004020202020204" pitchFamily="34" charset="0"/>
                <a:cs typeface="Times New Roman" panose="02020603050405020304" pitchFamily="18" charset="0"/>
              </a:rPr>
              <a:t>Watch your Lilly, Amazon, UNH, </a:t>
            </a:r>
            <a:r>
              <a:rPr lang="en-US" kern="100" dirty="0" err="1">
                <a:latin typeface="Franklin Gothic Book" panose="020B0503020102020204" pitchFamily="34" charset="0"/>
                <a:ea typeface="Aptos" panose="020B0004020202020204" pitchFamily="34" charset="0"/>
                <a:cs typeface="Times New Roman" panose="02020603050405020304" pitchFamily="18" charset="0"/>
              </a:rPr>
              <a:t>etc</a:t>
            </a:r>
            <a:r>
              <a:rPr lang="en-US" kern="100" dirty="0">
                <a:latin typeface="Franklin Gothic Book" panose="020B0503020102020204" pitchFamily="34" charset="0"/>
                <a:ea typeface="Aptos" panose="020B0004020202020204" pitchFamily="34" charset="0"/>
                <a:cs typeface="Times New Roman" panose="02020603050405020304" pitchFamily="18" charset="0"/>
              </a:rPr>
              <a:t> employees, especially ones who have worked there for a long period of time or many years ago.</a:t>
            </a:r>
          </a:p>
        </p:txBody>
      </p:sp>
    </p:spTree>
    <p:extLst>
      <p:ext uri="{BB962C8B-B14F-4D97-AF65-F5344CB8AC3E}">
        <p14:creationId xmlns:p14="http://schemas.microsoft.com/office/powerpoint/2010/main" val="682608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BFCA0-0679-D350-9DCD-ED315CB57D73}"/>
              </a:ext>
            </a:extLst>
          </p:cNvPr>
          <p:cNvSpPr>
            <a:spLocks noGrp="1"/>
          </p:cNvSpPr>
          <p:nvPr>
            <p:ph type="title"/>
          </p:nvPr>
        </p:nvSpPr>
        <p:spPr/>
        <p:txBody>
          <a:bodyPr/>
          <a:lstStyle/>
          <a:p>
            <a:r>
              <a:rPr lang="en-US" dirty="0">
                <a:solidFill>
                  <a:schemeClr val="tx1"/>
                </a:solidFill>
              </a:rPr>
              <a:t>RSU Vesting and Conditions</a:t>
            </a:r>
          </a:p>
        </p:txBody>
      </p:sp>
      <p:sp>
        <p:nvSpPr>
          <p:cNvPr id="5" name="TextBox 4">
            <a:extLst>
              <a:ext uri="{FF2B5EF4-FFF2-40B4-BE49-F238E27FC236}">
                <a16:creationId xmlns:a16="http://schemas.microsoft.com/office/drawing/2014/main" id="{03B3F56E-8941-F56D-8F21-5C568A973BFC}"/>
              </a:ext>
            </a:extLst>
          </p:cNvPr>
          <p:cNvSpPr txBox="1"/>
          <p:nvPr/>
        </p:nvSpPr>
        <p:spPr>
          <a:xfrm>
            <a:off x="594360" y="2344848"/>
            <a:ext cx="10324119" cy="2031325"/>
          </a:xfrm>
          <a:prstGeom prst="rect">
            <a:avLst/>
          </a:prstGeom>
          <a:noFill/>
        </p:spPr>
        <p:txBody>
          <a:bodyPr wrap="square" rtlCol="0">
            <a:spAutoFit/>
          </a:bodyPr>
          <a:lstStyle/>
          <a:p>
            <a:pPr marL="285750" indent="-285750">
              <a:buFont typeface="Arial" panose="020B0604020202020204" pitchFamily="34" charset="0"/>
              <a:buChar char="•"/>
            </a:pPr>
            <a:r>
              <a:rPr lang="en-US" dirty="0"/>
              <a:t>Vesting conditions within RSU agreement may be:</a:t>
            </a:r>
          </a:p>
          <a:p>
            <a:pPr marL="742950" lvl="1" indent="-285750">
              <a:buFont typeface="Arial" panose="020B0604020202020204" pitchFamily="34" charset="0"/>
              <a:buChar char="•"/>
            </a:pPr>
            <a:r>
              <a:rPr lang="en-US" dirty="0"/>
              <a:t>Time-Based, stay at company certain timeframe</a:t>
            </a:r>
          </a:p>
          <a:p>
            <a:pPr marL="742950" lvl="1" indent="-285750">
              <a:buFont typeface="Arial" panose="020B0604020202020204" pitchFamily="34" charset="0"/>
              <a:buChar char="•"/>
            </a:pPr>
            <a:r>
              <a:rPr lang="en-US" dirty="0"/>
              <a:t>Milestone-based, company goals like IPO, to be acquired, or complete performance milestone</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Single Trigger or Double Trigger RSUs</a:t>
            </a:r>
          </a:p>
          <a:p>
            <a:pPr marL="742950" lvl="1" indent="-285750">
              <a:buFont typeface="Arial" panose="020B0604020202020204" pitchFamily="34" charset="0"/>
              <a:buChar char="•"/>
            </a:pPr>
            <a:r>
              <a:rPr lang="en-US" dirty="0"/>
              <a:t>Single – RSUs have only one type of vesting condition</a:t>
            </a:r>
          </a:p>
          <a:p>
            <a:pPr marL="742950" lvl="1" indent="-285750">
              <a:buFont typeface="Arial" panose="020B0604020202020204" pitchFamily="34" charset="0"/>
              <a:buChar char="•"/>
            </a:pPr>
            <a:r>
              <a:rPr lang="en-US" dirty="0"/>
              <a:t>Double – RSUs have two types (usually time-based and milestone-based)</a:t>
            </a:r>
          </a:p>
        </p:txBody>
      </p:sp>
      <p:sp>
        <p:nvSpPr>
          <p:cNvPr id="6" name="TextBox 5">
            <a:extLst>
              <a:ext uri="{FF2B5EF4-FFF2-40B4-BE49-F238E27FC236}">
                <a16:creationId xmlns:a16="http://schemas.microsoft.com/office/drawing/2014/main" id="{920ADC72-480A-6FAF-6B66-69DB6DF8673B}"/>
              </a:ext>
            </a:extLst>
          </p:cNvPr>
          <p:cNvSpPr txBox="1"/>
          <p:nvPr/>
        </p:nvSpPr>
        <p:spPr>
          <a:xfrm>
            <a:off x="594360" y="4452557"/>
            <a:ext cx="10324119" cy="1477328"/>
          </a:xfrm>
          <a:prstGeom prst="rect">
            <a:avLst/>
          </a:prstGeom>
          <a:noFill/>
        </p:spPr>
        <p:txBody>
          <a:bodyPr wrap="square" rtlCol="0">
            <a:spAutoFit/>
          </a:bodyPr>
          <a:lstStyle/>
          <a:p>
            <a:pPr marL="285750" indent="-285750">
              <a:buFont typeface="Arial" panose="020B0604020202020204" pitchFamily="34" charset="0"/>
              <a:buChar char="•"/>
            </a:pPr>
            <a:r>
              <a:rPr lang="en-US" dirty="0"/>
              <a:t>Once RSU is vested it must be settled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Settlement is actual conversion of RSU into shares</a:t>
            </a:r>
          </a:p>
          <a:p>
            <a:pPr marL="742950" lvl="1" indent="-285750">
              <a:buFont typeface="Arial" panose="020B0604020202020204" pitchFamily="34" charset="0"/>
              <a:buChar char="•"/>
            </a:pPr>
            <a:r>
              <a:rPr lang="en-US" dirty="0"/>
              <a:t>Sometimes this happens at once</a:t>
            </a:r>
          </a:p>
          <a:p>
            <a:pPr marL="742950" lvl="1" indent="-285750">
              <a:buFont typeface="Arial" panose="020B0604020202020204" pitchFamily="34" charset="0"/>
              <a:buChar char="•"/>
            </a:pPr>
            <a:r>
              <a:rPr lang="en-US" dirty="0"/>
              <a:t>Other times settlement date is separate</a:t>
            </a:r>
          </a:p>
        </p:txBody>
      </p:sp>
    </p:spTree>
    <p:extLst>
      <p:ext uri="{BB962C8B-B14F-4D97-AF65-F5344CB8AC3E}">
        <p14:creationId xmlns:p14="http://schemas.microsoft.com/office/powerpoint/2010/main" val="3707910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1EDA9-9297-C3D6-0E05-2527AB8F1CA1}"/>
            </a:ext>
          </a:extLst>
        </p:cNvPr>
        <p:cNvGrpSpPr/>
        <p:nvPr/>
      </p:nvGrpSpPr>
      <p:grpSpPr>
        <a:xfrm>
          <a:off x="0" y="0"/>
          <a:ext cx="0" cy="0"/>
          <a:chOff x="0" y="0"/>
          <a:chExt cx="0" cy="0"/>
        </a:xfrm>
      </p:grpSpPr>
      <p:pic>
        <p:nvPicPr>
          <p:cNvPr id="7" name="Picture 6" descr="A green letter in a square with arrows&#10;&#10;AI-generated content may be incorrect.">
            <a:extLst>
              <a:ext uri="{FF2B5EF4-FFF2-40B4-BE49-F238E27FC236}">
                <a16:creationId xmlns:a16="http://schemas.microsoft.com/office/drawing/2014/main" id="{9CF457CF-779F-D18E-42CA-3AE6116241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0F638BEC-B90F-D2F9-E4C5-4CD4E5DE4C58}"/>
              </a:ext>
            </a:extLst>
          </p:cNvPr>
          <p:cNvSpPr>
            <a:spLocks noGrp="1"/>
          </p:cNvSpPr>
          <p:nvPr>
            <p:ph type="title"/>
          </p:nvPr>
        </p:nvSpPr>
        <p:spPr/>
        <p:txBody>
          <a:bodyPr/>
          <a:lstStyle/>
          <a:p>
            <a:r>
              <a:rPr lang="en-US" b="0" dirty="0">
                <a:solidFill>
                  <a:schemeClr val="tx1"/>
                </a:solidFill>
              </a:rPr>
              <a:t> Tax Timing Overview</a:t>
            </a:r>
            <a:endParaRPr lang="en-US" dirty="0">
              <a:solidFill>
                <a:schemeClr val="tx1"/>
              </a:solidFill>
            </a:endParaRPr>
          </a:p>
        </p:txBody>
      </p:sp>
      <p:sp>
        <p:nvSpPr>
          <p:cNvPr id="6" name="TextBox 5">
            <a:extLst>
              <a:ext uri="{FF2B5EF4-FFF2-40B4-BE49-F238E27FC236}">
                <a16:creationId xmlns:a16="http://schemas.microsoft.com/office/drawing/2014/main" id="{948C4BFF-1ED4-95F7-2144-EEE21D494A3C}"/>
              </a:ext>
            </a:extLst>
          </p:cNvPr>
          <p:cNvSpPr txBox="1"/>
          <p:nvPr/>
        </p:nvSpPr>
        <p:spPr>
          <a:xfrm>
            <a:off x="6432669" y="1871600"/>
            <a:ext cx="3856847" cy="4801314"/>
          </a:xfrm>
          <a:prstGeom prst="rect">
            <a:avLst/>
          </a:prstGeom>
          <a:noFill/>
        </p:spPr>
        <p:txBody>
          <a:bodyPr wrap="square" rtlCol="0">
            <a:spAutoFit/>
          </a:bodyPr>
          <a:lstStyle/>
          <a:p>
            <a:pPr marL="285750" indent="-285750">
              <a:buFont typeface="Arial" panose="020B0604020202020204" pitchFamily="34" charset="0"/>
              <a:buChar char="•"/>
            </a:pPr>
            <a:r>
              <a:rPr lang="en-US" dirty="0"/>
              <a:t>Generally no tax at grant</a:t>
            </a:r>
          </a:p>
          <a:p>
            <a:pPr marL="285750" indent="-285750">
              <a:buFont typeface="Arial" panose="020B0604020202020204" pitchFamily="34" charset="0"/>
              <a:buChar char="•"/>
            </a:pPr>
            <a:r>
              <a:rPr lang="en-US" dirty="0"/>
              <a:t>Ordinary income tax when RSUs vest and shares are delivered</a:t>
            </a:r>
          </a:p>
          <a:p>
            <a:pPr marL="742950" lvl="1" indent="-285750">
              <a:buFont typeface="Arial" panose="020B0604020202020204" pitchFamily="34" charset="0"/>
              <a:buChar char="•"/>
            </a:pPr>
            <a:r>
              <a:rPr lang="en-US" dirty="0"/>
              <a:t>Based on fair market value of shares delivered on vesting date</a:t>
            </a:r>
          </a:p>
          <a:p>
            <a:pPr marL="742950" lvl="1" indent="-285750">
              <a:buFont typeface="Arial" panose="020B0604020202020204" pitchFamily="34" charset="0"/>
              <a:buChar char="•"/>
            </a:pPr>
            <a:r>
              <a:rPr lang="en-US" dirty="0"/>
              <a:t>Reported on employee’s W-2</a:t>
            </a:r>
          </a:p>
          <a:p>
            <a:pPr marL="285750" indent="-285750">
              <a:buFont typeface="Arial" panose="020B0604020202020204" pitchFamily="34" charset="0"/>
              <a:buChar char="•"/>
            </a:pPr>
            <a:r>
              <a:rPr lang="en-US" dirty="0"/>
              <a:t>Possible capital gain or loss later when shares are sold</a:t>
            </a:r>
          </a:p>
          <a:p>
            <a:pPr marL="742950" lvl="1" indent="-285750">
              <a:buFont typeface="Arial" panose="020B0604020202020204" pitchFamily="34" charset="0"/>
              <a:buChar char="•"/>
            </a:pPr>
            <a:r>
              <a:rPr lang="en-US" dirty="0"/>
              <a:t>After vesting, held shares later and sold</a:t>
            </a:r>
          </a:p>
          <a:p>
            <a:pPr marL="742950" lvl="1" indent="-285750">
              <a:buFont typeface="Arial" panose="020B0604020202020204" pitchFamily="34" charset="0"/>
              <a:buChar char="•"/>
            </a:pPr>
            <a:r>
              <a:rPr lang="en-US" dirty="0"/>
              <a:t>Any appreciation in value or loss from vesting date to sale is capital gain/loss</a:t>
            </a:r>
          </a:p>
          <a:p>
            <a:pPr marL="742950" lvl="1" indent="-285750">
              <a:buFont typeface="Arial" panose="020B0604020202020204" pitchFamily="34" charset="0"/>
              <a:buChar char="•"/>
            </a:pPr>
            <a:r>
              <a:rPr lang="en-US" dirty="0"/>
              <a:t>Short-Term/Long-Term depends on holding period post-vest date</a:t>
            </a:r>
          </a:p>
        </p:txBody>
      </p:sp>
      <p:pic>
        <p:nvPicPr>
          <p:cNvPr id="4" name="Picture 3" descr="A diagram of a tax flow&#10;&#10;AI-generated content may be incorrect.">
            <a:extLst>
              <a:ext uri="{FF2B5EF4-FFF2-40B4-BE49-F238E27FC236}">
                <a16:creationId xmlns:a16="http://schemas.microsoft.com/office/drawing/2014/main" id="{32EF63B6-9C89-3BD3-996F-BDCCC8E31D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67" y="1871600"/>
            <a:ext cx="6373602" cy="4986400"/>
          </a:xfrm>
          <a:prstGeom prst="rect">
            <a:avLst/>
          </a:prstGeom>
        </p:spPr>
      </p:pic>
    </p:spTree>
    <p:extLst>
      <p:ext uri="{BB962C8B-B14F-4D97-AF65-F5344CB8AC3E}">
        <p14:creationId xmlns:p14="http://schemas.microsoft.com/office/powerpoint/2010/main" val="4009997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1C6F8-D3A0-1219-F152-C5579CFAE98B}"/>
              </a:ext>
            </a:extLst>
          </p:cNvPr>
          <p:cNvSpPr>
            <a:spLocks noGrp="1"/>
          </p:cNvSpPr>
          <p:nvPr>
            <p:ph type="title"/>
          </p:nvPr>
        </p:nvSpPr>
        <p:spPr/>
        <p:txBody>
          <a:bodyPr/>
          <a:lstStyle/>
          <a:p>
            <a:r>
              <a:rPr lang="en-US" dirty="0">
                <a:solidFill>
                  <a:schemeClr val="tx1"/>
                </a:solidFill>
              </a:rPr>
              <a:t>RSU Vesting Implications</a:t>
            </a:r>
          </a:p>
        </p:txBody>
      </p:sp>
      <p:sp>
        <p:nvSpPr>
          <p:cNvPr id="6" name="TextBox 5">
            <a:extLst>
              <a:ext uri="{FF2B5EF4-FFF2-40B4-BE49-F238E27FC236}">
                <a16:creationId xmlns:a16="http://schemas.microsoft.com/office/drawing/2014/main" id="{433C83E3-8879-6B8C-B05C-DBC51D357EC7}"/>
              </a:ext>
            </a:extLst>
          </p:cNvPr>
          <p:cNvSpPr txBox="1"/>
          <p:nvPr/>
        </p:nvSpPr>
        <p:spPr>
          <a:xfrm>
            <a:off x="486624" y="2414639"/>
            <a:ext cx="10649138" cy="2862322"/>
          </a:xfrm>
          <a:prstGeom prst="rect">
            <a:avLst/>
          </a:prstGeom>
          <a:noFill/>
        </p:spPr>
        <p:txBody>
          <a:bodyPr wrap="square">
            <a:spAutoFit/>
          </a:bodyPr>
          <a:lstStyle/>
          <a:p>
            <a:pPr marL="285750" indent="-285750">
              <a:buFont typeface="Arial" panose="020B0604020202020204" pitchFamily="34" charset="0"/>
              <a:buChar char="•"/>
            </a:pPr>
            <a:r>
              <a:rPr lang="en-US" dirty="0"/>
              <a:t>When employee leaves employer with vested RSUs then those are property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Implications to non-vested when Employee leaves</a:t>
            </a:r>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r>
              <a:rPr lang="en-US" dirty="0"/>
              <a:t>Time-vested RSU may become vested even after Employee leaves</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The employer adds “Double-Trigger” Vesting condition to avoid Time-vested RSU after Employee leaves</a:t>
            </a:r>
          </a:p>
          <a:p>
            <a:pPr marL="742950" lvl="1" indent="-285750">
              <a:buFont typeface="Arial" panose="020B0604020202020204" pitchFamily="34" charset="0"/>
              <a:buChar char="•"/>
            </a:pPr>
            <a:r>
              <a:rPr lang="en-US" dirty="0"/>
              <a:t>Meaning time-vested RSU will also state “must be present”</a:t>
            </a:r>
          </a:p>
          <a:p>
            <a:pPr marL="742950" lvl="1" indent="-285750">
              <a:buFont typeface="Arial" panose="020B0604020202020204" pitchFamily="34" charset="0"/>
              <a:buChar char="•"/>
            </a:pPr>
            <a:r>
              <a:rPr lang="en-US" dirty="0"/>
              <a:t>Employee who leaves without being present then forfeits the vesting and shares</a:t>
            </a:r>
          </a:p>
          <a:p>
            <a:endParaRPr lang="en-US" dirty="0"/>
          </a:p>
        </p:txBody>
      </p:sp>
    </p:spTree>
    <p:extLst>
      <p:ext uri="{BB962C8B-B14F-4D97-AF65-F5344CB8AC3E}">
        <p14:creationId xmlns:p14="http://schemas.microsoft.com/office/powerpoint/2010/main" val="24609862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718C7-1A6D-9967-7C45-35A8A054CFDC}"/>
              </a:ext>
            </a:extLst>
          </p:cNvPr>
          <p:cNvSpPr>
            <a:spLocks noGrp="1"/>
          </p:cNvSpPr>
          <p:nvPr>
            <p:ph type="title"/>
          </p:nvPr>
        </p:nvSpPr>
        <p:spPr/>
        <p:txBody>
          <a:bodyPr/>
          <a:lstStyle/>
          <a:p>
            <a:r>
              <a:rPr lang="en-US" dirty="0">
                <a:solidFill>
                  <a:schemeClr val="tx1"/>
                </a:solidFill>
              </a:rPr>
              <a:t>When Can RSUs be sold?</a:t>
            </a:r>
          </a:p>
        </p:txBody>
      </p:sp>
      <p:sp>
        <p:nvSpPr>
          <p:cNvPr id="6" name="TextBox 5">
            <a:extLst>
              <a:ext uri="{FF2B5EF4-FFF2-40B4-BE49-F238E27FC236}">
                <a16:creationId xmlns:a16="http://schemas.microsoft.com/office/drawing/2014/main" id="{1A66D953-76B6-F774-9AF2-7B02B899E927}"/>
              </a:ext>
            </a:extLst>
          </p:cNvPr>
          <p:cNvSpPr txBox="1"/>
          <p:nvPr/>
        </p:nvSpPr>
        <p:spPr>
          <a:xfrm>
            <a:off x="334978" y="2087024"/>
            <a:ext cx="11325885" cy="4524315"/>
          </a:xfrm>
          <a:prstGeom prst="rect">
            <a:avLst/>
          </a:prstGeom>
          <a:noFill/>
        </p:spPr>
        <p:txBody>
          <a:bodyPr wrap="square">
            <a:spAutoFit/>
          </a:bodyPr>
          <a:lstStyle/>
          <a:p>
            <a:pPr algn="l">
              <a:buNone/>
            </a:pPr>
            <a:r>
              <a:rPr lang="en-US" b="0" i="0" dirty="0">
                <a:solidFill>
                  <a:srgbClr val="000000"/>
                </a:solidFill>
                <a:effectLst/>
              </a:rPr>
              <a:t>Dependent on financial situation or confidence in company’s future success consider:</a:t>
            </a:r>
          </a:p>
          <a:p>
            <a:pPr algn="l">
              <a:buNone/>
            </a:pPr>
            <a:endParaRPr lang="en-US" b="0" i="0" dirty="0">
              <a:solidFill>
                <a:srgbClr val="000000"/>
              </a:solidFill>
              <a:effectLst/>
            </a:endParaRPr>
          </a:p>
          <a:p>
            <a:pPr marL="285750" indent="-285750" algn="l">
              <a:buFont typeface="Arial" panose="020B0604020202020204" pitchFamily="34" charset="0"/>
              <a:buChar char="•"/>
            </a:pPr>
            <a:r>
              <a:rPr lang="en-US" b="1" i="0" dirty="0">
                <a:solidFill>
                  <a:srgbClr val="000000"/>
                </a:solidFill>
                <a:effectLst/>
              </a:rPr>
              <a:t>Your company’s trading policy: </a:t>
            </a:r>
            <a:r>
              <a:rPr lang="en-US" b="0" i="0" dirty="0">
                <a:solidFill>
                  <a:srgbClr val="000000"/>
                </a:solidFill>
                <a:effectLst/>
              </a:rPr>
              <a:t>Not all companies allow you to sell RSUs, or if they do, they may have restrictions around when or how to sell</a:t>
            </a:r>
          </a:p>
          <a:p>
            <a:pPr marL="285750" indent="-285750" algn="l">
              <a:buFont typeface="Arial" panose="020B0604020202020204" pitchFamily="34" charset="0"/>
              <a:buChar char="•"/>
            </a:pPr>
            <a:endParaRPr lang="en-US" b="0" i="0" dirty="0">
              <a:solidFill>
                <a:srgbClr val="000000"/>
              </a:solidFill>
              <a:effectLst/>
            </a:endParaRPr>
          </a:p>
          <a:p>
            <a:pPr marL="285750" indent="-285750" algn="l">
              <a:buFont typeface="Arial" panose="020B0604020202020204" pitchFamily="34" charset="0"/>
              <a:buChar char="•"/>
            </a:pPr>
            <a:r>
              <a:rPr lang="en-US" b="1" i="0" dirty="0">
                <a:solidFill>
                  <a:srgbClr val="000000"/>
                </a:solidFill>
                <a:effectLst/>
              </a:rPr>
              <a:t>How you think the stock will perform in the future:</a:t>
            </a:r>
            <a:r>
              <a:rPr lang="en-US" b="0" i="0" dirty="0">
                <a:solidFill>
                  <a:srgbClr val="000000"/>
                </a:solidFill>
                <a:effectLst/>
              </a:rPr>
              <a:t> If you believe in your company’s future success, it might make sense to hold onto your RSUs for longer so the stock can appreciate more before you sell.</a:t>
            </a:r>
          </a:p>
          <a:p>
            <a:pPr marL="285750" indent="-285750" algn="l">
              <a:buFont typeface="Arial" panose="020B0604020202020204" pitchFamily="34" charset="0"/>
              <a:buChar char="•"/>
            </a:pPr>
            <a:endParaRPr lang="en-US" b="0" i="0" dirty="0">
              <a:solidFill>
                <a:srgbClr val="000000"/>
              </a:solidFill>
              <a:effectLst/>
            </a:endParaRPr>
          </a:p>
          <a:p>
            <a:pPr marL="285750" indent="-285750" algn="l">
              <a:buFont typeface="Arial" panose="020B0604020202020204" pitchFamily="34" charset="0"/>
              <a:buChar char="•"/>
            </a:pPr>
            <a:r>
              <a:rPr lang="en-US" b="1" i="0" dirty="0">
                <a:solidFill>
                  <a:srgbClr val="000000"/>
                </a:solidFill>
                <a:effectLst/>
              </a:rPr>
              <a:t>Your cash-flow needs:</a:t>
            </a:r>
            <a:r>
              <a:rPr lang="en-US" b="0" i="0" dirty="0">
                <a:solidFill>
                  <a:srgbClr val="000000"/>
                </a:solidFill>
                <a:effectLst/>
              </a:rPr>
              <a:t> If you need immediate cash, selling your stock can be a great way to access liquidity.</a:t>
            </a:r>
          </a:p>
          <a:p>
            <a:pPr marL="285750" indent="-285750" algn="l">
              <a:buFont typeface="Arial" panose="020B0604020202020204" pitchFamily="34" charset="0"/>
              <a:buChar char="•"/>
            </a:pPr>
            <a:endParaRPr lang="en-US" b="0" i="0" dirty="0">
              <a:solidFill>
                <a:srgbClr val="000000"/>
              </a:solidFill>
              <a:effectLst/>
            </a:endParaRPr>
          </a:p>
          <a:p>
            <a:pPr marL="285750" indent="-285750" algn="l">
              <a:buFont typeface="Arial" panose="020B0604020202020204" pitchFamily="34" charset="0"/>
              <a:buChar char="•"/>
            </a:pPr>
            <a:r>
              <a:rPr lang="en-US" b="1" i="0" dirty="0">
                <a:solidFill>
                  <a:srgbClr val="000000"/>
                </a:solidFill>
                <a:effectLst/>
              </a:rPr>
              <a:t>How much you’ll be taxed:</a:t>
            </a:r>
            <a:r>
              <a:rPr lang="en-US" b="0" i="0" dirty="0">
                <a:solidFill>
                  <a:srgbClr val="000000"/>
                </a:solidFill>
                <a:effectLst/>
              </a:rPr>
              <a:t> You’ll need to hold your RSUs for more than a year to qualify for lower long-term capital gains tax rates. If you haven’t held your stock for a year, you may want to consider holding onto it for longer.</a:t>
            </a:r>
          </a:p>
          <a:p>
            <a:pPr marL="285750" indent="-285750" algn="l">
              <a:buFont typeface="Arial" panose="020B0604020202020204" pitchFamily="34" charset="0"/>
              <a:buChar char="•"/>
            </a:pPr>
            <a:endParaRPr lang="en-US" b="0" i="0" dirty="0">
              <a:solidFill>
                <a:srgbClr val="000000"/>
              </a:solidFill>
              <a:effectLst/>
            </a:endParaRPr>
          </a:p>
          <a:p>
            <a:pPr marL="285750" indent="-285750" algn="l">
              <a:buFont typeface="Arial" panose="020B0604020202020204" pitchFamily="34" charset="0"/>
              <a:buChar char="•"/>
            </a:pPr>
            <a:r>
              <a:rPr lang="en-US" b="1" dirty="0">
                <a:solidFill>
                  <a:srgbClr val="000000"/>
                </a:solidFill>
              </a:rPr>
              <a:t>Whether to diversify the </a:t>
            </a:r>
            <a:r>
              <a:rPr lang="en-US" b="1" i="0" dirty="0">
                <a:solidFill>
                  <a:srgbClr val="000000"/>
                </a:solidFill>
                <a:effectLst/>
              </a:rPr>
              <a:t>portfolio: </a:t>
            </a:r>
            <a:r>
              <a:rPr lang="en-US" b="0" i="0" dirty="0">
                <a:solidFill>
                  <a:srgbClr val="000000"/>
                </a:solidFill>
                <a:effectLst/>
              </a:rPr>
              <a:t>Owning stock in a single company can be higher risk. To diversify, may consider investment portfolio</a:t>
            </a:r>
            <a:r>
              <a:rPr lang="en-US" dirty="0">
                <a:solidFill>
                  <a:srgbClr val="000000"/>
                </a:solidFill>
              </a:rPr>
              <a:t>, and consider </a:t>
            </a:r>
            <a:r>
              <a:rPr lang="en-US" b="0" i="0" dirty="0">
                <a:solidFill>
                  <a:srgbClr val="000000"/>
                </a:solidFill>
                <a:effectLst/>
              </a:rPr>
              <a:t>selling some of the RSUs in order to make other investments.</a:t>
            </a:r>
          </a:p>
        </p:txBody>
      </p:sp>
    </p:spTree>
    <p:extLst>
      <p:ext uri="{BB962C8B-B14F-4D97-AF65-F5344CB8AC3E}">
        <p14:creationId xmlns:p14="http://schemas.microsoft.com/office/powerpoint/2010/main" val="1833860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AF0FF-0234-2639-182C-9E4AA17EE4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F0DC37-D894-3B9A-178D-DC3E75312E35}"/>
              </a:ext>
            </a:extLst>
          </p:cNvPr>
          <p:cNvSpPr>
            <a:spLocks noGrp="1"/>
          </p:cNvSpPr>
          <p:nvPr>
            <p:ph type="title"/>
          </p:nvPr>
        </p:nvSpPr>
        <p:spPr/>
        <p:txBody>
          <a:bodyPr/>
          <a:lstStyle/>
          <a:p>
            <a:r>
              <a:rPr lang="en-US" b="0" dirty="0">
                <a:solidFill>
                  <a:schemeClr val="tx1"/>
                </a:solidFill>
              </a:rPr>
              <a:t>Tax at Grant</a:t>
            </a:r>
            <a:endParaRPr lang="en-US" dirty="0">
              <a:solidFill>
                <a:schemeClr val="tx1"/>
              </a:solidFill>
            </a:endParaRPr>
          </a:p>
        </p:txBody>
      </p:sp>
      <p:sp>
        <p:nvSpPr>
          <p:cNvPr id="5" name="TextBox 4">
            <a:extLst>
              <a:ext uri="{FF2B5EF4-FFF2-40B4-BE49-F238E27FC236}">
                <a16:creationId xmlns:a16="http://schemas.microsoft.com/office/drawing/2014/main" id="{76E8BD83-F915-641A-1B49-B54451B33016}"/>
              </a:ext>
            </a:extLst>
          </p:cNvPr>
          <p:cNvSpPr txBox="1"/>
          <p:nvPr/>
        </p:nvSpPr>
        <p:spPr>
          <a:xfrm>
            <a:off x="594360" y="2370966"/>
            <a:ext cx="9698709" cy="3416320"/>
          </a:xfrm>
          <a:prstGeom prst="rect">
            <a:avLst/>
          </a:prstGeom>
          <a:noFill/>
        </p:spPr>
        <p:txBody>
          <a:bodyPr wrap="square" rtlCol="0">
            <a:spAutoFit/>
          </a:bodyPr>
          <a:lstStyle/>
          <a:p>
            <a:pPr marL="285750" indent="-285750">
              <a:buFont typeface="Arial" panose="020B0604020202020204" pitchFamily="34" charset="0"/>
              <a:buChar char="•"/>
            </a:pPr>
            <a:r>
              <a:rPr lang="en-US" dirty="0"/>
              <a:t>At grant, you only hold a right to future shares</a:t>
            </a:r>
          </a:p>
          <a:p>
            <a:pPr marL="742950" lvl="1" indent="-285750">
              <a:buFont typeface="Arial" panose="020B0604020202020204" pitchFamily="34" charset="0"/>
              <a:buChar char="•"/>
            </a:pPr>
            <a:r>
              <a:rPr lang="en-US" dirty="0"/>
              <a:t>Like an option but dependent on certain conditions to be met</a:t>
            </a:r>
          </a:p>
          <a:p>
            <a:pPr marL="742950" lvl="1" indent="-285750">
              <a:buFont typeface="Arial" panose="020B0604020202020204" pitchFamily="34" charset="0"/>
              <a:buChar char="•"/>
            </a:pPr>
            <a:r>
              <a:rPr lang="en-US" dirty="0"/>
              <a:t>Conditions like meet gross revenues or achieve net income or other standards set by board of directors</a:t>
            </a:r>
          </a:p>
          <a:p>
            <a:pPr marL="742950" lvl="1" indent="-285750">
              <a:buFont typeface="Arial" panose="020B0604020202020204" pitchFamily="34" charset="0"/>
              <a:buChar char="•"/>
            </a:pPr>
            <a:r>
              <a:rPr lang="en-US" dirty="0"/>
              <a:t>Rights to future shares only exercisable when event/condition is met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No taxable income in most standard RSU plans</a:t>
            </a:r>
          </a:p>
          <a:p>
            <a:pPr marL="742950" lvl="1" indent="-285750">
              <a:buFont typeface="Arial" panose="020B0604020202020204" pitchFamily="34" charset="0"/>
              <a:buChar char="•"/>
            </a:pPr>
            <a:r>
              <a:rPr lang="en-US" dirty="0"/>
              <a:t>No taxable income upon entering contract</a:t>
            </a:r>
          </a:p>
          <a:p>
            <a:pPr marL="742950" lvl="1" indent="-285750">
              <a:buFont typeface="Arial" panose="020B0604020202020204" pitchFamily="34" charset="0"/>
              <a:buChar char="•"/>
            </a:pPr>
            <a:r>
              <a:rPr lang="en-US" dirty="0"/>
              <a:t>Taxable income only at vesting date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No payroll or income tax withholding at this stage</a:t>
            </a:r>
          </a:p>
          <a:p>
            <a:pPr marL="742950" lvl="1" indent="-285750">
              <a:buFont typeface="Arial" panose="020B0604020202020204" pitchFamily="34" charset="0"/>
              <a:buChar char="•"/>
            </a:pPr>
            <a:endParaRPr lang="en-US" dirty="0"/>
          </a:p>
        </p:txBody>
      </p:sp>
      <p:pic>
        <p:nvPicPr>
          <p:cNvPr id="6" name="Picture 5" descr="A green letter in a square with arrows&#10;&#10;AI-generated content may be incorrect.">
            <a:extLst>
              <a:ext uri="{FF2B5EF4-FFF2-40B4-BE49-F238E27FC236}">
                <a16:creationId xmlns:a16="http://schemas.microsoft.com/office/drawing/2014/main" id="{119DDCAD-50C8-F4A6-FA3E-30C170D3C9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5079018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8DEC8-8014-CDCD-F101-BD5E7976DB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C55A4A-D39C-5159-A4FE-162FC42414DF}"/>
              </a:ext>
            </a:extLst>
          </p:cNvPr>
          <p:cNvSpPr>
            <a:spLocks noGrp="1"/>
          </p:cNvSpPr>
          <p:nvPr>
            <p:ph type="title"/>
          </p:nvPr>
        </p:nvSpPr>
        <p:spPr/>
        <p:txBody>
          <a:bodyPr/>
          <a:lstStyle/>
          <a:p>
            <a:r>
              <a:rPr lang="en-US" b="0" dirty="0">
                <a:solidFill>
                  <a:schemeClr val="tx1"/>
                </a:solidFill>
              </a:rPr>
              <a:t>Tax at Vesting</a:t>
            </a:r>
            <a:endParaRPr lang="en-US" dirty="0">
              <a:solidFill>
                <a:schemeClr val="tx1"/>
              </a:solidFill>
            </a:endParaRPr>
          </a:p>
        </p:txBody>
      </p:sp>
      <p:sp>
        <p:nvSpPr>
          <p:cNvPr id="5" name="TextBox 4">
            <a:extLst>
              <a:ext uri="{FF2B5EF4-FFF2-40B4-BE49-F238E27FC236}">
                <a16:creationId xmlns:a16="http://schemas.microsoft.com/office/drawing/2014/main" id="{DEEB41A7-EB20-22FD-32F8-22F7736817AD}"/>
              </a:ext>
            </a:extLst>
          </p:cNvPr>
          <p:cNvSpPr txBox="1"/>
          <p:nvPr/>
        </p:nvSpPr>
        <p:spPr>
          <a:xfrm>
            <a:off x="594360" y="2338598"/>
            <a:ext cx="9933378" cy="2862322"/>
          </a:xfrm>
          <a:prstGeom prst="rect">
            <a:avLst/>
          </a:prstGeom>
          <a:noFill/>
        </p:spPr>
        <p:txBody>
          <a:bodyPr wrap="square" rtlCol="0">
            <a:spAutoFit/>
          </a:bodyPr>
          <a:lstStyle/>
          <a:p>
            <a:pPr marL="285750" indent="-285750">
              <a:buFont typeface="Arial" panose="020B0604020202020204" pitchFamily="34" charset="0"/>
              <a:buChar char="•"/>
            </a:pPr>
            <a:r>
              <a:rPr lang="en-US" dirty="0"/>
              <a:t>Fair market value (FMV) of shares at vest is taxable income</a:t>
            </a:r>
          </a:p>
          <a:p>
            <a:pPr marL="742950" lvl="1" indent="-285750">
              <a:buFont typeface="Arial" panose="020B0604020202020204" pitchFamily="34" charset="0"/>
              <a:buChar char="•"/>
            </a:pPr>
            <a:r>
              <a:rPr lang="en-US" dirty="0"/>
              <a:t>Only FMV which is share price x number of vested shares</a:t>
            </a:r>
          </a:p>
          <a:p>
            <a:pPr marL="742950" lvl="1" indent="-285750">
              <a:buFont typeface="Arial" panose="020B0604020202020204" pitchFamily="34" charset="0"/>
              <a:buChar char="•"/>
            </a:pPr>
            <a:r>
              <a:rPr lang="en-US" dirty="0"/>
              <a:t>Public markets and private markets each have share prices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Taxed as supplemental, ordinary wage income (similar to a cash bonus)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Subject to federal, state, and local income tax (if applicable)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Also subject to Social Security and Medicare (FICA) taxes</a:t>
            </a:r>
          </a:p>
          <a:p>
            <a:pPr marL="285750" indent="-285750">
              <a:buFont typeface="Arial" panose="020B0604020202020204" pitchFamily="34" charset="0"/>
              <a:buChar char="•"/>
            </a:pPr>
            <a:endParaRPr lang="en-US" dirty="0"/>
          </a:p>
        </p:txBody>
      </p:sp>
      <p:pic>
        <p:nvPicPr>
          <p:cNvPr id="6" name="Picture 5" descr="A green letter in a square with arrows&#10;&#10;AI-generated content may be incorrect.">
            <a:extLst>
              <a:ext uri="{FF2B5EF4-FFF2-40B4-BE49-F238E27FC236}">
                <a16:creationId xmlns:a16="http://schemas.microsoft.com/office/drawing/2014/main" id="{5AFB1279-D2E9-504A-3BBC-BC31C6040E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5833750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BAE280-EC39-61EF-22D0-F01AD7A71C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EF35DA-9A8A-550D-C2F1-9EA3C052F9B9}"/>
              </a:ext>
            </a:extLst>
          </p:cNvPr>
          <p:cNvSpPr>
            <a:spLocks noGrp="1"/>
          </p:cNvSpPr>
          <p:nvPr>
            <p:ph type="title"/>
          </p:nvPr>
        </p:nvSpPr>
        <p:spPr/>
        <p:txBody>
          <a:bodyPr/>
          <a:lstStyle/>
          <a:p>
            <a:r>
              <a:rPr lang="en-US" b="0" dirty="0">
                <a:solidFill>
                  <a:schemeClr val="tx1"/>
                </a:solidFill>
              </a:rPr>
              <a:t>How Tax Is Withheld</a:t>
            </a:r>
            <a:endParaRPr lang="en-US" dirty="0">
              <a:solidFill>
                <a:schemeClr val="tx1"/>
              </a:solidFill>
            </a:endParaRPr>
          </a:p>
        </p:txBody>
      </p:sp>
      <p:sp>
        <p:nvSpPr>
          <p:cNvPr id="5" name="TextBox 4">
            <a:extLst>
              <a:ext uri="{FF2B5EF4-FFF2-40B4-BE49-F238E27FC236}">
                <a16:creationId xmlns:a16="http://schemas.microsoft.com/office/drawing/2014/main" id="{67928E03-1530-1987-D902-46497E4ACAD4}"/>
              </a:ext>
            </a:extLst>
          </p:cNvPr>
          <p:cNvSpPr txBox="1"/>
          <p:nvPr/>
        </p:nvSpPr>
        <p:spPr>
          <a:xfrm>
            <a:off x="594360" y="2387150"/>
            <a:ext cx="10135679" cy="3970318"/>
          </a:xfrm>
          <a:prstGeom prst="rect">
            <a:avLst/>
          </a:prstGeom>
          <a:noFill/>
        </p:spPr>
        <p:txBody>
          <a:bodyPr wrap="square" rtlCol="0">
            <a:spAutoFit/>
          </a:bodyPr>
          <a:lstStyle/>
          <a:p>
            <a:pPr marL="285750" indent="-285750">
              <a:buFont typeface="Arial" panose="020B0604020202020204" pitchFamily="34" charset="0"/>
              <a:buChar char="•"/>
            </a:pPr>
            <a:r>
              <a:rPr lang="en-US" dirty="0"/>
              <a:t>Employer typically withholds tax at vesting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Common methods:</a:t>
            </a:r>
          </a:p>
          <a:p>
            <a:pPr marL="742950" lvl="1" indent="-285750">
              <a:buFont typeface="Arial" panose="020B0604020202020204" pitchFamily="34" charset="0"/>
              <a:buChar char="•"/>
            </a:pPr>
            <a:r>
              <a:rPr lang="en-US" dirty="0"/>
              <a:t>Share withholding (company holds back some shares and pays cash for taxes)</a:t>
            </a:r>
          </a:p>
          <a:p>
            <a:pPr marL="742950" lvl="1" indent="-285750">
              <a:buFont typeface="Arial" panose="020B0604020202020204" pitchFamily="34" charset="0"/>
              <a:buChar char="•"/>
            </a:pPr>
            <a:r>
              <a:rPr lang="en-US" dirty="0"/>
              <a:t>Sell‑to‑cover (broker sells some shares to pay taxes)</a:t>
            </a:r>
          </a:p>
          <a:p>
            <a:pPr marL="1200150" lvl="2" indent="-285750">
              <a:buFont typeface="Arial" panose="020B0604020202020204" pitchFamily="34" charset="0"/>
              <a:buChar char="•"/>
            </a:pPr>
            <a:r>
              <a:rPr lang="en-US" dirty="0"/>
              <a:t>May need to hold remaining shares</a:t>
            </a:r>
          </a:p>
          <a:p>
            <a:pPr marL="1200150" lvl="2" indent="-285750">
              <a:buFont typeface="Arial" panose="020B0604020202020204" pitchFamily="34" charset="0"/>
              <a:buChar char="•"/>
            </a:pPr>
            <a:r>
              <a:rPr lang="en-US" dirty="0"/>
              <a:t>Sometimes may choose whether to hold or sell right away</a:t>
            </a:r>
          </a:p>
          <a:p>
            <a:pPr marL="742950" lvl="1" indent="-285750">
              <a:buFont typeface="Arial" panose="020B0604020202020204" pitchFamily="34" charset="0"/>
              <a:buChar char="•"/>
            </a:pPr>
            <a:r>
              <a:rPr lang="en-US" dirty="0"/>
              <a:t>Cash withholding from regular paycheck</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Withholding is often at a flat “supplemental wage” rate</a:t>
            </a:r>
          </a:p>
          <a:p>
            <a:pPr marL="742950" lvl="1" indent="-285750">
              <a:buFont typeface="Arial" panose="020B0604020202020204" pitchFamily="34" charset="0"/>
              <a:buChar char="•"/>
            </a:pPr>
            <a:r>
              <a:rPr lang="en-US" dirty="0"/>
              <a:t>Generally flat 22% for income up to $1,000,000</a:t>
            </a:r>
          </a:p>
          <a:p>
            <a:pPr marL="742950" lvl="1" indent="-285750">
              <a:buFont typeface="Arial" panose="020B0604020202020204" pitchFamily="34" charset="0"/>
              <a:buChar char="•"/>
            </a:pPr>
            <a:r>
              <a:rPr lang="en-US" dirty="0"/>
              <a:t>Above $1,000,000 the flat rate is 37%</a:t>
            </a:r>
          </a:p>
          <a:p>
            <a:pPr marL="742950" lvl="1" indent="-285750">
              <a:buFont typeface="Arial" panose="020B0604020202020204" pitchFamily="34" charset="0"/>
              <a:buChar char="•"/>
            </a:pPr>
            <a:r>
              <a:rPr lang="en-US" dirty="0"/>
              <a:t>BEWARE: check individual effective tax rate</a:t>
            </a:r>
          </a:p>
          <a:p>
            <a:pPr marL="742950" lvl="1" indent="-285750">
              <a:buFont typeface="Arial" panose="020B0604020202020204" pitchFamily="34" charset="0"/>
              <a:buChar char="•"/>
            </a:pPr>
            <a:endParaRPr lang="en-US" dirty="0"/>
          </a:p>
        </p:txBody>
      </p:sp>
      <p:pic>
        <p:nvPicPr>
          <p:cNvPr id="6" name="Picture 5" descr="A green letter in a square with arrows&#10;&#10;AI-generated content may be incorrect.">
            <a:extLst>
              <a:ext uri="{FF2B5EF4-FFF2-40B4-BE49-F238E27FC236}">
                <a16:creationId xmlns:a16="http://schemas.microsoft.com/office/drawing/2014/main" id="{76572CEE-915F-35BC-2DAE-E12FB01ED5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953697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D8C11-536F-83D3-4554-ECED34A401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0B667A-01C7-9BE7-76B1-4FFEC0414C8C}"/>
              </a:ext>
            </a:extLst>
          </p:cNvPr>
          <p:cNvSpPr>
            <a:spLocks noGrp="1"/>
          </p:cNvSpPr>
          <p:nvPr>
            <p:ph type="title"/>
          </p:nvPr>
        </p:nvSpPr>
        <p:spPr/>
        <p:txBody>
          <a:bodyPr/>
          <a:lstStyle/>
          <a:p>
            <a:r>
              <a:rPr lang="en-US" b="0" dirty="0">
                <a:solidFill>
                  <a:schemeClr val="tx1"/>
                </a:solidFill>
              </a:rPr>
              <a:t>Under‑Withholding Risk</a:t>
            </a:r>
            <a:endParaRPr lang="en-US" dirty="0">
              <a:solidFill>
                <a:schemeClr val="tx1"/>
              </a:solidFill>
            </a:endParaRPr>
          </a:p>
        </p:txBody>
      </p:sp>
      <p:sp>
        <p:nvSpPr>
          <p:cNvPr id="5" name="TextBox 4">
            <a:extLst>
              <a:ext uri="{FF2B5EF4-FFF2-40B4-BE49-F238E27FC236}">
                <a16:creationId xmlns:a16="http://schemas.microsoft.com/office/drawing/2014/main" id="{4EA4EDFB-2C58-490C-58DD-5BE553A42CCD}"/>
              </a:ext>
            </a:extLst>
          </p:cNvPr>
          <p:cNvSpPr txBox="1"/>
          <p:nvPr/>
        </p:nvSpPr>
        <p:spPr>
          <a:xfrm>
            <a:off x="594360" y="2395242"/>
            <a:ext cx="10305612" cy="2308324"/>
          </a:xfrm>
          <a:prstGeom prst="rect">
            <a:avLst/>
          </a:prstGeom>
          <a:noFill/>
        </p:spPr>
        <p:txBody>
          <a:bodyPr wrap="square" rtlCol="0">
            <a:spAutoFit/>
          </a:bodyPr>
          <a:lstStyle/>
          <a:p>
            <a:pPr marL="285750" indent="-285750">
              <a:buFont typeface="Arial" panose="020B0604020202020204" pitchFamily="34" charset="0"/>
              <a:buChar char="•"/>
            </a:pPr>
            <a:r>
              <a:rPr lang="en-US" dirty="0"/>
              <a:t>Flat withholding rate may be below your actual marginal rate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Large vests can push you into higher tax brackets</a:t>
            </a:r>
          </a:p>
          <a:p>
            <a:pPr marL="742950" lvl="1" indent="-285750">
              <a:buFont typeface="Arial" panose="020B0604020202020204" pitchFamily="34" charset="0"/>
              <a:buChar char="•"/>
            </a:pPr>
            <a:r>
              <a:rPr lang="en-US" dirty="0"/>
              <a:t>i.e. Going from 24% to 32%</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Result: surprise balance due and possible underpayment penalties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May need estimated tax payments or updated W‑4 elections</a:t>
            </a:r>
          </a:p>
        </p:txBody>
      </p:sp>
      <p:pic>
        <p:nvPicPr>
          <p:cNvPr id="6" name="Picture 5" descr="A green letter in a square with arrows&#10;&#10;AI-generated content may be incorrect.">
            <a:extLst>
              <a:ext uri="{FF2B5EF4-FFF2-40B4-BE49-F238E27FC236}">
                <a16:creationId xmlns:a16="http://schemas.microsoft.com/office/drawing/2014/main" id="{0D618B2F-CC2F-1FC5-2044-E727546A84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8785312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8410C-15F2-C904-CBDB-CD62662299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71F6A5-2FFE-899E-0244-CBF1AC01B323}"/>
              </a:ext>
            </a:extLst>
          </p:cNvPr>
          <p:cNvSpPr>
            <a:spLocks noGrp="1"/>
          </p:cNvSpPr>
          <p:nvPr>
            <p:ph type="title"/>
          </p:nvPr>
        </p:nvSpPr>
        <p:spPr/>
        <p:txBody>
          <a:bodyPr/>
          <a:lstStyle/>
          <a:p>
            <a:r>
              <a:rPr lang="en-US" b="0" dirty="0">
                <a:solidFill>
                  <a:schemeClr val="tx1"/>
                </a:solidFill>
              </a:rPr>
              <a:t>Cost Basis Basics</a:t>
            </a:r>
            <a:endParaRPr lang="en-US" dirty="0">
              <a:solidFill>
                <a:schemeClr val="tx1"/>
              </a:solidFill>
            </a:endParaRPr>
          </a:p>
        </p:txBody>
      </p:sp>
      <p:sp>
        <p:nvSpPr>
          <p:cNvPr id="7" name="TextBox 6">
            <a:extLst>
              <a:ext uri="{FF2B5EF4-FFF2-40B4-BE49-F238E27FC236}">
                <a16:creationId xmlns:a16="http://schemas.microsoft.com/office/drawing/2014/main" id="{0BBE1B71-A6E0-0A3C-ECCE-5C9BF5D09863}"/>
              </a:ext>
            </a:extLst>
          </p:cNvPr>
          <p:cNvSpPr txBox="1"/>
          <p:nvPr/>
        </p:nvSpPr>
        <p:spPr>
          <a:xfrm>
            <a:off x="704007" y="2370966"/>
            <a:ext cx="8310520" cy="1477328"/>
          </a:xfrm>
          <a:prstGeom prst="rect">
            <a:avLst/>
          </a:prstGeom>
          <a:noFill/>
        </p:spPr>
        <p:txBody>
          <a:bodyPr wrap="square" rtlCol="0">
            <a:spAutoFit/>
          </a:bodyPr>
          <a:lstStyle/>
          <a:p>
            <a:pPr marL="285750" indent="-285750">
              <a:buFont typeface="Arial" panose="020B0604020202020204" pitchFamily="34" charset="0"/>
              <a:buChar char="•"/>
            </a:pPr>
            <a:r>
              <a:rPr lang="en-US" dirty="0"/>
              <a:t>Amount taxed at vest becomes your cost basis per share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Basis = shares vested × FMV at vest (plus certain fees)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Basis is used later to compute capital gains or losses on sale</a:t>
            </a:r>
          </a:p>
        </p:txBody>
      </p:sp>
      <p:pic>
        <p:nvPicPr>
          <p:cNvPr id="8" name="Picture 7" descr="A green letter in a square with arrows&#10;&#10;AI-generated content may be incorrect.">
            <a:extLst>
              <a:ext uri="{FF2B5EF4-FFF2-40B4-BE49-F238E27FC236}">
                <a16:creationId xmlns:a16="http://schemas.microsoft.com/office/drawing/2014/main" id="{57100829-510E-899B-9A05-B4B5F866BC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7575057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B3D50-8847-7247-C111-84E9BA1F1F77}"/>
              </a:ext>
            </a:extLst>
          </p:cNvPr>
          <p:cNvSpPr>
            <a:spLocks noGrp="1"/>
          </p:cNvSpPr>
          <p:nvPr>
            <p:ph type="title"/>
          </p:nvPr>
        </p:nvSpPr>
        <p:spPr/>
        <p:txBody>
          <a:bodyPr/>
          <a:lstStyle/>
          <a:p>
            <a:r>
              <a:rPr lang="en-US" b="0" dirty="0">
                <a:solidFill>
                  <a:schemeClr val="tx1"/>
                </a:solidFill>
              </a:rPr>
              <a:t>Tax When You Sell Shares</a:t>
            </a:r>
            <a:endParaRPr lang="en-US" dirty="0">
              <a:solidFill>
                <a:schemeClr val="tx1"/>
              </a:solidFill>
            </a:endParaRPr>
          </a:p>
        </p:txBody>
      </p:sp>
      <p:sp>
        <p:nvSpPr>
          <p:cNvPr id="7" name="TextBox 6">
            <a:extLst>
              <a:ext uri="{FF2B5EF4-FFF2-40B4-BE49-F238E27FC236}">
                <a16:creationId xmlns:a16="http://schemas.microsoft.com/office/drawing/2014/main" id="{E1B1DBA5-5AEC-F186-9C0E-40E8E3F538A0}"/>
              </a:ext>
            </a:extLst>
          </p:cNvPr>
          <p:cNvSpPr txBox="1"/>
          <p:nvPr/>
        </p:nvSpPr>
        <p:spPr>
          <a:xfrm>
            <a:off x="594360" y="2338598"/>
            <a:ext cx="10022390" cy="2308324"/>
          </a:xfrm>
          <a:prstGeom prst="rect">
            <a:avLst/>
          </a:prstGeom>
          <a:noFill/>
        </p:spPr>
        <p:txBody>
          <a:bodyPr wrap="square" rtlCol="0">
            <a:spAutoFit/>
          </a:bodyPr>
          <a:lstStyle/>
          <a:p>
            <a:pPr marL="285750" indent="-285750">
              <a:buFont typeface="Arial" panose="020B0604020202020204" pitchFamily="34" charset="0"/>
              <a:buChar char="•"/>
            </a:pPr>
            <a:r>
              <a:rPr lang="en-US" dirty="0"/>
              <a:t>After vest, stock is treated like any other investment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Sale price vs. cost basis determines gain or loss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If sold immediately at vest price → minimal gain or loss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If held and price changes → capital gain or loss</a:t>
            </a:r>
          </a:p>
          <a:p>
            <a:pPr marL="285750" indent="-285750">
              <a:buFont typeface="Arial" panose="020B0604020202020204" pitchFamily="34" charset="0"/>
              <a:buChar char="•"/>
            </a:pPr>
            <a:endParaRPr lang="en-US" dirty="0"/>
          </a:p>
        </p:txBody>
      </p:sp>
      <p:pic>
        <p:nvPicPr>
          <p:cNvPr id="8" name="Picture 7" descr="A green letter in a square with arrows&#10;&#10;AI-generated content may be incorrect.">
            <a:extLst>
              <a:ext uri="{FF2B5EF4-FFF2-40B4-BE49-F238E27FC236}">
                <a16:creationId xmlns:a16="http://schemas.microsoft.com/office/drawing/2014/main" id="{DF60A528-6EF1-BBFD-65C8-E9854DABC0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3376737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A7524-D4AB-D761-8BAA-9494947350AC}"/>
            </a:ext>
          </a:extLst>
        </p:cNvPr>
        <p:cNvGrpSpPr/>
        <p:nvPr/>
      </p:nvGrpSpPr>
      <p:grpSpPr>
        <a:xfrm>
          <a:off x="0" y="0"/>
          <a:ext cx="0" cy="0"/>
          <a:chOff x="0" y="0"/>
          <a:chExt cx="0" cy="0"/>
        </a:xfrm>
      </p:grpSpPr>
      <p:pic>
        <p:nvPicPr>
          <p:cNvPr id="7" name="Picture 6" descr="A green letter in a square with arrows&#10;&#10;AI-generated content may be incorrect.">
            <a:extLst>
              <a:ext uri="{FF2B5EF4-FFF2-40B4-BE49-F238E27FC236}">
                <a16:creationId xmlns:a16="http://schemas.microsoft.com/office/drawing/2014/main" id="{3EA1FE15-58D8-691C-3D4C-83D4797C1D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4692" y="5580635"/>
            <a:ext cx="1273767" cy="1277365"/>
          </a:xfrm>
          <a:prstGeom prst="rect">
            <a:avLst/>
          </a:prstGeom>
        </p:spPr>
      </p:pic>
      <p:sp>
        <p:nvSpPr>
          <p:cNvPr id="2" name="Title 1">
            <a:extLst>
              <a:ext uri="{FF2B5EF4-FFF2-40B4-BE49-F238E27FC236}">
                <a16:creationId xmlns:a16="http://schemas.microsoft.com/office/drawing/2014/main" id="{CDCAA820-6F71-EC77-F720-F3B5BDAB9E5F}"/>
              </a:ext>
            </a:extLst>
          </p:cNvPr>
          <p:cNvSpPr>
            <a:spLocks noGrp="1"/>
          </p:cNvSpPr>
          <p:nvPr>
            <p:ph type="title"/>
          </p:nvPr>
        </p:nvSpPr>
        <p:spPr/>
        <p:txBody>
          <a:bodyPr/>
          <a:lstStyle/>
          <a:p>
            <a:r>
              <a:rPr lang="en-US" dirty="0">
                <a:solidFill>
                  <a:schemeClr val="tx1"/>
                </a:solidFill>
              </a:rPr>
              <a:t>Net Unrealized Appreciation (NUA)</a:t>
            </a:r>
          </a:p>
        </p:txBody>
      </p:sp>
      <p:sp>
        <p:nvSpPr>
          <p:cNvPr id="6" name="TextBox 5">
            <a:extLst>
              <a:ext uri="{FF2B5EF4-FFF2-40B4-BE49-F238E27FC236}">
                <a16:creationId xmlns:a16="http://schemas.microsoft.com/office/drawing/2014/main" id="{72F3F626-566F-DFCA-8BE4-4BFEDF60583D}"/>
              </a:ext>
            </a:extLst>
          </p:cNvPr>
          <p:cNvSpPr txBox="1"/>
          <p:nvPr/>
        </p:nvSpPr>
        <p:spPr>
          <a:xfrm>
            <a:off x="594360" y="2224951"/>
            <a:ext cx="10692925" cy="3764236"/>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sz="1800" kern="100" dirty="0">
                <a:effectLst/>
                <a:latin typeface="Franklin Gothic Book" panose="020B0503020102020204" pitchFamily="34" charset="0"/>
                <a:ea typeface="Aptos" panose="020B0004020202020204" pitchFamily="34" charset="0"/>
                <a:cs typeface="Times New Roman" panose="02020603050405020304" pitchFamily="18" charset="0"/>
              </a:rPr>
              <a:t>Net Unrealized Appreciation (“NUA”) is the </a:t>
            </a:r>
            <a:r>
              <a:rPr lang="en-US" sz="1800" b="1" kern="100" dirty="0">
                <a:effectLst/>
                <a:latin typeface="Franklin Gothic Book" panose="020B0503020102020204" pitchFamily="34" charset="0"/>
                <a:ea typeface="Aptos" panose="020B0004020202020204" pitchFamily="34" charset="0"/>
                <a:cs typeface="Times New Roman" panose="02020603050405020304" pitchFamily="18" charset="0"/>
              </a:rPr>
              <a:t>excess</a:t>
            </a:r>
            <a:r>
              <a:rPr lang="en-US" sz="1800" kern="100" dirty="0">
                <a:effectLst/>
                <a:latin typeface="Franklin Gothic Book" panose="020B0503020102020204" pitchFamily="34" charset="0"/>
                <a:ea typeface="Aptos" panose="020B0004020202020204" pitchFamily="34" charset="0"/>
                <a:cs typeface="Times New Roman" panose="02020603050405020304" pitchFamily="18" charset="0"/>
              </a:rPr>
              <a:t> of the </a:t>
            </a:r>
            <a:r>
              <a:rPr lang="en-US" sz="1800" b="1" kern="100" dirty="0">
                <a:effectLst/>
                <a:latin typeface="Franklin Gothic Book" panose="020B0503020102020204" pitchFamily="34" charset="0"/>
                <a:ea typeface="Aptos" panose="020B0004020202020204" pitchFamily="34" charset="0"/>
                <a:cs typeface="Times New Roman" panose="02020603050405020304" pitchFamily="18" charset="0"/>
              </a:rPr>
              <a:t>fair market value (FMV)</a:t>
            </a:r>
            <a:r>
              <a:rPr lang="en-US" sz="1800" kern="100" dirty="0">
                <a:effectLst/>
                <a:latin typeface="Franklin Gothic Book" panose="020B0503020102020204" pitchFamily="34" charset="0"/>
                <a:ea typeface="Aptos" panose="020B0004020202020204" pitchFamily="34" charset="0"/>
                <a:cs typeface="Times New Roman" panose="02020603050405020304" pitchFamily="18" charset="0"/>
              </a:rPr>
              <a:t> of employer stock held in a qualified plan </a:t>
            </a:r>
            <a:r>
              <a:rPr lang="en-US" sz="1800" b="1" kern="100" dirty="0">
                <a:effectLst/>
                <a:latin typeface="Franklin Gothic Book" panose="020B0503020102020204" pitchFamily="34" charset="0"/>
                <a:ea typeface="Aptos" panose="020B0004020202020204" pitchFamily="34" charset="0"/>
                <a:cs typeface="Times New Roman" panose="02020603050405020304" pitchFamily="18" charset="0"/>
              </a:rPr>
              <a:t>over</a:t>
            </a:r>
            <a:r>
              <a:rPr lang="en-US" sz="1800" kern="100" dirty="0">
                <a:effectLst/>
                <a:latin typeface="Franklin Gothic Book" panose="020B0503020102020204" pitchFamily="34" charset="0"/>
                <a:ea typeface="Aptos" panose="020B0004020202020204" pitchFamily="34" charset="0"/>
                <a:cs typeface="Times New Roman" panose="02020603050405020304" pitchFamily="18" charset="0"/>
              </a:rPr>
              <a:t> the</a:t>
            </a:r>
            <a:r>
              <a:rPr lang="en-US" sz="1800" b="1" kern="100" dirty="0">
                <a:effectLst/>
                <a:latin typeface="Franklin Gothic Book" panose="020B0503020102020204" pitchFamily="34" charset="0"/>
                <a:ea typeface="Aptos" panose="020B0004020202020204" pitchFamily="34" charset="0"/>
                <a:cs typeface="Times New Roman" panose="02020603050405020304" pitchFamily="18" charset="0"/>
              </a:rPr>
              <a:t> cost basis </a:t>
            </a:r>
            <a:r>
              <a:rPr lang="en-US" sz="1800" kern="100" dirty="0">
                <a:effectLst/>
                <a:latin typeface="Franklin Gothic Book" panose="020B0503020102020204" pitchFamily="34" charset="0"/>
                <a:ea typeface="Aptos" panose="020B0004020202020204" pitchFamily="34" charset="0"/>
                <a:cs typeface="Times New Roman" panose="02020603050405020304" pitchFamily="18" charset="0"/>
              </a:rPr>
              <a:t>in those shares</a:t>
            </a:r>
            <a:r>
              <a:rPr lang="en-US" kern="100" dirty="0">
                <a:latin typeface="Franklin Gothic Book" panose="020B0503020102020204" pitchFamily="34" charset="0"/>
                <a:ea typeface="Aptos" panose="020B0004020202020204" pitchFamily="34" charset="0"/>
                <a:cs typeface="Times New Roman" panose="02020603050405020304" pitchFamily="18" charset="0"/>
              </a:rPr>
              <a:t> on the date of a qualifying lump-sum distribution. </a:t>
            </a:r>
            <a:endParaRPr lang="en-US" sz="1800" kern="100" dirty="0">
              <a:effectLst/>
              <a:latin typeface="Franklin Gothic Book" panose="020B0503020102020204" pitchFamily="34" charset="0"/>
              <a:ea typeface="Aptos" panose="020B0004020202020204" pitchFamily="34" charset="0"/>
              <a:cs typeface="Times New Roman" panose="02020603050405020304" pitchFamily="18" charset="0"/>
            </a:endParaRP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Franklin Gothic Book" panose="020B0503020102020204" pitchFamily="34" charset="0"/>
                <a:ea typeface="Aptos" panose="020B0004020202020204" pitchFamily="34" charset="0"/>
                <a:cs typeface="Times New Roman" panose="02020603050405020304" pitchFamily="18" charset="0"/>
              </a:rPr>
              <a:t>NUA = FMV – Basis (the Unrealized Gain)</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latin typeface="Franklin Gothic Book" panose="020B0503020102020204" pitchFamily="34" charset="0"/>
                <a:ea typeface="Aptos" panose="020B0004020202020204" pitchFamily="34" charset="0"/>
                <a:cs typeface="Times New Roman" panose="02020603050405020304" pitchFamily="18" charset="0"/>
              </a:rPr>
              <a:t>Basis is the cost or value of shares when purchased in the plan</a:t>
            </a:r>
          </a:p>
          <a:p>
            <a:pPr marL="285750" marR="0" lvl="0" indent="-285750">
              <a:lnSpc>
                <a:spcPct val="115000"/>
              </a:lnSpc>
              <a:spcAft>
                <a:spcPts val="800"/>
              </a:spcAft>
              <a:buSzPts val="1000"/>
              <a:buFont typeface="Arial" panose="020B0604020202020204" pitchFamily="34" charset="0"/>
              <a:buChar char="•"/>
              <a:tabLst>
                <a:tab pos="457200" algn="l"/>
              </a:tabLst>
            </a:pPr>
            <a:r>
              <a:rPr lang="en-US" dirty="0"/>
              <a:t>What is Net Unrealized Appreciation (NUA)?</a:t>
            </a:r>
          </a:p>
          <a:p>
            <a:pPr marL="742950" lvl="1" indent="-285750">
              <a:lnSpc>
                <a:spcPct val="115000"/>
              </a:lnSpc>
              <a:spcAft>
                <a:spcPts val="800"/>
              </a:spcAft>
              <a:buSzPts val="1000"/>
              <a:buFont typeface="Arial" panose="020B0604020202020204" pitchFamily="34" charset="0"/>
              <a:buChar char="•"/>
              <a:tabLst>
                <a:tab pos="457200" algn="l"/>
              </a:tabLst>
            </a:pPr>
            <a:r>
              <a:rPr lang="en-US" dirty="0"/>
              <a:t>In tax it is the concept applicable to employer stock held inside an employer-sponsored retirement plan, possibly a 401(k)</a:t>
            </a:r>
          </a:p>
          <a:p>
            <a:pPr marL="285750" marR="0" lvl="0" indent="-285750">
              <a:lnSpc>
                <a:spcPct val="115000"/>
              </a:lnSpc>
              <a:spcAft>
                <a:spcPts val="800"/>
              </a:spcAft>
              <a:buSzPts val="1000"/>
              <a:buFont typeface="Arial" panose="020B0604020202020204" pitchFamily="34" charset="0"/>
              <a:buChar char="•"/>
              <a:tabLst>
                <a:tab pos="457200" algn="l"/>
              </a:tabLst>
            </a:pPr>
            <a:r>
              <a:rPr lang="en-US" sz="1800" b="1" kern="100" dirty="0">
                <a:effectLst/>
                <a:latin typeface="Franklin Gothic Book" panose="020B0503020102020204" pitchFamily="34" charset="0"/>
                <a:ea typeface="Aptos" panose="020B0004020202020204" pitchFamily="34" charset="0"/>
                <a:cs typeface="Times New Roman" panose="02020603050405020304" pitchFamily="18" charset="0"/>
              </a:rPr>
              <a:t>Key Benefit: </a:t>
            </a:r>
            <a:r>
              <a:rPr lang="en-US" kern="100" dirty="0">
                <a:latin typeface="Franklin Gothic Book" panose="020B0503020102020204" pitchFamily="34" charset="0"/>
                <a:ea typeface="Aptos" panose="020B0004020202020204" pitchFamily="34" charset="0"/>
                <a:cs typeface="Times New Roman" panose="02020603050405020304" pitchFamily="18" charset="0"/>
              </a:rPr>
              <a:t>The </a:t>
            </a:r>
            <a:r>
              <a:rPr lang="en-US" b="1" kern="100" dirty="0">
                <a:latin typeface="Franklin Gothic Book" panose="020B0503020102020204" pitchFamily="34" charset="0"/>
                <a:ea typeface="Aptos" panose="020B0004020202020204" pitchFamily="34" charset="0"/>
                <a:cs typeface="Times New Roman" panose="02020603050405020304" pitchFamily="18" charset="0"/>
              </a:rPr>
              <a:t>NUA portion receives long-term capital gains treatment </a:t>
            </a:r>
            <a:r>
              <a:rPr lang="en-US" kern="100" dirty="0">
                <a:latin typeface="Franklin Gothic Book" panose="020B0503020102020204" pitchFamily="34" charset="0"/>
                <a:ea typeface="Aptos" panose="020B0004020202020204" pitchFamily="34" charset="0"/>
                <a:cs typeface="Times New Roman" panose="02020603050405020304" pitchFamily="18" charset="0"/>
              </a:rPr>
              <a:t>upon subsequent sale, regardless of the holding period after distribution.</a:t>
            </a:r>
            <a:r>
              <a:rPr lang="en-US" sz="1800" kern="100" dirty="0">
                <a:effectLst/>
                <a:latin typeface="Franklin Gothic Book" panose="020B0503020102020204" pitchFamily="34" charset="0"/>
                <a:ea typeface="Aptos" panose="020B0004020202020204" pitchFamily="34" charset="0"/>
                <a:cs typeface="Times New Roman" panose="02020603050405020304" pitchFamily="18" charset="0"/>
              </a:rPr>
              <a:t>  This is a crucial exception to the general rule that all pre-tax distributions from a qualified plan are taxed as ordinary income.</a:t>
            </a:r>
          </a:p>
        </p:txBody>
      </p:sp>
    </p:spTree>
    <p:extLst>
      <p:ext uri="{BB962C8B-B14F-4D97-AF65-F5344CB8AC3E}">
        <p14:creationId xmlns:p14="http://schemas.microsoft.com/office/powerpoint/2010/main" val="5974999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56EFB-1D59-0076-9F82-803F7F4765FC}"/>
              </a:ext>
            </a:extLst>
          </p:cNvPr>
          <p:cNvSpPr>
            <a:spLocks noGrp="1"/>
          </p:cNvSpPr>
          <p:nvPr>
            <p:ph type="title"/>
          </p:nvPr>
        </p:nvSpPr>
        <p:spPr/>
        <p:txBody>
          <a:bodyPr/>
          <a:lstStyle/>
          <a:p>
            <a:r>
              <a:rPr lang="en-US" b="0" dirty="0">
                <a:solidFill>
                  <a:schemeClr val="tx1"/>
                </a:solidFill>
              </a:rPr>
              <a:t>Capital Gains Rules</a:t>
            </a:r>
            <a:endParaRPr lang="en-US" dirty="0">
              <a:solidFill>
                <a:schemeClr val="tx1"/>
              </a:solidFill>
            </a:endParaRPr>
          </a:p>
        </p:txBody>
      </p:sp>
      <p:sp>
        <p:nvSpPr>
          <p:cNvPr id="5" name="TextBox 4">
            <a:extLst>
              <a:ext uri="{FF2B5EF4-FFF2-40B4-BE49-F238E27FC236}">
                <a16:creationId xmlns:a16="http://schemas.microsoft.com/office/drawing/2014/main" id="{BBD006E6-3A33-5E81-54C3-F2FF895440B1}"/>
              </a:ext>
            </a:extLst>
          </p:cNvPr>
          <p:cNvSpPr txBox="1"/>
          <p:nvPr/>
        </p:nvSpPr>
        <p:spPr>
          <a:xfrm>
            <a:off x="655455" y="2354782"/>
            <a:ext cx="8844595" cy="2031325"/>
          </a:xfrm>
          <a:prstGeom prst="rect">
            <a:avLst/>
          </a:prstGeom>
          <a:noFill/>
        </p:spPr>
        <p:txBody>
          <a:bodyPr wrap="square" rtlCol="0">
            <a:spAutoFit/>
          </a:bodyPr>
          <a:lstStyle/>
          <a:p>
            <a:pPr marL="285750" indent="-285750">
              <a:buFont typeface="Arial" panose="020B0604020202020204" pitchFamily="34" charset="0"/>
              <a:buChar char="•"/>
            </a:pPr>
            <a:r>
              <a:rPr lang="en-US" dirty="0"/>
              <a:t>Holding period starts the day after vesting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Tax treatment depends on how long post-exercise stock is held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Held ≤ 1 year: short‑term capital gain/loss (taxed as ordinary income rates)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Held &gt; 1 year: long‑term capital gain/loss (preferential capital gains rates)</a:t>
            </a:r>
          </a:p>
        </p:txBody>
      </p:sp>
      <p:pic>
        <p:nvPicPr>
          <p:cNvPr id="6" name="Picture 5" descr="A green letter in a square with arrows&#10;&#10;AI-generated content may be incorrect.">
            <a:extLst>
              <a:ext uri="{FF2B5EF4-FFF2-40B4-BE49-F238E27FC236}">
                <a16:creationId xmlns:a16="http://schemas.microsoft.com/office/drawing/2014/main" id="{462BE412-9377-CEB9-24F6-76F4CB63FF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6279886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BC4D9-F106-401E-1FD5-082AD3930DF6}"/>
              </a:ext>
            </a:extLst>
          </p:cNvPr>
          <p:cNvSpPr>
            <a:spLocks noGrp="1"/>
          </p:cNvSpPr>
          <p:nvPr>
            <p:ph type="title"/>
          </p:nvPr>
        </p:nvSpPr>
        <p:spPr/>
        <p:txBody>
          <a:bodyPr/>
          <a:lstStyle/>
          <a:p>
            <a:r>
              <a:rPr lang="en-US" b="0" dirty="0">
                <a:solidFill>
                  <a:schemeClr val="tx1"/>
                </a:solidFill>
              </a:rPr>
              <a:t> Double Taxation Trap</a:t>
            </a:r>
            <a:endParaRPr lang="en-US" dirty="0">
              <a:solidFill>
                <a:schemeClr val="tx1"/>
              </a:solidFill>
            </a:endParaRPr>
          </a:p>
        </p:txBody>
      </p:sp>
      <p:sp>
        <p:nvSpPr>
          <p:cNvPr id="7" name="TextBox 6">
            <a:extLst>
              <a:ext uri="{FF2B5EF4-FFF2-40B4-BE49-F238E27FC236}">
                <a16:creationId xmlns:a16="http://schemas.microsoft.com/office/drawing/2014/main" id="{3E8CC44F-97B7-5834-FB16-65A7390E1EA2}"/>
              </a:ext>
            </a:extLst>
          </p:cNvPr>
          <p:cNvSpPr txBox="1"/>
          <p:nvPr/>
        </p:nvSpPr>
        <p:spPr>
          <a:xfrm>
            <a:off x="594360" y="2347651"/>
            <a:ext cx="9714893" cy="2585323"/>
          </a:xfrm>
          <a:prstGeom prst="rect">
            <a:avLst/>
          </a:prstGeom>
          <a:noFill/>
        </p:spPr>
        <p:txBody>
          <a:bodyPr wrap="square" rtlCol="0">
            <a:spAutoFit/>
          </a:bodyPr>
          <a:lstStyle/>
          <a:p>
            <a:pPr marL="285750" indent="-285750">
              <a:buFont typeface="Arial" panose="020B0604020202020204" pitchFamily="34" charset="0"/>
              <a:buChar char="•"/>
            </a:pPr>
            <a:r>
              <a:rPr lang="en-US" dirty="0"/>
              <a:t>W‑2 already includes RSU income at vest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Broker 1099‑B may show a low or zero cost basis – true basis may be reported on a supplemental schedule or may need to be obtained from vesting documents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If basis not adjusted, the same income can be incorrectly taxed again as capital gain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Important to correct cost basis on tax return to avoid double tax – report as an adjustment to basis.</a:t>
            </a:r>
          </a:p>
        </p:txBody>
      </p:sp>
      <p:pic>
        <p:nvPicPr>
          <p:cNvPr id="8" name="Picture 7" descr="A green letter in a square with arrows&#10;&#10;AI-generated content may be incorrect.">
            <a:extLst>
              <a:ext uri="{FF2B5EF4-FFF2-40B4-BE49-F238E27FC236}">
                <a16:creationId xmlns:a16="http://schemas.microsoft.com/office/drawing/2014/main" id="{3ABE8E53-92E9-161F-7291-B4959CFCB2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290476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D0544-8C7F-07D6-7CA1-73341D76609C}"/>
              </a:ext>
            </a:extLst>
          </p:cNvPr>
          <p:cNvSpPr>
            <a:spLocks noGrp="1"/>
          </p:cNvSpPr>
          <p:nvPr>
            <p:ph type="title"/>
          </p:nvPr>
        </p:nvSpPr>
        <p:spPr/>
        <p:txBody>
          <a:bodyPr/>
          <a:lstStyle/>
          <a:p>
            <a:r>
              <a:rPr lang="en-US" b="0" dirty="0">
                <a:solidFill>
                  <a:schemeClr val="tx1"/>
                </a:solidFill>
              </a:rPr>
              <a:t> State and Local Tax Issues</a:t>
            </a:r>
            <a:endParaRPr lang="en-US" dirty="0">
              <a:solidFill>
                <a:schemeClr val="tx1"/>
              </a:solidFill>
            </a:endParaRPr>
          </a:p>
        </p:txBody>
      </p:sp>
      <p:sp>
        <p:nvSpPr>
          <p:cNvPr id="5" name="TextBox 4">
            <a:extLst>
              <a:ext uri="{FF2B5EF4-FFF2-40B4-BE49-F238E27FC236}">
                <a16:creationId xmlns:a16="http://schemas.microsoft.com/office/drawing/2014/main" id="{38410DC0-D1CD-2D9A-DC08-06968CFBED32}"/>
              </a:ext>
            </a:extLst>
          </p:cNvPr>
          <p:cNvSpPr txBox="1"/>
          <p:nvPr/>
        </p:nvSpPr>
        <p:spPr>
          <a:xfrm>
            <a:off x="679010" y="2417275"/>
            <a:ext cx="10420539" cy="1477328"/>
          </a:xfrm>
          <a:prstGeom prst="rect">
            <a:avLst/>
          </a:prstGeom>
          <a:noFill/>
        </p:spPr>
        <p:txBody>
          <a:bodyPr wrap="square" rtlCol="0">
            <a:spAutoFit/>
          </a:bodyPr>
          <a:lstStyle/>
          <a:p>
            <a:pPr marL="285750" indent="-285750">
              <a:buFont typeface="Arial" panose="020B0604020202020204" pitchFamily="34" charset="0"/>
              <a:buChar char="•"/>
            </a:pPr>
            <a:r>
              <a:rPr lang="en-US" dirty="0"/>
              <a:t>RSU income often sourced where work was performed during vesting period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Moving between states can create multi‑state filings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Different states may have different sourcing and withholding rules</a:t>
            </a:r>
          </a:p>
        </p:txBody>
      </p:sp>
      <p:pic>
        <p:nvPicPr>
          <p:cNvPr id="6" name="Picture 5" descr="A green letter in a square with arrows&#10;&#10;AI-generated content may be incorrect.">
            <a:extLst>
              <a:ext uri="{FF2B5EF4-FFF2-40B4-BE49-F238E27FC236}">
                <a16:creationId xmlns:a16="http://schemas.microsoft.com/office/drawing/2014/main" id="{A2E48F8C-AB44-ABDC-B218-95261482C2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30710790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EDC8C-538E-AF2B-F864-7C963E3AC9C3}"/>
              </a:ext>
            </a:extLst>
          </p:cNvPr>
          <p:cNvSpPr>
            <a:spLocks noGrp="1"/>
          </p:cNvSpPr>
          <p:nvPr>
            <p:ph type="title"/>
          </p:nvPr>
        </p:nvSpPr>
        <p:spPr/>
        <p:txBody>
          <a:bodyPr/>
          <a:lstStyle/>
          <a:p>
            <a:r>
              <a:rPr lang="en-US" b="0" dirty="0">
                <a:solidFill>
                  <a:schemeClr val="tx1"/>
                </a:solidFill>
              </a:rPr>
              <a:t>83(b) Election: Not for RSUs</a:t>
            </a:r>
            <a:endParaRPr lang="en-US" dirty="0">
              <a:solidFill>
                <a:schemeClr val="tx1"/>
              </a:solidFill>
            </a:endParaRPr>
          </a:p>
        </p:txBody>
      </p:sp>
      <p:sp>
        <p:nvSpPr>
          <p:cNvPr id="7" name="TextBox 6">
            <a:extLst>
              <a:ext uri="{FF2B5EF4-FFF2-40B4-BE49-F238E27FC236}">
                <a16:creationId xmlns:a16="http://schemas.microsoft.com/office/drawing/2014/main" id="{EA1869AE-6B0C-7F2C-E717-D06801DD4A0D}"/>
              </a:ext>
            </a:extLst>
          </p:cNvPr>
          <p:cNvSpPr txBox="1"/>
          <p:nvPr/>
        </p:nvSpPr>
        <p:spPr>
          <a:xfrm>
            <a:off x="660903" y="2417275"/>
            <a:ext cx="9778365" cy="1477328"/>
          </a:xfrm>
          <a:prstGeom prst="rect">
            <a:avLst/>
          </a:prstGeom>
          <a:noFill/>
        </p:spPr>
        <p:txBody>
          <a:bodyPr wrap="square" rtlCol="0">
            <a:spAutoFit/>
          </a:bodyPr>
          <a:lstStyle/>
          <a:p>
            <a:pPr marL="285750" indent="-285750">
              <a:buFont typeface="Arial" panose="020B0604020202020204" pitchFamily="34" charset="0"/>
              <a:buChar char="•"/>
            </a:pPr>
            <a:r>
              <a:rPr lang="en-US" dirty="0"/>
              <a:t>Section 83(b) election generally applies to restricted stock, not RSUs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RSUs usually do not qualify because you do not hold actual shares until vest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Most employees cannot accelerate RSU income using 83(b)</a:t>
            </a:r>
          </a:p>
        </p:txBody>
      </p:sp>
      <p:pic>
        <p:nvPicPr>
          <p:cNvPr id="8" name="Picture 7" descr="A green letter in a square with arrows&#10;&#10;AI-generated content may be incorrect.">
            <a:extLst>
              <a:ext uri="{FF2B5EF4-FFF2-40B4-BE49-F238E27FC236}">
                <a16:creationId xmlns:a16="http://schemas.microsoft.com/office/drawing/2014/main" id="{5FFE8EE7-AC06-42A9-98D9-CE2E2E0DD3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1175870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73E09C-6E4C-EF98-CCF0-DF4B4B7F640A}"/>
              </a:ext>
            </a:extLst>
          </p:cNvPr>
          <p:cNvSpPr>
            <a:spLocks noGrp="1"/>
          </p:cNvSpPr>
          <p:nvPr>
            <p:ph type="title"/>
          </p:nvPr>
        </p:nvSpPr>
        <p:spPr/>
        <p:txBody>
          <a:bodyPr/>
          <a:lstStyle/>
          <a:p>
            <a:r>
              <a:rPr lang="en-US" b="0" dirty="0">
                <a:solidFill>
                  <a:schemeClr val="tx1"/>
                </a:solidFill>
              </a:rPr>
              <a:t>83(</a:t>
            </a:r>
            <a:r>
              <a:rPr lang="en-US" b="0" dirty="0" err="1">
                <a:solidFill>
                  <a:schemeClr val="tx1"/>
                </a:solidFill>
              </a:rPr>
              <a:t>i</a:t>
            </a:r>
            <a:r>
              <a:rPr lang="en-US" b="0" dirty="0">
                <a:solidFill>
                  <a:schemeClr val="tx1"/>
                </a:solidFill>
              </a:rPr>
              <a:t>) Deferral (Niche Case)</a:t>
            </a:r>
            <a:endParaRPr lang="en-US" dirty="0">
              <a:solidFill>
                <a:schemeClr val="tx1"/>
              </a:solidFill>
            </a:endParaRPr>
          </a:p>
        </p:txBody>
      </p:sp>
      <p:sp>
        <p:nvSpPr>
          <p:cNvPr id="7" name="TextBox 6">
            <a:extLst>
              <a:ext uri="{FF2B5EF4-FFF2-40B4-BE49-F238E27FC236}">
                <a16:creationId xmlns:a16="http://schemas.microsoft.com/office/drawing/2014/main" id="{B74D6032-9FA9-25B4-B64C-3A54F2B376A7}"/>
              </a:ext>
            </a:extLst>
          </p:cNvPr>
          <p:cNvSpPr txBox="1"/>
          <p:nvPr/>
        </p:nvSpPr>
        <p:spPr>
          <a:xfrm>
            <a:off x="594360" y="2326741"/>
            <a:ext cx="9491200" cy="3139321"/>
          </a:xfrm>
          <a:prstGeom prst="rect">
            <a:avLst/>
          </a:prstGeom>
          <a:noFill/>
        </p:spPr>
        <p:txBody>
          <a:bodyPr wrap="square" rtlCol="0">
            <a:spAutoFit/>
          </a:bodyPr>
          <a:lstStyle/>
          <a:p>
            <a:pPr marL="285750" indent="-285750">
              <a:buFont typeface="Arial" panose="020B0604020202020204" pitchFamily="34" charset="0"/>
              <a:buChar char="•"/>
            </a:pPr>
            <a:r>
              <a:rPr lang="en-US" dirty="0"/>
              <a:t>Section 83(</a:t>
            </a:r>
            <a:r>
              <a:rPr lang="en-US" dirty="0" err="1"/>
              <a:t>i</a:t>
            </a:r>
            <a:r>
              <a:rPr lang="en-US" dirty="0"/>
              <a:t>) can allow certain private‑company employees to defer income tax</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Applies only to eligible stock options/RSUs under strict plan rules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Deferral can last up to 5 years, but payroll taxes still due at settlement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Complex requirements; relatively rare and requires professional advice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Private companies need to wait for liquidity event (like acquisition or IPO or tender offer) OR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Private company may approve third-party buyer to purchase shares</a:t>
            </a:r>
          </a:p>
        </p:txBody>
      </p:sp>
      <p:pic>
        <p:nvPicPr>
          <p:cNvPr id="8" name="Picture 7" descr="A green letter in a square with arrows&#10;&#10;AI-generated content may be incorrect.">
            <a:extLst>
              <a:ext uri="{FF2B5EF4-FFF2-40B4-BE49-F238E27FC236}">
                <a16:creationId xmlns:a16="http://schemas.microsoft.com/office/drawing/2014/main" id="{C34DF4D4-4FCA-A33A-DAFF-0FA9B4947B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1218826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A1B6E-448C-5EE1-AF8D-C40849664748}"/>
              </a:ext>
            </a:extLst>
          </p:cNvPr>
          <p:cNvSpPr>
            <a:spLocks noGrp="1"/>
          </p:cNvSpPr>
          <p:nvPr>
            <p:ph type="title"/>
          </p:nvPr>
        </p:nvSpPr>
        <p:spPr/>
        <p:txBody>
          <a:bodyPr/>
          <a:lstStyle/>
          <a:p>
            <a:r>
              <a:rPr lang="en-US" b="0" dirty="0">
                <a:solidFill>
                  <a:schemeClr val="tx1"/>
                </a:solidFill>
              </a:rPr>
              <a:t>Key Risks with RSUs</a:t>
            </a:r>
            <a:endParaRPr lang="en-US" dirty="0">
              <a:solidFill>
                <a:schemeClr val="tx1"/>
              </a:solidFill>
            </a:endParaRPr>
          </a:p>
        </p:txBody>
      </p:sp>
      <p:sp>
        <p:nvSpPr>
          <p:cNvPr id="5" name="TextBox 4">
            <a:extLst>
              <a:ext uri="{FF2B5EF4-FFF2-40B4-BE49-F238E27FC236}">
                <a16:creationId xmlns:a16="http://schemas.microsoft.com/office/drawing/2014/main" id="{938D1C0C-2EBB-EFD7-843A-05C09DC431BA}"/>
              </a:ext>
            </a:extLst>
          </p:cNvPr>
          <p:cNvSpPr txBox="1"/>
          <p:nvPr/>
        </p:nvSpPr>
        <p:spPr>
          <a:xfrm>
            <a:off x="594360" y="2326741"/>
            <a:ext cx="10052515" cy="1477328"/>
          </a:xfrm>
          <a:prstGeom prst="rect">
            <a:avLst/>
          </a:prstGeom>
          <a:noFill/>
        </p:spPr>
        <p:txBody>
          <a:bodyPr wrap="square" rtlCol="0">
            <a:spAutoFit/>
          </a:bodyPr>
          <a:lstStyle/>
          <a:p>
            <a:pPr marL="285750" indent="-285750">
              <a:buFont typeface="Arial" panose="020B0604020202020204" pitchFamily="34" charset="0"/>
              <a:buChar char="•"/>
            </a:pPr>
            <a:r>
              <a:rPr lang="en-US" dirty="0"/>
              <a:t>Concentration risk in employer stock after vesting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Stock price can drop after vest: income already taxed, but loss may not fully offset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Tax complexity: W‑2, 1099‑B, basis adjustments, multi‑state rules</a:t>
            </a:r>
          </a:p>
        </p:txBody>
      </p:sp>
      <p:pic>
        <p:nvPicPr>
          <p:cNvPr id="6" name="Picture 5" descr="A green letter in a square with arrows&#10;&#10;AI-generated content may be incorrect.">
            <a:extLst>
              <a:ext uri="{FF2B5EF4-FFF2-40B4-BE49-F238E27FC236}">
                <a16:creationId xmlns:a16="http://schemas.microsoft.com/office/drawing/2014/main" id="{A7E7CB10-AB94-470E-68B7-F304D0E853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42499793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66126-2F07-73C2-9FA5-5964A3BFE190}"/>
              </a:ext>
            </a:extLst>
          </p:cNvPr>
          <p:cNvSpPr>
            <a:spLocks noGrp="1"/>
          </p:cNvSpPr>
          <p:nvPr>
            <p:ph type="title"/>
          </p:nvPr>
        </p:nvSpPr>
        <p:spPr/>
        <p:txBody>
          <a:bodyPr/>
          <a:lstStyle/>
          <a:p>
            <a:r>
              <a:rPr lang="en-US" b="0" dirty="0">
                <a:solidFill>
                  <a:schemeClr val="tx1"/>
                </a:solidFill>
              </a:rPr>
              <a:t>RSU Tax Implications</a:t>
            </a:r>
            <a:endParaRPr lang="en-US" dirty="0"/>
          </a:p>
        </p:txBody>
      </p:sp>
      <p:graphicFrame>
        <p:nvGraphicFramePr>
          <p:cNvPr id="7" name="Table 6">
            <a:extLst>
              <a:ext uri="{FF2B5EF4-FFF2-40B4-BE49-F238E27FC236}">
                <a16:creationId xmlns:a16="http://schemas.microsoft.com/office/drawing/2014/main" id="{00B21226-5453-B82C-869F-90425A617613}"/>
              </a:ext>
            </a:extLst>
          </p:cNvPr>
          <p:cNvGraphicFramePr>
            <a:graphicFrameLocks noGrp="1"/>
          </p:cNvGraphicFramePr>
          <p:nvPr>
            <p:extLst>
              <p:ext uri="{D42A27DB-BD31-4B8C-83A1-F6EECF244321}">
                <p14:modId xmlns:p14="http://schemas.microsoft.com/office/powerpoint/2010/main" val="1322900786"/>
              </p:ext>
            </p:extLst>
          </p:nvPr>
        </p:nvGraphicFramePr>
        <p:xfrm>
          <a:off x="819639" y="2223978"/>
          <a:ext cx="9778366" cy="4474289"/>
        </p:xfrm>
        <a:graphic>
          <a:graphicData uri="http://schemas.openxmlformats.org/drawingml/2006/table">
            <a:tbl>
              <a:tblPr/>
              <a:tblGrid>
                <a:gridCol w="4889183">
                  <a:extLst>
                    <a:ext uri="{9D8B030D-6E8A-4147-A177-3AD203B41FA5}">
                      <a16:colId xmlns:a16="http://schemas.microsoft.com/office/drawing/2014/main" val="1180989975"/>
                    </a:ext>
                  </a:extLst>
                </a:gridCol>
                <a:gridCol w="4889183">
                  <a:extLst>
                    <a:ext uri="{9D8B030D-6E8A-4147-A177-3AD203B41FA5}">
                      <a16:colId xmlns:a16="http://schemas.microsoft.com/office/drawing/2014/main" val="3930642433"/>
                    </a:ext>
                  </a:extLst>
                </a:gridCol>
              </a:tblGrid>
              <a:tr h="290089">
                <a:tc>
                  <a:txBody>
                    <a:bodyPr/>
                    <a:lstStyle/>
                    <a:p>
                      <a:pPr algn="ctr">
                        <a:buNone/>
                      </a:pPr>
                      <a:r>
                        <a:rPr lang="en-US" sz="1800" b="1">
                          <a:effectLst/>
                        </a:rPr>
                        <a:t>Action</a:t>
                      </a:r>
                      <a:endParaRPr lang="en-US" sz="1800">
                        <a:effectLst/>
                      </a:endParaRPr>
                    </a:p>
                  </a:txBody>
                  <a:tcPr marL="72522" marR="72522" marT="36261" marB="36261" anchor="ctr">
                    <a:lnL>
                      <a:noFill/>
                    </a:lnL>
                    <a:lnR>
                      <a:noFill/>
                    </a:lnR>
                    <a:lnT>
                      <a:noFill/>
                    </a:lnT>
                    <a:lnB>
                      <a:noFill/>
                    </a:lnB>
                    <a:solidFill>
                      <a:srgbClr val="FFFFFF"/>
                    </a:solidFill>
                  </a:tcPr>
                </a:tc>
                <a:tc>
                  <a:txBody>
                    <a:bodyPr/>
                    <a:lstStyle/>
                    <a:p>
                      <a:pPr algn="ctr">
                        <a:buNone/>
                      </a:pPr>
                      <a:r>
                        <a:rPr lang="en-US" sz="1800" b="1">
                          <a:effectLst/>
                        </a:rPr>
                        <a:t>Tax implication</a:t>
                      </a:r>
                      <a:endParaRPr lang="en-US" sz="1800">
                        <a:effectLst/>
                      </a:endParaRPr>
                    </a:p>
                  </a:txBody>
                  <a:tcPr marL="72522" marR="72522" marT="36261" marB="36261" anchor="ctr">
                    <a:lnL>
                      <a:noFill/>
                    </a:lnL>
                    <a:lnR>
                      <a:noFill/>
                    </a:lnR>
                    <a:lnT>
                      <a:noFill/>
                    </a:lnT>
                    <a:lnB>
                      <a:noFill/>
                    </a:lnB>
                    <a:solidFill>
                      <a:srgbClr val="FFFFFF"/>
                    </a:solidFill>
                  </a:tcPr>
                </a:tc>
                <a:extLst>
                  <a:ext uri="{0D108BD9-81ED-4DB2-BD59-A6C34878D82A}">
                    <a16:rowId xmlns:a16="http://schemas.microsoft.com/office/drawing/2014/main" val="1635161010"/>
                  </a:ext>
                </a:extLst>
              </a:tr>
              <a:tr h="290089">
                <a:tc>
                  <a:txBody>
                    <a:bodyPr/>
                    <a:lstStyle/>
                    <a:p>
                      <a:pPr algn="ctr">
                        <a:buNone/>
                      </a:pPr>
                      <a:r>
                        <a:rPr lang="en-US" sz="1800">
                          <a:effectLst/>
                        </a:rPr>
                        <a:t>Your company gives you an RSU grant.</a:t>
                      </a:r>
                    </a:p>
                  </a:txBody>
                  <a:tcPr marL="72522" marR="72522" marT="36261" marB="36261" anchor="ctr">
                    <a:lnL>
                      <a:noFill/>
                    </a:lnL>
                    <a:lnR>
                      <a:noFill/>
                    </a:lnR>
                    <a:lnT>
                      <a:noFill/>
                    </a:lnT>
                    <a:lnB>
                      <a:noFill/>
                    </a:lnB>
                    <a:solidFill>
                      <a:srgbClr val="FFFFFF"/>
                    </a:solidFill>
                  </a:tcPr>
                </a:tc>
                <a:tc>
                  <a:txBody>
                    <a:bodyPr/>
                    <a:lstStyle/>
                    <a:p>
                      <a:pPr algn="ctr">
                        <a:buNone/>
                      </a:pPr>
                      <a:r>
                        <a:rPr lang="en-US" sz="1800">
                          <a:effectLst/>
                        </a:rPr>
                        <a:t>No immediate tax implication.</a:t>
                      </a:r>
                    </a:p>
                  </a:txBody>
                  <a:tcPr marL="72522" marR="72522" marT="36261" marB="36261" anchor="ctr">
                    <a:lnL>
                      <a:noFill/>
                    </a:lnL>
                    <a:lnR>
                      <a:noFill/>
                    </a:lnR>
                    <a:lnT>
                      <a:noFill/>
                    </a:lnT>
                    <a:lnB>
                      <a:noFill/>
                    </a:lnB>
                    <a:solidFill>
                      <a:srgbClr val="FFFFFF"/>
                    </a:solidFill>
                  </a:tcPr>
                </a:tc>
                <a:extLst>
                  <a:ext uri="{0D108BD9-81ED-4DB2-BD59-A6C34878D82A}">
                    <a16:rowId xmlns:a16="http://schemas.microsoft.com/office/drawing/2014/main" val="171064580"/>
                  </a:ext>
                </a:extLst>
              </a:tr>
              <a:tr h="725223">
                <a:tc>
                  <a:txBody>
                    <a:bodyPr/>
                    <a:lstStyle/>
                    <a:p>
                      <a:pPr algn="ctr">
                        <a:buNone/>
                      </a:pPr>
                      <a:r>
                        <a:rPr lang="en-US" sz="1800" dirty="0">
                          <a:effectLst/>
                        </a:rPr>
                        <a:t>Your RSUs vest and are settled.</a:t>
                      </a:r>
                    </a:p>
                  </a:txBody>
                  <a:tcPr marL="72522" marR="72522" marT="36261" marB="36261" anchor="ctr">
                    <a:lnL>
                      <a:noFill/>
                    </a:lnL>
                    <a:lnR>
                      <a:noFill/>
                    </a:lnR>
                    <a:lnT>
                      <a:noFill/>
                    </a:lnT>
                    <a:lnB>
                      <a:noFill/>
                    </a:lnB>
                    <a:solidFill>
                      <a:srgbClr val="FFFFFF"/>
                    </a:solidFill>
                  </a:tcPr>
                </a:tc>
                <a:tc>
                  <a:txBody>
                    <a:bodyPr/>
                    <a:lstStyle/>
                    <a:p>
                      <a:pPr algn="ctr">
                        <a:buNone/>
                      </a:pPr>
                      <a:r>
                        <a:rPr lang="en-US" sz="1800" dirty="0">
                          <a:effectLst/>
                        </a:rPr>
                        <a:t>You’ll </a:t>
                      </a:r>
                      <a:r>
                        <a:rPr lang="en-US" sz="1800" b="1" dirty="0">
                          <a:effectLst/>
                        </a:rPr>
                        <a:t>owe</a:t>
                      </a:r>
                      <a:r>
                        <a:rPr lang="en-US" sz="1800" dirty="0">
                          <a:effectLst/>
                        </a:rPr>
                        <a:t> </a:t>
                      </a:r>
                      <a:r>
                        <a:rPr lang="en-US" sz="1800" b="1" dirty="0">
                          <a:effectLst/>
                        </a:rPr>
                        <a:t>ordinary income tax</a:t>
                      </a:r>
                      <a:r>
                        <a:rPr lang="en-US" sz="1800" dirty="0">
                          <a:effectLst/>
                        </a:rPr>
                        <a:t> on the FMV of your shares at the time of settlement.</a:t>
                      </a:r>
                    </a:p>
                  </a:txBody>
                  <a:tcPr marL="72522" marR="72522" marT="36261" marB="36261" anchor="ctr">
                    <a:lnL>
                      <a:noFill/>
                    </a:lnL>
                    <a:lnR>
                      <a:noFill/>
                    </a:lnR>
                    <a:lnT>
                      <a:noFill/>
                    </a:lnT>
                    <a:lnB>
                      <a:noFill/>
                    </a:lnB>
                    <a:solidFill>
                      <a:srgbClr val="FFFFFF"/>
                    </a:solidFill>
                  </a:tcPr>
                </a:tc>
                <a:extLst>
                  <a:ext uri="{0D108BD9-81ED-4DB2-BD59-A6C34878D82A}">
                    <a16:rowId xmlns:a16="http://schemas.microsoft.com/office/drawing/2014/main" val="2851137981"/>
                  </a:ext>
                </a:extLst>
              </a:tr>
              <a:tr h="1160357">
                <a:tc>
                  <a:txBody>
                    <a:bodyPr/>
                    <a:lstStyle/>
                    <a:p>
                      <a:pPr algn="ctr">
                        <a:buNone/>
                      </a:pPr>
                      <a:r>
                        <a:rPr lang="en-US" sz="1800" dirty="0">
                          <a:effectLst/>
                        </a:rPr>
                        <a:t>Your RSUs are settled and you sell the shares immediately at the FMV.</a:t>
                      </a:r>
                    </a:p>
                  </a:txBody>
                  <a:tcPr marL="72522" marR="72522" marT="36261" marB="36261" anchor="ctr">
                    <a:lnL>
                      <a:noFill/>
                    </a:lnL>
                    <a:lnR>
                      <a:noFill/>
                    </a:lnR>
                    <a:lnT>
                      <a:noFill/>
                    </a:lnT>
                    <a:lnB>
                      <a:noFill/>
                    </a:lnB>
                    <a:solidFill>
                      <a:srgbClr val="FFFFFF"/>
                    </a:solidFill>
                  </a:tcPr>
                </a:tc>
                <a:tc>
                  <a:txBody>
                    <a:bodyPr/>
                    <a:lstStyle/>
                    <a:p>
                      <a:pPr algn="ctr">
                        <a:buNone/>
                      </a:pPr>
                      <a:r>
                        <a:rPr lang="en-US" sz="1800" dirty="0">
                          <a:effectLst/>
                        </a:rPr>
                        <a:t>You’ll </a:t>
                      </a:r>
                      <a:r>
                        <a:rPr lang="en-US" sz="1800" b="1" dirty="0">
                          <a:effectLst/>
                        </a:rPr>
                        <a:t>owe</a:t>
                      </a:r>
                      <a:r>
                        <a:rPr lang="en-US" sz="1800" dirty="0">
                          <a:effectLst/>
                        </a:rPr>
                        <a:t> </a:t>
                      </a:r>
                      <a:r>
                        <a:rPr lang="en-US" sz="1800" b="1" dirty="0">
                          <a:effectLst/>
                        </a:rPr>
                        <a:t>ordinary income tax</a:t>
                      </a:r>
                      <a:r>
                        <a:rPr lang="en-US" sz="1800" dirty="0">
                          <a:effectLst/>
                        </a:rPr>
                        <a:t> on the FMV of the shares you acquired and </a:t>
                      </a:r>
                      <a:r>
                        <a:rPr lang="en-US" sz="1800" b="1" dirty="0">
                          <a:effectLst/>
                        </a:rPr>
                        <a:t>no</a:t>
                      </a:r>
                      <a:r>
                        <a:rPr lang="en-US" sz="1800" dirty="0">
                          <a:effectLst/>
                        </a:rPr>
                        <a:t> </a:t>
                      </a:r>
                      <a:r>
                        <a:rPr lang="en-US" sz="1800" b="1" dirty="0">
                          <a:effectLst/>
                        </a:rPr>
                        <a:t>capital gains tax</a:t>
                      </a:r>
                      <a:r>
                        <a:rPr lang="en-US" sz="1800" dirty="0">
                          <a:effectLst/>
                        </a:rPr>
                        <a:t> on the sale of the shares (because the sale price was the same as your tax basis).</a:t>
                      </a:r>
                    </a:p>
                  </a:txBody>
                  <a:tcPr marL="72522" marR="72522" marT="36261" marB="36261" anchor="ctr">
                    <a:lnL>
                      <a:noFill/>
                    </a:lnL>
                    <a:lnR>
                      <a:noFill/>
                    </a:lnR>
                    <a:lnT>
                      <a:noFill/>
                    </a:lnT>
                    <a:lnB>
                      <a:noFill/>
                    </a:lnB>
                    <a:solidFill>
                      <a:srgbClr val="FFFFFF"/>
                    </a:solidFill>
                  </a:tcPr>
                </a:tc>
                <a:extLst>
                  <a:ext uri="{0D108BD9-81ED-4DB2-BD59-A6C34878D82A}">
                    <a16:rowId xmlns:a16="http://schemas.microsoft.com/office/drawing/2014/main" val="4093990852"/>
                  </a:ext>
                </a:extLst>
              </a:tr>
              <a:tr h="942790">
                <a:tc>
                  <a:txBody>
                    <a:bodyPr/>
                    <a:lstStyle/>
                    <a:p>
                      <a:pPr algn="ctr">
                        <a:buNone/>
                      </a:pPr>
                      <a:r>
                        <a:rPr lang="en-US" sz="1800" dirty="0">
                          <a:effectLst/>
                        </a:rPr>
                        <a:t>You sell your shares within one year of receiving them.</a:t>
                      </a:r>
                    </a:p>
                  </a:txBody>
                  <a:tcPr marL="72522" marR="72522" marT="36261" marB="36261" anchor="ctr">
                    <a:lnL>
                      <a:noFill/>
                    </a:lnL>
                    <a:lnR>
                      <a:noFill/>
                    </a:lnR>
                    <a:lnT>
                      <a:noFill/>
                    </a:lnT>
                    <a:lnB>
                      <a:noFill/>
                    </a:lnB>
                    <a:solidFill>
                      <a:srgbClr val="FFFFFF"/>
                    </a:solidFill>
                  </a:tcPr>
                </a:tc>
                <a:tc>
                  <a:txBody>
                    <a:bodyPr/>
                    <a:lstStyle/>
                    <a:p>
                      <a:pPr algn="ctr">
                        <a:buNone/>
                      </a:pPr>
                      <a:r>
                        <a:rPr lang="en-US" sz="1800" dirty="0">
                          <a:effectLst/>
                        </a:rPr>
                        <a:t>If you sell at a price higher than the FMV of your shares at vesting, you’ll also likely </a:t>
                      </a:r>
                      <a:r>
                        <a:rPr lang="en-US" sz="1800" b="1" dirty="0">
                          <a:effectLst/>
                        </a:rPr>
                        <a:t>owe short-term capital gains tax</a:t>
                      </a:r>
                      <a:r>
                        <a:rPr lang="en-US" sz="1800" dirty="0">
                          <a:effectLst/>
                        </a:rPr>
                        <a:t> on the difference.</a:t>
                      </a:r>
                    </a:p>
                  </a:txBody>
                  <a:tcPr marL="72522" marR="72522" marT="36261" marB="36261" anchor="ctr">
                    <a:lnL>
                      <a:noFill/>
                    </a:lnL>
                    <a:lnR>
                      <a:noFill/>
                    </a:lnR>
                    <a:lnT>
                      <a:noFill/>
                    </a:lnT>
                    <a:lnB>
                      <a:noFill/>
                    </a:lnB>
                    <a:solidFill>
                      <a:srgbClr val="FFFFFF"/>
                    </a:solidFill>
                  </a:tcPr>
                </a:tc>
                <a:extLst>
                  <a:ext uri="{0D108BD9-81ED-4DB2-BD59-A6C34878D82A}">
                    <a16:rowId xmlns:a16="http://schemas.microsoft.com/office/drawing/2014/main" val="3889697902"/>
                  </a:ext>
                </a:extLst>
              </a:tr>
              <a:tr h="942790">
                <a:tc>
                  <a:txBody>
                    <a:bodyPr/>
                    <a:lstStyle/>
                    <a:p>
                      <a:pPr algn="ctr">
                        <a:buNone/>
                      </a:pPr>
                      <a:r>
                        <a:rPr lang="en-US" sz="1800">
                          <a:effectLst/>
                        </a:rPr>
                        <a:t>You sell your shares after holding them for more than a year.</a:t>
                      </a:r>
                    </a:p>
                  </a:txBody>
                  <a:tcPr marL="72522" marR="72522" marT="36261" marB="36261" anchor="ctr">
                    <a:lnL>
                      <a:noFill/>
                    </a:lnL>
                    <a:lnR>
                      <a:noFill/>
                    </a:lnR>
                    <a:lnT>
                      <a:noFill/>
                    </a:lnT>
                    <a:lnB>
                      <a:noFill/>
                    </a:lnB>
                    <a:solidFill>
                      <a:srgbClr val="FFFFFF"/>
                    </a:solidFill>
                  </a:tcPr>
                </a:tc>
                <a:tc>
                  <a:txBody>
                    <a:bodyPr/>
                    <a:lstStyle/>
                    <a:p>
                      <a:pPr algn="ctr">
                        <a:buNone/>
                      </a:pPr>
                      <a:r>
                        <a:rPr lang="en-US" sz="1800" dirty="0">
                          <a:effectLst/>
                        </a:rPr>
                        <a:t>If you sell at a price higher than the FMV of your shares at vesting, you’ll also likely </a:t>
                      </a:r>
                      <a:r>
                        <a:rPr lang="en-US" sz="1800" b="1" dirty="0">
                          <a:effectLst/>
                        </a:rPr>
                        <a:t>owe long-term capital gains tax</a:t>
                      </a:r>
                      <a:r>
                        <a:rPr lang="en-US" sz="1800" dirty="0">
                          <a:effectLst/>
                        </a:rPr>
                        <a:t> on the difference.</a:t>
                      </a:r>
                    </a:p>
                  </a:txBody>
                  <a:tcPr marL="72522" marR="72522" marT="36261" marB="36261" anchor="ctr">
                    <a:lnL>
                      <a:noFill/>
                    </a:lnL>
                    <a:lnR>
                      <a:noFill/>
                    </a:lnR>
                    <a:lnT>
                      <a:noFill/>
                    </a:lnT>
                    <a:lnB>
                      <a:noFill/>
                    </a:lnB>
                    <a:solidFill>
                      <a:srgbClr val="FFFFFF"/>
                    </a:solidFill>
                  </a:tcPr>
                </a:tc>
                <a:extLst>
                  <a:ext uri="{0D108BD9-81ED-4DB2-BD59-A6C34878D82A}">
                    <a16:rowId xmlns:a16="http://schemas.microsoft.com/office/drawing/2014/main" val="682674701"/>
                  </a:ext>
                </a:extLst>
              </a:tr>
            </a:tbl>
          </a:graphicData>
        </a:graphic>
      </p:graphicFrame>
    </p:spTree>
    <p:extLst>
      <p:ext uri="{BB962C8B-B14F-4D97-AF65-F5344CB8AC3E}">
        <p14:creationId xmlns:p14="http://schemas.microsoft.com/office/powerpoint/2010/main" val="41121702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90859-EB55-C7C9-2BA0-E1C91C4F1367}"/>
              </a:ext>
            </a:extLst>
          </p:cNvPr>
          <p:cNvSpPr>
            <a:spLocks noGrp="1"/>
          </p:cNvSpPr>
          <p:nvPr>
            <p:ph type="title"/>
          </p:nvPr>
        </p:nvSpPr>
        <p:spPr/>
        <p:txBody>
          <a:bodyPr/>
          <a:lstStyle/>
          <a:p>
            <a:r>
              <a:rPr lang="en-US" b="0" dirty="0">
                <a:solidFill>
                  <a:schemeClr val="tx1"/>
                </a:solidFill>
              </a:rPr>
              <a:t>Common Employee Mistakes</a:t>
            </a:r>
            <a:endParaRPr lang="en-US" dirty="0">
              <a:solidFill>
                <a:schemeClr val="tx1"/>
              </a:solidFill>
            </a:endParaRPr>
          </a:p>
        </p:txBody>
      </p:sp>
      <p:sp>
        <p:nvSpPr>
          <p:cNvPr id="5" name="TextBox 4">
            <a:extLst>
              <a:ext uri="{FF2B5EF4-FFF2-40B4-BE49-F238E27FC236}">
                <a16:creationId xmlns:a16="http://schemas.microsoft.com/office/drawing/2014/main" id="{F4F8A337-2ED4-973E-96BF-3D3E98C53A6C}"/>
              </a:ext>
            </a:extLst>
          </p:cNvPr>
          <p:cNvSpPr txBox="1"/>
          <p:nvPr/>
        </p:nvSpPr>
        <p:spPr>
          <a:xfrm>
            <a:off x="594360" y="2317687"/>
            <a:ext cx="10414654" cy="2031325"/>
          </a:xfrm>
          <a:prstGeom prst="rect">
            <a:avLst/>
          </a:prstGeom>
          <a:noFill/>
        </p:spPr>
        <p:txBody>
          <a:bodyPr wrap="square" rtlCol="0">
            <a:spAutoFit/>
          </a:bodyPr>
          <a:lstStyle/>
          <a:p>
            <a:pPr marL="285750" indent="-285750">
              <a:buFont typeface="Arial" panose="020B0604020202020204" pitchFamily="34" charset="0"/>
              <a:buChar char="•"/>
            </a:pPr>
            <a:r>
              <a:rPr lang="en-US" dirty="0"/>
              <a:t>Assuming employer withholding fully covers final tax bill</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Not tracking vesting dates, share counts, and vest prices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Ignoring cost basis and being double‑taxed on sale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Holding large positions in employer stock without a plan</a:t>
            </a:r>
          </a:p>
        </p:txBody>
      </p:sp>
      <p:pic>
        <p:nvPicPr>
          <p:cNvPr id="6" name="Picture 5" descr="A green letter in a square with arrows&#10;&#10;AI-generated content may be incorrect.">
            <a:extLst>
              <a:ext uri="{FF2B5EF4-FFF2-40B4-BE49-F238E27FC236}">
                <a16:creationId xmlns:a16="http://schemas.microsoft.com/office/drawing/2014/main" id="{5899EC83-D1E9-AA29-D10D-74A70D6BC4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3051998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80425-8C23-D544-6B50-2D8E27E80EA9}"/>
              </a:ext>
            </a:extLst>
          </p:cNvPr>
          <p:cNvSpPr>
            <a:spLocks noGrp="1"/>
          </p:cNvSpPr>
          <p:nvPr>
            <p:ph type="title"/>
          </p:nvPr>
        </p:nvSpPr>
        <p:spPr/>
        <p:txBody>
          <a:bodyPr/>
          <a:lstStyle/>
          <a:p>
            <a:r>
              <a:rPr lang="en-US" b="0" dirty="0">
                <a:solidFill>
                  <a:schemeClr val="tx1"/>
                </a:solidFill>
              </a:rPr>
              <a:t>Practical Strategies</a:t>
            </a:r>
            <a:endParaRPr lang="en-US" dirty="0">
              <a:solidFill>
                <a:schemeClr val="tx1"/>
              </a:solidFill>
            </a:endParaRPr>
          </a:p>
        </p:txBody>
      </p:sp>
      <p:sp>
        <p:nvSpPr>
          <p:cNvPr id="5" name="TextBox 4">
            <a:extLst>
              <a:ext uri="{FF2B5EF4-FFF2-40B4-BE49-F238E27FC236}">
                <a16:creationId xmlns:a16="http://schemas.microsoft.com/office/drawing/2014/main" id="{AFC10085-C64B-7C66-13D1-F86A97517482}"/>
              </a:ext>
            </a:extLst>
          </p:cNvPr>
          <p:cNvSpPr txBox="1"/>
          <p:nvPr/>
        </p:nvSpPr>
        <p:spPr>
          <a:xfrm>
            <a:off x="594360" y="2372008"/>
            <a:ext cx="10704365" cy="2308324"/>
          </a:xfrm>
          <a:prstGeom prst="rect">
            <a:avLst/>
          </a:prstGeom>
          <a:noFill/>
        </p:spPr>
        <p:txBody>
          <a:bodyPr wrap="square" rtlCol="0">
            <a:spAutoFit/>
          </a:bodyPr>
          <a:lstStyle/>
          <a:p>
            <a:pPr marL="285750" indent="-285750">
              <a:buFont typeface="Arial" panose="020B0604020202020204" pitchFamily="34" charset="0"/>
              <a:buChar char="•"/>
            </a:pPr>
            <a:r>
              <a:rPr lang="en-US" dirty="0"/>
              <a:t>Consider selling all or part of each vest immediately (“cash‑out and diversify”)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Use proceeds to build a diversified portfolio instead of concentrated employer risk</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Coordinate RSU income with:</a:t>
            </a:r>
          </a:p>
          <a:p>
            <a:pPr marL="742950" lvl="1" indent="-285750">
              <a:buFont typeface="Arial" panose="020B0604020202020204" pitchFamily="34" charset="0"/>
              <a:buChar char="•"/>
            </a:pPr>
            <a:r>
              <a:rPr lang="en-US" dirty="0"/>
              <a:t>Retirement plan contributions (401(k), IRA)</a:t>
            </a:r>
          </a:p>
          <a:p>
            <a:pPr marL="742950" lvl="1" indent="-285750">
              <a:buFont typeface="Arial" panose="020B0604020202020204" pitchFamily="34" charset="0"/>
              <a:buChar char="•"/>
            </a:pPr>
            <a:r>
              <a:rPr lang="en-US" dirty="0"/>
              <a:t>Charitable giving</a:t>
            </a:r>
          </a:p>
          <a:p>
            <a:pPr marL="742950" lvl="1" indent="-285750">
              <a:buFont typeface="Arial" panose="020B0604020202020204" pitchFamily="34" charset="0"/>
              <a:buChar char="•"/>
            </a:pPr>
            <a:r>
              <a:rPr lang="en-US" dirty="0"/>
              <a:t>Estimated tax payments</a:t>
            </a:r>
          </a:p>
        </p:txBody>
      </p:sp>
      <p:pic>
        <p:nvPicPr>
          <p:cNvPr id="6" name="Picture 5" descr="A green letter in a square with arrows&#10;&#10;AI-generated content may be incorrect.">
            <a:extLst>
              <a:ext uri="{FF2B5EF4-FFF2-40B4-BE49-F238E27FC236}">
                <a16:creationId xmlns:a16="http://schemas.microsoft.com/office/drawing/2014/main" id="{F50D9A12-6A56-E4E2-7E21-21257D3CE6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162709350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34914-D42A-1A12-911D-AE2D4A010AD8}"/>
              </a:ext>
            </a:extLst>
          </p:cNvPr>
          <p:cNvSpPr>
            <a:spLocks noGrp="1"/>
          </p:cNvSpPr>
          <p:nvPr>
            <p:ph type="title"/>
          </p:nvPr>
        </p:nvSpPr>
        <p:spPr/>
        <p:txBody>
          <a:bodyPr/>
          <a:lstStyle/>
          <a:p>
            <a:r>
              <a:rPr lang="en-US" b="0" dirty="0">
                <a:solidFill>
                  <a:schemeClr val="tx1"/>
                </a:solidFill>
              </a:rPr>
              <a:t>Record‑Keeping Checklist</a:t>
            </a:r>
            <a:endParaRPr lang="en-US" dirty="0">
              <a:solidFill>
                <a:schemeClr val="tx1"/>
              </a:solidFill>
            </a:endParaRPr>
          </a:p>
        </p:txBody>
      </p:sp>
      <p:sp>
        <p:nvSpPr>
          <p:cNvPr id="5" name="TextBox 4">
            <a:extLst>
              <a:ext uri="{FF2B5EF4-FFF2-40B4-BE49-F238E27FC236}">
                <a16:creationId xmlns:a16="http://schemas.microsoft.com/office/drawing/2014/main" id="{5A123DD6-A590-3E72-0D64-353FCAD86098}"/>
              </a:ext>
            </a:extLst>
          </p:cNvPr>
          <p:cNvSpPr txBox="1"/>
          <p:nvPr/>
        </p:nvSpPr>
        <p:spPr>
          <a:xfrm>
            <a:off x="594360" y="2326741"/>
            <a:ext cx="10794899" cy="1754326"/>
          </a:xfrm>
          <a:prstGeom prst="rect">
            <a:avLst/>
          </a:prstGeom>
          <a:noFill/>
        </p:spPr>
        <p:txBody>
          <a:bodyPr wrap="square" rtlCol="0">
            <a:spAutoFit/>
          </a:bodyPr>
          <a:lstStyle/>
          <a:p>
            <a:pPr marL="285750" indent="-285750">
              <a:buFont typeface="Arial" panose="020B0604020202020204" pitchFamily="34" charset="0"/>
              <a:buChar char="•"/>
            </a:pPr>
            <a:r>
              <a:rPr lang="en-US" dirty="0"/>
              <a:t>Track for each vesting lot:</a:t>
            </a:r>
          </a:p>
          <a:p>
            <a:pPr marL="742950" lvl="1" indent="-285750">
              <a:buFont typeface="Arial" panose="020B0604020202020204" pitchFamily="34" charset="0"/>
              <a:buChar char="•"/>
            </a:pPr>
            <a:r>
              <a:rPr lang="en-US" dirty="0"/>
              <a:t>Vest date and number of shares</a:t>
            </a:r>
          </a:p>
          <a:p>
            <a:pPr marL="742950" lvl="1" indent="-285750">
              <a:buFont typeface="Arial" panose="020B0604020202020204" pitchFamily="34" charset="0"/>
              <a:buChar char="•"/>
            </a:pPr>
            <a:r>
              <a:rPr lang="en-US" dirty="0"/>
              <a:t>FMV at vest (your cost basis)</a:t>
            </a:r>
          </a:p>
          <a:p>
            <a:pPr marL="742950" lvl="1" indent="-285750">
              <a:buFont typeface="Arial" panose="020B0604020202020204" pitchFamily="34" charset="0"/>
              <a:buChar char="•"/>
            </a:pPr>
            <a:r>
              <a:rPr lang="en-US" dirty="0"/>
              <a:t>Sale date, number of shares sold, and sale price</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Keep copies of: W‑2s, 1099‑Bs, brokerage statements, and plan documents</a:t>
            </a:r>
          </a:p>
        </p:txBody>
      </p:sp>
      <p:pic>
        <p:nvPicPr>
          <p:cNvPr id="6" name="Picture 5" descr="A green letter in a square with arrows&#10;&#10;AI-generated content may be incorrect.">
            <a:extLst>
              <a:ext uri="{FF2B5EF4-FFF2-40B4-BE49-F238E27FC236}">
                <a16:creationId xmlns:a16="http://schemas.microsoft.com/office/drawing/2014/main" id="{18E7F6A2-F9D4-602C-F035-9C0D7C524D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744235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een letter in a square with arrows&#10;&#10;AI-generated content may be incorrect.">
            <a:extLst>
              <a:ext uri="{FF2B5EF4-FFF2-40B4-BE49-F238E27FC236}">
                <a16:creationId xmlns:a16="http://schemas.microsoft.com/office/drawing/2014/main" id="{A2C4C84C-2600-376F-28FF-8EF3A05828C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3760" y="5659926"/>
            <a:ext cx="1194700" cy="1198074"/>
          </a:xfrm>
          <a:prstGeom prst="rect">
            <a:avLst/>
          </a:prstGeom>
        </p:spPr>
      </p:pic>
      <p:sp>
        <p:nvSpPr>
          <p:cNvPr id="2" name="Title 1">
            <a:extLst>
              <a:ext uri="{FF2B5EF4-FFF2-40B4-BE49-F238E27FC236}">
                <a16:creationId xmlns:a16="http://schemas.microsoft.com/office/drawing/2014/main" id="{79A7FE31-8E58-1144-CC79-A44B6BFBD232}"/>
              </a:ext>
            </a:extLst>
          </p:cNvPr>
          <p:cNvSpPr>
            <a:spLocks noGrp="1"/>
          </p:cNvSpPr>
          <p:nvPr>
            <p:ph type="title"/>
          </p:nvPr>
        </p:nvSpPr>
        <p:spPr/>
        <p:txBody>
          <a:bodyPr/>
          <a:lstStyle/>
          <a:p>
            <a:r>
              <a:rPr lang="en-US" kern="100" dirty="0">
                <a:solidFill>
                  <a:schemeClr val="tx1"/>
                </a:solidFill>
                <a:ea typeface="Aptos" panose="020B0004020202020204" pitchFamily="34" charset="0"/>
                <a:cs typeface="Times New Roman" panose="02020603050405020304" pitchFamily="18" charset="0"/>
              </a:rPr>
              <a:t>NUA and Income Taxation </a:t>
            </a:r>
            <a:br>
              <a:rPr lang="en-US" kern="100" dirty="0">
                <a:solidFill>
                  <a:schemeClr val="tx1"/>
                </a:solidFill>
                <a:ea typeface="Aptos" panose="020B0004020202020204" pitchFamily="34" charset="0"/>
                <a:cs typeface="Times New Roman" panose="02020603050405020304" pitchFamily="18" charset="0"/>
              </a:rPr>
            </a:br>
            <a:r>
              <a:rPr lang="en-US" kern="100" dirty="0">
                <a:solidFill>
                  <a:schemeClr val="tx1"/>
                </a:solidFill>
                <a:ea typeface="Aptos" panose="020B0004020202020204" pitchFamily="34" charset="0"/>
                <a:cs typeface="Times New Roman" panose="02020603050405020304" pitchFamily="18" charset="0"/>
              </a:rPr>
              <a:t>(Pre-Exercise)</a:t>
            </a:r>
            <a:endParaRPr lang="en-US" dirty="0">
              <a:solidFill>
                <a:schemeClr val="tx1"/>
              </a:solidFill>
            </a:endParaRPr>
          </a:p>
        </p:txBody>
      </p:sp>
      <p:sp>
        <p:nvSpPr>
          <p:cNvPr id="6" name="TextBox 5">
            <a:extLst>
              <a:ext uri="{FF2B5EF4-FFF2-40B4-BE49-F238E27FC236}">
                <a16:creationId xmlns:a16="http://schemas.microsoft.com/office/drawing/2014/main" id="{9A75D2FF-1132-C80B-2DE9-12A1E1282EAE}"/>
              </a:ext>
            </a:extLst>
          </p:cNvPr>
          <p:cNvSpPr txBox="1"/>
          <p:nvPr/>
        </p:nvSpPr>
        <p:spPr>
          <a:xfrm>
            <a:off x="485719" y="2149580"/>
            <a:ext cx="10737363" cy="3764236"/>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To the Employee:</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No Tax Burden:</a:t>
            </a:r>
            <a:r>
              <a:rPr lang="en-US" kern="100" dirty="0">
                <a:effectLst/>
                <a:ea typeface="Aptos" panose="020B0004020202020204" pitchFamily="34" charset="0"/>
                <a:cs typeface="Times New Roman" panose="02020603050405020304" pitchFamily="18" charset="0"/>
              </a:rPr>
              <a:t> As long as the stock remains within the retirement plan, the employee does not owe any income tax on the appreciation.  </a:t>
            </a: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Contributions:</a:t>
            </a:r>
            <a:r>
              <a:rPr lang="en-US" kern="100" dirty="0">
                <a:effectLst/>
                <a:ea typeface="Aptos" panose="020B0004020202020204" pitchFamily="34" charset="0"/>
                <a:cs typeface="Times New Roman" panose="02020603050405020304" pitchFamily="18" charset="0"/>
              </a:rPr>
              <a:t> Employee and Employer contributions to the plan are taxed according to standard retirement plan rules, i.e. Traditional 401K</a:t>
            </a: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To the Employer:</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Deductible Expense:</a:t>
            </a:r>
            <a:r>
              <a:rPr lang="en-US" kern="100" dirty="0">
                <a:effectLst/>
                <a:ea typeface="Aptos" panose="020B0004020202020204" pitchFamily="34" charset="0"/>
                <a:cs typeface="Times New Roman" panose="02020603050405020304" pitchFamily="18" charset="0"/>
              </a:rPr>
              <a:t> The employer's contributions of company stock to the retirement plan are generally a deductible business expense.</a:t>
            </a: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No Tax Burden:</a:t>
            </a:r>
            <a:r>
              <a:rPr lang="en-US" kern="100" dirty="0">
                <a:effectLst/>
                <a:ea typeface="Aptos" panose="020B0004020202020204" pitchFamily="34" charset="0"/>
                <a:cs typeface="Times New Roman" panose="02020603050405020304" pitchFamily="18" charset="0"/>
              </a:rPr>
              <a:t> The employer does not recognize any taxable income or loss on the appreciation of the stock within the plan.</a:t>
            </a:r>
          </a:p>
        </p:txBody>
      </p:sp>
    </p:spTree>
    <p:extLst>
      <p:ext uri="{BB962C8B-B14F-4D97-AF65-F5344CB8AC3E}">
        <p14:creationId xmlns:p14="http://schemas.microsoft.com/office/powerpoint/2010/main" val="6951602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885AE-543D-E020-5AD1-E2472817B567}"/>
              </a:ext>
            </a:extLst>
          </p:cNvPr>
          <p:cNvSpPr>
            <a:spLocks noGrp="1"/>
          </p:cNvSpPr>
          <p:nvPr>
            <p:ph type="title"/>
          </p:nvPr>
        </p:nvSpPr>
        <p:spPr/>
        <p:txBody>
          <a:bodyPr/>
          <a:lstStyle/>
          <a:p>
            <a:r>
              <a:rPr lang="en-US" b="0" dirty="0">
                <a:solidFill>
                  <a:schemeClr val="tx1"/>
                </a:solidFill>
              </a:rPr>
              <a:t>Questions to Ask Your Advisor</a:t>
            </a:r>
          </a:p>
        </p:txBody>
      </p:sp>
      <p:sp>
        <p:nvSpPr>
          <p:cNvPr id="5" name="TextBox 4">
            <a:extLst>
              <a:ext uri="{FF2B5EF4-FFF2-40B4-BE49-F238E27FC236}">
                <a16:creationId xmlns:a16="http://schemas.microsoft.com/office/drawing/2014/main" id="{0A413A01-6A5C-B88D-BD74-CEE7B0B3F9C2}"/>
              </a:ext>
            </a:extLst>
          </p:cNvPr>
          <p:cNvSpPr txBox="1"/>
          <p:nvPr/>
        </p:nvSpPr>
        <p:spPr>
          <a:xfrm>
            <a:off x="660903" y="2381061"/>
            <a:ext cx="9850170" cy="2031325"/>
          </a:xfrm>
          <a:prstGeom prst="rect">
            <a:avLst/>
          </a:prstGeom>
          <a:noFill/>
        </p:spPr>
        <p:txBody>
          <a:bodyPr wrap="square" rtlCol="0">
            <a:spAutoFit/>
          </a:bodyPr>
          <a:lstStyle/>
          <a:p>
            <a:pPr marL="285750" indent="-285750">
              <a:buFont typeface="Arial" panose="020B0604020202020204" pitchFamily="34" charset="0"/>
              <a:buChar char="•"/>
            </a:pPr>
            <a:r>
              <a:rPr lang="en-US" dirty="0"/>
              <a:t>How will my RSU income affect my tax bracket and credits?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Should I sell at vest or hold for potential long‑term gains?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Do I need estimated tax payments to avoid penalties?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What is a reasonable target allocation to my employer’s stock?</a:t>
            </a:r>
          </a:p>
        </p:txBody>
      </p:sp>
      <p:pic>
        <p:nvPicPr>
          <p:cNvPr id="6" name="Picture 5" descr="A green letter in a square with arrows&#10;&#10;AI-generated content may be incorrect.">
            <a:extLst>
              <a:ext uri="{FF2B5EF4-FFF2-40B4-BE49-F238E27FC236}">
                <a16:creationId xmlns:a16="http://schemas.microsoft.com/office/drawing/2014/main" id="{408544E5-8A65-10AA-458A-D4FB54E71F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21572864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F9E75-531F-BEF2-A639-A97DC3F3111C}"/>
              </a:ext>
            </a:extLst>
          </p:cNvPr>
          <p:cNvSpPr>
            <a:spLocks noGrp="1"/>
          </p:cNvSpPr>
          <p:nvPr>
            <p:ph type="title"/>
          </p:nvPr>
        </p:nvSpPr>
        <p:spPr/>
        <p:txBody>
          <a:bodyPr/>
          <a:lstStyle/>
          <a:p>
            <a:r>
              <a:rPr lang="en-US" b="0" dirty="0">
                <a:solidFill>
                  <a:schemeClr val="tx1"/>
                </a:solidFill>
              </a:rPr>
              <a:t>Important Disclaimers</a:t>
            </a:r>
            <a:endParaRPr lang="en-US" dirty="0">
              <a:solidFill>
                <a:schemeClr val="tx1"/>
              </a:solidFill>
            </a:endParaRPr>
          </a:p>
        </p:txBody>
      </p:sp>
      <p:sp>
        <p:nvSpPr>
          <p:cNvPr id="5" name="TextBox 4">
            <a:extLst>
              <a:ext uri="{FF2B5EF4-FFF2-40B4-BE49-F238E27FC236}">
                <a16:creationId xmlns:a16="http://schemas.microsoft.com/office/drawing/2014/main" id="{1A843126-F7F5-7AD4-2E45-4661805FF37D}"/>
              </a:ext>
            </a:extLst>
          </p:cNvPr>
          <p:cNvSpPr txBox="1"/>
          <p:nvPr/>
        </p:nvSpPr>
        <p:spPr>
          <a:xfrm>
            <a:off x="594360" y="2381061"/>
            <a:ext cx="8649228" cy="1754326"/>
          </a:xfrm>
          <a:prstGeom prst="rect">
            <a:avLst/>
          </a:prstGeom>
          <a:noFill/>
        </p:spPr>
        <p:txBody>
          <a:bodyPr wrap="square" rtlCol="0">
            <a:spAutoFit/>
          </a:bodyPr>
          <a:lstStyle/>
          <a:p>
            <a:pPr marL="285750" indent="-285750">
              <a:buFont typeface="Arial" panose="020B0604020202020204" pitchFamily="34" charset="0"/>
              <a:buChar char="•"/>
            </a:pPr>
            <a:r>
              <a:rPr lang="en-US" dirty="0"/>
              <a:t>RSU rules and tax treatment can vary by plan and jurisdiction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This material is general education, not tax, legal, or investment advice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Always consult a qualified tax professional or financial advisor about your specific situation</a:t>
            </a:r>
          </a:p>
        </p:txBody>
      </p:sp>
      <p:pic>
        <p:nvPicPr>
          <p:cNvPr id="6" name="Picture 5" descr="A green letter in a square with arrows&#10;&#10;AI-generated content may be incorrect.">
            <a:extLst>
              <a:ext uri="{FF2B5EF4-FFF2-40B4-BE49-F238E27FC236}">
                <a16:creationId xmlns:a16="http://schemas.microsoft.com/office/drawing/2014/main" id="{9C2A3803-50DC-8AD3-25C4-532D47E09A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Tree>
    <p:extLst>
      <p:ext uri="{BB962C8B-B14F-4D97-AF65-F5344CB8AC3E}">
        <p14:creationId xmlns:p14="http://schemas.microsoft.com/office/powerpoint/2010/main" val="37287840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9024A-6DDD-0E55-2B2A-BE165AF7AA48}"/>
              </a:ext>
            </a:extLst>
          </p:cNvPr>
          <p:cNvSpPr>
            <a:spLocks noGrp="1"/>
          </p:cNvSpPr>
          <p:nvPr>
            <p:ph type="title"/>
          </p:nvPr>
        </p:nvSpPr>
        <p:spPr/>
        <p:txBody>
          <a:bodyPr/>
          <a:lstStyle/>
          <a:p>
            <a:r>
              <a:rPr lang="en-US" dirty="0">
                <a:solidFill>
                  <a:schemeClr val="tx1"/>
                </a:solidFill>
              </a:rPr>
              <a:t>RSUs vs Stock Options Key Difference</a:t>
            </a:r>
          </a:p>
        </p:txBody>
      </p:sp>
      <p:sp>
        <p:nvSpPr>
          <p:cNvPr id="5" name="TextBox 4">
            <a:extLst>
              <a:ext uri="{FF2B5EF4-FFF2-40B4-BE49-F238E27FC236}">
                <a16:creationId xmlns:a16="http://schemas.microsoft.com/office/drawing/2014/main" id="{4206F0D6-86D5-8D21-C508-8ED771B4D3E1}"/>
              </a:ext>
            </a:extLst>
          </p:cNvPr>
          <p:cNvSpPr txBox="1"/>
          <p:nvPr/>
        </p:nvSpPr>
        <p:spPr>
          <a:xfrm>
            <a:off x="594360" y="2263366"/>
            <a:ext cx="10921648" cy="3416320"/>
          </a:xfrm>
          <a:prstGeom prst="rect">
            <a:avLst/>
          </a:prstGeom>
          <a:noFill/>
        </p:spPr>
        <p:txBody>
          <a:bodyPr wrap="square" rtlCol="0">
            <a:spAutoFit/>
          </a:bodyPr>
          <a:lstStyle/>
          <a:p>
            <a:r>
              <a:rPr lang="en-US" dirty="0"/>
              <a:t>Here are some major differences</a:t>
            </a:r>
          </a:p>
          <a:p>
            <a:endParaRPr lang="en-US" dirty="0"/>
          </a:p>
          <a:p>
            <a:pPr marL="285750" indent="-285750">
              <a:buFont typeface="Arial" panose="020B0604020202020204" pitchFamily="34" charset="0"/>
              <a:buChar char="•"/>
            </a:pPr>
            <a:r>
              <a:rPr lang="en-US" dirty="0"/>
              <a:t>Less dilution</a:t>
            </a:r>
          </a:p>
          <a:p>
            <a:pPr marL="742950" lvl="1" indent="-285750">
              <a:buFont typeface="Arial" panose="020B0604020202020204" pitchFamily="34" charset="0"/>
              <a:buChar char="•"/>
            </a:pPr>
            <a:r>
              <a:rPr lang="en-US" dirty="0"/>
              <a:t>RSU is worth one full share with no strike price – companies grant fewer RSUs to deliver target dollar value compared to larger number of options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No Cost to exercise</a:t>
            </a:r>
          </a:p>
          <a:p>
            <a:pPr marL="742950" lvl="1" indent="-285750">
              <a:buFont typeface="Arial" panose="020B0604020202020204" pitchFamily="34" charset="0"/>
              <a:buChar char="•"/>
            </a:pPr>
            <a:r>
              <a:rPr lang="en-US" dirty="0"/>
              <a:t>RSUs have no strike price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Less risk if stock price goes down</a:t>
            </a:r>
          </a:p>
          <a:p>
            <a:pPr marL="742950" lvl="1" indent="-285750">
              <a:buFont typeface="Arial" panose="020B0604020202020204" pitchFamily="34" charset="0"/>
              <a:buChar char="•"/>
            </a:pPr>
            <a:r>
              <a:rPr lang="en-US" dirty="0"/>
              <a:t>RSU still worth something even if stock price goes down’</a:t>
            </a:r>
          </a:p>
          <a:p>
            <a:pPr marL="742950" lvl="1" indent="-285750">
              <a:buFont typeface="Arial" panose="020B0604020202020204" pitchFamily="34" charset="0"/>
              <a:buChar char="•"/>
            </a:pPr>
            <a:r>
              <a:rPr lang="en-US" dirty="0"/>
              <a:t>Options may be “underwater” if FMV falls below strike price</a:t>
            </a:r>
          </a:p>
        </p:txBody>
      </p:sp>
    </p:spTree>
    <p:extLst>
      <p:ext uri="{BB962C8B-B14F-4D97-AF65-F5344CB8AC3E}">
        <p14:creationId xmlns:p14="http://schemas.microsoft.com/office/powerpoint/2010/main" val="415648199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B2243-D2C3-5CD7-2D9D-239F5B75E3CC}"/>
              </a:ext>
            </a:extLst>
          </p:cNvPr>
          <p:cNvSpPr>
            <a:spLocks noGrp="1"/>
          </p:cNvSpPr>
          <p:nvPr>
            <p:ph type="title"/>
          </p:nvPr>
        </p:nvSpPr>
        <p:spPr/>
        <p:txBody>
          <a:bodyPr/>
          <a:lstStyle/>
          <a:p>
            <a:r>
              <a:rPr lang="en-US" dirty="0">
                <a:solidFill>
                  <a:schemeClr val="tx1"/>
                </a:solidFill>
              </a:rPr>
              <a:t>RSUs vs Stock Options Key Difference Continued</a:t>
            </a:r>
            <a:endParaRPr lang="en-US" dirty="0"/>
          </a:p>
        </p:txBody>
      </p:sp>
      <p:graphicFrame>
        <p:nvGraphicFramePr>
          <p:cNvPr id="11" name="Table 10">
            <a:extLst>
              <a:ext uri="{FF2B5EF4-FFF2-40B4-BE49-F238E27FC236}">
                <a16:creationId xmlns:a16="http://schemas.microsoft.com/office/drawing/2014/main" id="{54C0D855-923A-BCC0-E5FA-C74B2877E8A9}"/>
              </a:ext>
            </a:extLst>
          </p:cNvPr>
          <p:cNvGraphicFramePr>
            <a:graphicFrameLocks noGrp="1"/>
          </p:cNvGraphicFramePr>
          <p:nvPr>
            <p:extLst>
              <p:ext uri="{D42A27DB-BD31-4B8C-83A1-F6EECF244321}">
                <p14:modId xmlns:p14="http://schemas.microsoft.com/office/powerpoint/2010/main" val="2010429809"/>
              </p:ext>
            </p:extLst>
          </p:nvPr>
        </p:nvGraphicFramePr>
        <p:xfrm>
          <a:off x="87677" y="2344849"/>
          <a:ext cx="10791730" cy="4513152"/>
        </p:xfrm>
        <a:graphic>
          <a:graphicData uri="http://schemas.openxmlformats.org/drawingml/2006/table">
            <a:tbl>
              <a:tblPr/>
              <a:tblGrid>
                <a:gridCol w="941053">
                  <a:extLst>
                    <a:ext uri="{9D8B030D-6E8A-4147-A177-3AD203B41FA5}">
                      <a16:colId xmlns:a16="http://schemas.microsoft.com/office/drawing/2014/main" val="1611718453"/>
                    </a:ext>
                  </a:extLst>
                </a:gridCol>
                <a:gridCol w="3214183">
                  <a:extLst>
                    <a:ext uri="{9D8B030D-6E8A-4147-A177-3AD203B41FA5}">
                      <a16:colId xmlns:a16="http://schemas.microsoft.com/office/drawing/2014/main" val="3995268887"/>
                    </a:ext>
                  </a:extLst>
                </a:gridCol>
                <a:gridCol w="2245564">
                  <a:extLst>
                    <a:ext uri="{9D8B030D-6E8A-4147-A177-3AD203B41FA5}">
                      <a16:colId xmlns:a16="http://schemas.microsoft.com/office/drawing/2014/main" val="1152962314"/>
                    </a:ext>
                  </a:extLst>
                </a:gridCol>
                <a:gridCol w="4390930">
                  <a:extLst>
                    <a:ext uri="{9D8B030D-6E8A-4147-A177-3AD203B41FA5}">
                      <a16:colId xmlns:a16="http://schemas.microsoft.com/office/drawing/2014/main" val="772292838"/>
                    </a:ext>
                  </a:extLst>
                </a:gridCol>
              </a:tblGrid>
              <a:tr h="366157">
                <a:tc>
                  <a:txBody>
                    <a:bodyPr/>
                    <a:lstStyle/>
                    <a:p>
                      <a:pPr algn="l">
                        <a:buNone/>
                      </a:pPr>
                      <a:r>
                        <a:rPr lang="en-US" sz="1800" b="1">
                          <a:effectLst/>
                        </a:rPr>
                        <a:t>Equity</a:t>
                      </a:r>
                    </a:p>
                  </a:txBody>
                  <a:tcPr marL="40290" marR="40290" marT="20145" marB="20145" anchor="ctr">
                    <a:lnL>
                      <a:noFill/>
                    </a:lnL>
                    <a:lnR>
                      <a:noFill/>
                    </a:lnR>
                    <a:lnT>
                      <a:noFill/>
                    </a:lnT>
                    <a:lnB>
                      <a:noFill/>
                    </a:lnB>
                    <a:solidFill>
                      <a:srgbClr val="FFFFFF"/>
                    </a:solidFill>
                  </a:tcPr>
                </a:tc>
                <a:tc>
                  <a:txBody>
                    <a:bodyPr/>
                    <a:lstStyle/>
                    <a:p>
                      <a:pPr algn="ctr">
                        <a:buNone/>
                      </a:pPr>
                      <a:r>
                        <a:rPr lang="en-US" sz="1800" b="1" dirty="0">
                          <a:effectLst/>
                        </a:rPr>
                        <a:t>Value proposition</a:t>
                      </a:r>
                    </a:p>
                  </a:txBody>
                  <a:tcPr marL="40290" marR="40290" marT="20145" marB="20145" anchor="ctr">
                    <a:lnL>
                      <a:noFill/>
                    </a:lnL>
                    <a:lnR>
                      <a:noFill/>
                    </a:lnR>
                    <a:lnT>
                      <a:noFill/>
                    </a:lnT>
                    <a:lnB>
                      <a:noFill/>
                    </a:lnB>
                    <a:solidFill>
                      <a:srgbClr val="FFFFFF"/>
                    </a:solidFill>
                  </a:tcPr>
                </a:tc>
                <a:tc>
                  <a:txBody>
                    <a:bodyPr/>
                    <a:lstStyle/>
                    <a:p>
                      <a:pPr algn="ctr">
                        <a:buNone/>
                      </a:pPr>
                      <a:r>
                        <a:rPr lang="en-US" sz="1800" b="1" dirty="0">
                          <a:effectLst/>
                        </a:rPr>
                        <a:t>Pros</a:t>
                      </a:r>
                    </a:p>
                  </a:txBody>
                  <a:tcPr marL="40290" marR="40290" marT="20145" marB="20145" anchor="ctr">
                    <a:lnL>
                      <a:noFill/>
                    </a:lnL>
                    <a:lnR>
                      <a:noFill/>
                    </a:lnR>
                    <a:lnT>
                      <a:noFill/>
                    </a:lnT>
                    <a:lnB>
                      <a:noFill/>
                    </a:lnB>
                    <a:solidFill>
                      <a:srgbClr val="FFFFFF"/>
                    </a:solidFill>
                  </a:tcPr>
                </a:tc>
                <a:tc>
                  <a:txBody>
                    <a:bodyPr/>
                    <a:lstStyle/>
                    <a:p>
                      <a:pPr algn="ctr">
                        <a:buNone/>
                      </a:pPr>
                      <a:r>
                        <a:rPr lang="en-US" sz="1800" b="1">
                          <a:effectLst/>
                        </a:rPr>
                        <a:t>Cons</a:t>
                      </a:r>
                    </a:p>
                  </a:txBody>
                  <a:tcPr marL="40290" marR="40290" marT="20145" marB="20145" anchor="ctr">
                    <a:lnL>
                      <a:noFill/>
                    </a:lnL>
                    <a:lnR>
                      <a:noFill/>
                    </a:lnR>
                    <a:lnT>
                      <a:noFill/>
                    </a:lnT>
                    <a:lnB>
                      <a:noFill/>
                    </a:lnB>
                    <a:solidFill>
                      <a:srgbClr val="FFFFFF"/>
                    </a:solidFill>
                  </a:tcPr>
                </a:tc>
                <a:extLst>
                  <a:ext uri="{0D108BD9-81ED-4DB2-BD59-A6C34878D82A}">
                    <a16:rowId xmlns:a16="http://schemas.microsoft.com/office/drawing/2014/main" val="3611908042"/>
                  </a:ext>
                </a:extLst>
              </a:tr>
              <a:tr h="2113882">
                <a:tc>
                  <a:txBody>
                    <a:bodyPr/>
                    <a:lstStyle/>
                    <a:p>
                      <a:pPr algn="l">
                        <a:buNone/>
                      </a:pPr>
                      <a:r>
                        <a:rPr lang="en-US" sz="1800" b="1">
                          <a:effectLst/>
                        </a:rPr>
                        <a:t>RSUs</a:t>
                      </a:r>
                      <a:endParaRPr lang="en-US" sz="1800">
                        <a:effectLst/>
                      </a:endParaRPr>
                    </a:p>
                  </a:txBody>
                  <a:tcPr marL="40290" marR="40290" marT="20145" marB="20145" anchor="ctr">
                    <a:lnL>
                      <a:noFill/>
                    </a:lnL>
                    <a:lnR>
                      <a:noFill/>
                    </a:lnR>
                    <a:lnT>
                      <a:noFill/>
                    </a:lnT>
                    <a:lnB>
                      <a:noFill/>
                    </a:lnB>
                    <a:solidFill>
                      <a:srgbClr val="FFFFFF"/>
                    </a:solidFill>
                  </a:tcPr>
                </a:tc>
                <a:tc>
                  <a:txBody>
                    <a:bodyPr/>
                    <a:lstStyle/>
                    <a:p>
                      <a:pPr algn="ctr">
                        <a:buNone/>
                      </a:pPr>
                      <a:r>
                        <a:rPr lang="en-US" sz="1800" dirty="0">
                          <a:effectLst/>
                        </a:rPr>
                        <a:t>The value of RSUs is much easier to measure. They’re worth whatever the company stock is worth at the time of issuance.  They don’t need to be purchased so there’s less risk.</a:t>
                      </a:r>
                    </a:p>
                  </a:txBody>
                  <a:tcPr marL="40290" marR="40290" marT="20145" marB="20145" anchor="ctr">
                    <a:lnL>
                      <a:noFill/>
                    </a:lnL>
                    <a:lnR>
                      <a:noFill/>
                    </a:lnR>
                    <a:lnT>
                      <a:noFill/>
                    </a:lnT>
                    <a:lnB>
                      <a:noFill/>
                    </a:lnB>
                    <a:solidFill>
                      <a:srgbClr val="FFFFFF"/>
                    </a:solidFill>
                  </a:tcPr>
                </a:tc>
                <a:tc>
                  <a:txBody>
                    <a:bodyPr/>
                    <a:lstStyle/>
                    <a:p>
                      <a:pPr algn="ctr">
                        <a:buNone/>
                      </a:pPr>
                      <a:r>
                        <a:rPr lang="en-US" sz="1800" dirty="0">
                          <a:effectLst/>
                        </a:rPr>
                        <a:t>RSUs will require less equity burn (from the company) to provide similar value to the candidate.</a:t>
                      </a:r>
                    </a:p>
                  </a:txBody>
                  <a:tcPr marL="40290" marR="40290" marT="20145" marB="20145" anchor="ctr">
                    <a:lnL>
                      <a:noFill/>
                    </a:lnL>
                    <a:lnR>
                      <a:noFill/>
                    </a:lnR>
                    <a:lnT>
                      <a:noFill/>
                    </a:lnT>
                    <a:lnB>
                      <a:noFill/>
                    </a:lnB>
                    <a:solidFill>
                      <a:srgbClr val="FFFFFF"/>
                    </a:solidFill>
                  </a:tcPr>
                </a:tc>
                <a:tc>
                  <a:txBody>
                    <a:bodyPr/>
                    <a:lstStyle/>
                    <a:p>
                      <a:pPr algn="ctr">
                        <a:buNone/>
                      </a:pPr>
                      <a:r>
                        <a:rPr lang="en-US" sz="1800" dirty="0">
                          <a:effectLst/>
                        </a:rPr>
                        <a:t>Employees have no control over the timing of the taxes or the tax rate (compensatory). Employees might even lose any RSUs they have “accrued” if they leave before both triggers are met.  Results in less alignment between workers and company.  Offering RSU liquidity is currently really difficult.</a:t>
                      </a:r>
                    </a:p>
                  </a:txBody>
                  <a:tcPr marL="40290" marR="40290" marT="20145" marB="20145" anchor="ctr">
                    <a:lnL>
                      <a:noFill/>
                    </a:lnL>
                    <a:lnR>
                      <a:noFill/>
                    </a:lnR>
                    <a:lnT>
                      <a:noFill/>
                    </a:lnT>
                    <a:lnB>
                      <a:noFill/>
                    </a:lnB>
                    <a:solidFill>
                      <a:srgbClr val="FFFFFF"/>
                    </a:solidFill>
                  </a:tcPr>
                </a:tc>
                <a:extLst>
                  <a:ext uri="{0D108BD9-81ED-4DB2-BD59-A6C34878D82A}">
                    <a16:rowId xmlns:a16="http://schemas.microsoft.com/office/drawing/2014/main" val="1718689749"/>
                  </a:ext>
                </a:extLst>
              </a:tr>
              <a:tr h="2033113">
                <a:tc>
                  <a:txBody>
                    <a:bodyPr/>
                    <a:lstStyle/>
                    <a:p>
                      <a:pPr algn="l">
                        <a:buNone/>
                      </a:pPr>
                      <a:r>
                        <a:rPr lang="en-US" sz="1800" b="1">
                          <a:effectLst/>
                        </a:rPr>
                        <a:t>Options</a:t>
                      </a:r>
                      <a:endParaRPr lang="en-US" sz="1800">
                        <a:effectLst/>
                      </a:endParaRPr>
                    </a:p>
                  </a:txBody>
                  <a:tcPr marL="40290" marR="40290" marT="20145" marB="20145" anchor="ctr">
                    <a:lnL>
                      <a:noFill/>
                    </a:lnL>
                    <a:lnR>
                      <a:noFill/>
                    </a:lnR>
                    <a:lnT>
                      <a:noFill/>
                    </a:lnT>
                    <a:lnB>
                      <a:noFill/>
                    </a:lnB>
                    <a:solidFill>
                      <a:srgbClr val="FFFFFF"/>
                    </a:solidFill>
                  </a:tcPr>
                </a:tc>
                <a:tc>
                  <a:txBody>
                    <a:bodyPr/>
                    <a:lstStyle/>
                    <a:p>
                      <a:pPr algn="ctr">
                        <a:buNone/>
                      </a:pPr>
                      <a:r>
                        <a:rPr lang="en-US" sz="1800" dirty="0">
                          <a:effectLst/>
                        </a:rPr>
                        <a:t>Provides more upside for those employed at high growth companies.  Employees can optimize for taxes in a way they cannot with RSUs.</a:t>
                      </a:r>
                    </a:p>
                  </a:txBody>
                  <a:tcPr marL="40290" marR="40290" marT="20145" marB="20145" anchor="ctr">
                    <a:lnL>
                      <a:noFill/>
                    </a:lnL>
                    <a:lnR>
                      <a:noFill/>
                    </a:lnR>
                    <a:lnT>
                      <a:noFill/>
                    </a:lnT>
                    <a:lnB>
                      <a:noFill/>
                    </a:lnB>
                    <a:solidFill>
                      <a:srgbClr val="FFFFFF"/>
                    </a:solidFill>
                  </a:tcPr>
                </a:tc>
                <a:tc>
                  <a:txBody>
                    <a:bodyPr/>
                    <a:lstStyle/>
                    <a:p>
                      <a:pPr algn="ctr">
                        <a:buNone/>
                      </a:pPr>
                      <a:r>
                        <a:rPr lang="en-US" sz="1800" dirty="0">
                          <a:effectLst/>
                        </a:rPr>
                        <a:t>Allows employees to have control over the timing of their tax obligation and allows for participation in liquidity programs such as tender offers.</a:t>
                      </a:r>
                    </a:p>
                  </a:txBody>
                  <a:tcPr marL="40290" marR="40290" marT="20145" marB="20145" anchor="ctr">
                    <a:lnL>
                      <a:noFill/>
                    </a:lnL>
                    <a:lnR>
                      <a:noFill/>
                    </a:lnR>
                    <a:lnT>
                      <a:noFill/>
                    </a:lnT>
                    <a:lnB>
                      <a:noFill/>
                    </a:lnB>
                    <a:solidFill>
                      <a:srgbClr val="FFFFFF"/>
                    </a:solidFill>
                  </a:tcPr>
                </a:tc>
                <a:tc>
                  <a:txBody>
                    <a:bodyPr/>
                    <a:lstStyle/>
                    <a:p>
                      <a:pPr algn="ctr">
                        <a:buNone/>
                      </a:pPr>
                      <a:r>
                        <a:rPr lang="en-US" sz="1800" dirty="0">
                          <a:effectLst/>
                        </a:rPr>
                        <a:t>Results in more equity burn in order to provide similar value to </a:t>
                      </a:r>
                      <a:r>
                        <a:rPr lang="en-US" sz="1800" dirty="0" err="1">
                          <a:effectLst/>
                        </a:rPr>
                        <a:t>RSUs.As</a:t>
                      </a:r>
                      <a:r>
                        <a:rPr lang="en-US" sz="1800" dirty="0">
                          <a:effectLst/>
                        </a:rPr>
                        <a:t> companies mature, exercise costs become a barrier and the gap between preferred and strike price will fall, reducing inherent value.</a:t>
                      </a:r>
                    </a:p>
                  </a:txBody>
                  <a:tcPr marL="40290" marR="40290" marT="20145" marB="20145" anchor="ctr">
                    <a:lnL>
                      <a:noFill/>
                    </a:lnL>
                    <a:lnR>
                      <a:noFill/>
                    </a:lnR>
                    <a:lnT>
                      <a:noFill/>
                    </a:lnT>
                    <a:lnB>
                      <a:noFill/>
                    </a:lnB>
                    <a:solidFill>
                      <a:srgbClr val="FFFFFF"/>
                    </a:solidFill>
                  </a:tcPr>
                </a:tc>
                <a:extLst>
                  <a:ext uri="{0D108BD9-81ED-4DB2-BD59-A6C34878D82A}">
                    <a16:rowId xmlns:a16="http://schemas.microsoft.com/office/drawing/2014/main" val="542955488"/>
                  </a:ext>
                </a:extLst>
              </a:tr>
            </a:tbl>
          </a:graphicData>
        </a:graphic>
      </p:graphicFrame>
    </p:spTree>
    <p:extLst>
      <p:ext uri="{BB962C8B-B14F-4D97-AF65-F5344CB8AC3E}">
        <p14:creationId xmlns:p14="http://schemas.microsoft.com/office/powerpoint/2010/main" val="21056949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een letter in a square with arrows&#10;&#10;AI-generated content may be incorrect.">
            <a:extLst>
              <a:ext uri="{FF2B5EF4-FFF2-40B4-BE49-F238E27FC236}">
                <a16:creationId xmlns:a16="http://schemas.microsoft.com/office/drawing/2014/main" id="{6B68BBA1-CE58-3DFC-6C03-3A6DE8D2DA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50652" y="1987165"/>
            <a:ext cx="4857115" cy="4870835"/>
          </a:xfrm>
          <a:prstGeom prst="rect">
            <a:avLst/>
          </a:prstGeom>
        </p:spPr>
      </p:pic>
      <p:sp>
        <p:nvSpPr>
          <p:cNvPr id="2" name="Title 1">
            <a:extLst>
              <a:ext uri="{FF2B5EF4-FFF2-40B4-BE49-F238E27FC236}">
                <a16:creationId xmlns:a16="http://schemas.microsoft.com/office/drawing/2014/main" id="{F810C1B7-6E4E-3DEE-50C0-1CA3B14303EE}"/>
              </a:ext>
            </a:extLst>
          </p:cNvPr>
          <p:cNvSpPr>
            <a:spLocks noGrp="1"/>
          </p:cNvSpPr>
          <p:nvPr>
            <p:ph type="ctrTitle"/>
          </p:nvPr>
        </p:nvSpPr>
        <p:spPr>
          <a:xfrm>
            <a:off x="594360" y="411479"/>
            <a:ext cx="5486400" cy="3291840"/>
          </a:xfrm>
        </p:spPr>
        <p:txBody>
          <a:bodyPr/>
          <a:lstStyle/>
          <a:p>
            <a:r>
              <a:rPr lang="en-US" dirty="0">
                <a:solidFill>
                  <a:schemeClr val="tx1"/>
                </a:solidFill>
              </a:rPr>
              <a:t>Thank you!</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type="body" sz="quarter" idx="11"/>
          </p:nvPr>
        </p:nvSpPr>
        <p:spPr>
          <a:xfrm>
            <a:off x="594360" y="4549552"/>
            <a:ext cx="5486400" cy="1645920"/>
          </a:xfrm>
        </p:spPr>
        <p:txBody>
          <a:bodyPr/>
          <a:lstStyle/>
          <a:p>
            <a:r>
              <a:rPr lang="en-US" dirty="0"/>
              <a:t>Anthony Pugh, JD, MBA CPA</a:t>
            </a:r>
          </a:p>
          <a:p>
            <a:r>
              <a:rPr lang="en-US" dirty="0"/>
              <a:t>317-216-1040</a:t>
            </a:r>
          </a:p>
          <a:p>
            <a:r>
              <a:rPr lang="en-US" dirty="0"/>
              <a:t>www.mariettacpa.com</a:t>
            </a:r>
          </a:p>
        </p:txBody>
      </p:sp>
    </p:spTree>
    <p:extLst>
      <p:ext uri="{BB962C8B-B14F-4D97-AF65-F5344CB8AC3E}">
        <p14:creationId xmlns:p14="http://schemas.microsoft.com/office/powerpoint/2010/main" val="4261132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een letter in a square with arrows&#10;&#10;AI-generated content may be incorrect.">
            <a:extLst>
              <a:ext uri="{FF2B5EF4-FFF2-40B4-BE49-F238E27FC236}">
                <a16:creationId xmlns:a16="http://schemas.microsoft.com/office/drawing/2014/main" id="{17A48CC5-D9FD-DECD-0CAD-AEE7B03797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74859" y="5099445"/>
            <a:ext cx="1753601" cy="1758555"/>
          </a:xfrm>
          <a:prstGeom prst="rect">
            <a:avLst/>
          </a:prstGeom>
        </p:spPr>
      </p:pic>
      <p:sp>
        <p:nvSpPr>
          <p:cNvPr id="2" name="Title 1">
            <a:extLst>
              <a:ext uri="{FF2B5EF4-FFF2-40B4-BE49-F238E27FC236}">
                <a16:creationId xmlns:a16="http://schemas.microsoft.com/office/drawing/2014/main" id="{27291675-3FE0-A662-C60E-D334A2FA18D5}"/>
              </a:ext>
            </a:extLst>
          </p:cNvPr>
          <p:cNvSpPr>
            <a:spLocks noGrp="1"/>
          </p:cNvSpPr>
          <p:nvPr>
            <p:ph type="title"/>
          </p:nvPr>
        </p:nvSpPr>
        <p:spPr/>
        <p:txBody>
          <a:bodyPr/>
          <a:lstStyle/>
          <a:p>
            <a:r>
              <a:rPr lang="en-US" kern="100" dirty="0">
                <a:solidFill>
                  <a:schemeClr val="tx1"/>
                </a:solidFill>
                <a:ea typeface="Aptos" panose="020B0004020202020204" pitchFamily="34" charset="0"/>
                <a:cs typeface="Times New Roman" panose="02020603050405020304" pitchFamily="18" charset="0"/>
              </a:rPr>
              <a:t>NUA and Income Taxation </a:t>
            </a:r>
            <a:br>
              <a:rPr lang="en-US" kern="100" dirty="0">
                <a:solidFill>
                  <a:schemeClr val="tx1"/>
                </a:solidFill>
                <a:ea typeface="Aptos" panose="020B0004020202020204" pitchFamily="34" charset="0"/>
                <a:cs typeface="Times New Roman" panose="02020603050405020304" pitchFamily="18" charset="0"/>
              </a:rPr>
            </a:br>
            <a:r>
              <a:rPr lang="en-US" kern="100" dirty="0">
                <a:solidFill>
                  <a:schemeClr val="tx1"/>
                </a:solidFill>
                <a:ea typeface="Aptos" panose="020B0004020202020204" pitchFamily="34" charset="0"/>
                <a:cs typeface="Times New Roman" panose="02020603050405020304" pitchFamily="18" charset="0"/>
              </a:rPr>
              <a:t>(Pre-Distribution)</a:t>
            </a:r>
            <a:endParaRPr lang="en-US" dirty="0">
              <a:solidFill>
                <a:schemeClr val="tx1"/>
              </a:solidFill>
            </a:endParaRPr>
          </a:p>
        </p:txBody>
      </p:sp>
      <p:sp>
        <p:nvSpPr>
          <p:cNvPr id="6" name="TextBox 5">
            <a:extLst>
              <a:ext uri="{FF2B5EF4-FFF2-40B4-BE49-F238E27FC236}">
                <a16:creationId xmlns:a16="http://schemas.microsoft.com/office/drawing/2014/main" id="{4C257D32-3E6D-5137-B12C-02307A360A2A}"/>
              </a:ext>
            </a:extLst>
          </p:cNvPr>
          <p:cNvSpPr txBox="1"/>
          <p:nvPr/>
        </p:nvSpPr>
        <p:spPr>
          <a:xfrm>
            <a:off x="594360" y="2128083"/>
            <a:ext cx="10574993" cy="4287969"/>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During Plan Accumulation:</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The appreciation of employer securities within the plan is tax-deferred</a:t>
            </a:r>
          </a:p>
          <a:p>
            <a:pPr marL="742950" marR="0" lvl="1" indent="-285750">
              <a:lnSpc>
                <a:spcPct val="115000"/>
              </a:lnSpc>
              <a:spcAft>
                <a:spcPts val="800"/>
              </a:spcAft>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No taxable event occurs for either the employee or the employer solely due to the appreciation of the securities</a:t>
            </a:r>
          </a:p>
          <a:p>
            <a:pPr marL="1200150" lvl="2" indent="-285750">
              <a:lnSpc>
                <a:spcPct val="115000"/>
              </a:lnSpc>
              <a:spcAft>
                <a:spcPts val="800"/>
              </a:spcAft>
              <a:buSzPts val="1000"/>
              <a:buFont typeface="Arial" panose="020B0604020202020204" pitchFamily="34" charset="0"/>
              <a:buChar char="•"/>
              <a:tabLst>
                <a:tab pos="914400" algn="l"/>
              </a:tabLst>
            </a:pPr>
            <a:r>
              <a:rPr lang="en-US" kern="100" dirty="0">
                <a:ea typeface="Aptos" panose="020B0004020202020204" pitchFamily="34" charset="0"/>
                <a:cs typeface="Times New Roman" panose="02020603050405020304" pitchFamily="18" charset="0"/>
              </a:rPr>
              <a:t>Aligns with Tax Code principle of recognized versus realized gains</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endParaRPr lang="en-US" kern="100" dirty="0">
              <a:effectLst/>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Cost Basis Determination:</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The </a:t>
            </a:r>
            <a:r>
              <a:rPr lang="en-US" b="1" kern="100" dirty="0">
                <a:effectLst/>
                <a:ea typeface="Aptos" panose="020B0004020202020204" pitchFamily="34" charset="0"/>
                <a:cs typeface="Times New Roman" panose="02020603050405020304" pitchFamily="18" charset="0"/>
              </a:rPr>
              <a:t>plan's cost basis is purchase price at the time </a:t>
            </a:r>
            <a:r>
              <a:rPr lang="en-US" b="1" kern="100" dirty="0">
                <a:ea typeface="Aptos" panose="020B0004020202020204" pitchFamily="34" charset="0"/>
                <a:cs typeface="Times New Roman" panose="02020603050405020304" pitchFamily="18" charset="0"/>
              </a:rPr>
              <a:t>purchased within the plan or </a:t>
            </a:r>
            <a:r>
              <a:rPr lang="en-US" b="1" kern="100" dirty="0">
                <a:effectLst/>
                <a:ea typeface="Aptos" panose="020B0004020202020204" pitchFamily="34" charset="0"/>
                <a:cs typeface="Times New Roman" panose="02020603050405020304" pitchFamily="18" charset="0"/>
              </a:rPr>
              <a:t>the value of the stock on the date the shares were contributed to the plan</a:t>
            </a:r>
            <a:r>
              <a:rPr lang="en-US" kern="100" dirty="0">
                <a:effectLst/>
                <a:ea typeface="Aptos" panose="020B0004020202020204" pitchFamily="34" charset="0"/>
                <a:cs typeface="Times New Roman" panose="02020603050405020304" pitchFamily="18" charset="0"/>
              </a:rPr>
              <a:t>.  This includes both employer and employee contributions used to purchase the stock.</a:t>
            </a:r>
          </a:p>
          <a:p>
            <a:pPr marL="742950" marR="0" lvl="1" indent="-285750">
              <a:lnSpc>
                <a:spcPct val="115000"/>
              </a:lnSpc>
              <a:spcAft>
                <a:spcPts val="800"/>
              </a:spcAft>
              <a:buSzPts val="1000"/>
              <a:buFont typeface="Arial" panose="020B0604020202020204" pitchFamily="34" charset="0"/>
              <a:buChar char="•"/>
              <a:tabLst>
                <a:tab pos="914400" algn="l"/>
              </a:tabLst>
            </a:pPr>
            <a:r>
              <a:rPr lang="en-US" kern="100" dirty="0">
                <a:effectLst/>
                <a:ea typeface="Aptos" panose="020B0004020202020204" pitchFamily="34" charset="0"/>
                <a:cs typeface="Times New Roman" panose="02020603050405020304" pitchFamily="18" charset="0"/>
              </a:rPr>
              <a:t>The plan administrator is responsible for tracking and reporting this cost basis.</a:t>
            </a:r>
          </a:p>
        </p:txBody>
      </p:sp>
    </p:spTree>
    <p:extLst>
      <p:ext uri="{BB962C8B-B14F-4D97-AF65-F5344CB8AC3E}">
        <p14:creationId xmlns:p14="http://schemas.microsoft.com/office/powerpoint/2010/main" val="1321325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een letter in a square with arrows&#10;&#10;AI-generated content may be incorrect.">
            <a:extLst>
              <a:ext uri="{FF2B5EF4-FFF2-40B4-BE49-F238E27FC236}">
                <a16:creationId xmlns:a16="http://schemas.microsoft.com/office/drawing/2014/main" id="{22312C74-E1ED-3218-B028-C965E969CF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65EE2A49-45F0-8A09-AACB-38B579F546FA}"/>
              </a:ext>
            </a:extLst>
          </p:cNvPr>
          <p:cNvSpPr>
            <a:spLocks noGrp="1"/>
          </p:cNvSpPr>
          <p:nvPr>
            <p:ph type="title"/>
          </p:nvPr>
        </p:nvSpPr>
        <p:spPr/>
        <p:txBody>
          <a:bodyPr/>
          <a:lstStyle/>
          <a:p>
            <a:r>
              <a:rPr lang="en-US" kern="100" dirty="0">
                <a:solidFill>
                  <a:schemeClr val="tx1"/>
                </a:solidFill>
                <a:ea typeface="Aptos" panose="020B0004020202020204" pitchFamily="34" charset="0"/>
                <a:cs typeface="Times New Roman" panose="02020603050405020304" pitchFamily="18" charset="0"/>
              </a:rPr>
              <a:t>NUA and Income Taxation </a:t>
            </a:r>
            <a:br>
              <a:rPr lang="en-US" kern="100" dirty="0">
                <a:solidFill>
                  <a:schemeClr val="tx1"/>
                </a:solidFill>
                <a:ea typeface="Aptos" panose="020B0004020202020204" pitchFamily="34" charset="0"/>
                <a:cs typeface="Times New Roman" panose="02020603050405020304" pitchFamily="18" charset="0"/>
              </a:rPr>
            </a:br>
            <a:r>
              <a:rPr lang="en-US" kern="100" dirty="0">
                <a:solidFill>
                  <a:schemeClr val="tx1"/>
                </a:solidFill>
                <a:ea typeface="Aptos" panose="020B0004020202020204" pitchFamily="34" charset="0"/>
                <a:cs typeface="Times New Roman" panose="02020603050405020304" pitchFamily="18" charset="0"/>
              </a:rPr>
              <a:t>(Post-Exercise)</a:t>
            </a:r>
            <a:endParaRPr lang="en-US" dirty="0">
              <a:solidFill>
                <a:schemeClr val="tx1"/>
              </a:solidFill>
            </a:endParaRPr>
          </a:p>
        </p:txBody>
      </p:sp>
      <p:sp>
        <p:nvSpPr>
          <p:cNvPr id="6" name="TextBox 5">
            <a:extLst>
              <a:ext uri="{FF2B5EF4-FFF2-40B4-BE49-F238E27FC236}">
                <a16:creationId xmlns:a16="http://schemas.microsoft.com/office/drawing/2014/main" id="{AB56F6E2-55AE-1C4E-E3D1-3D4A8C28C23F}"/>
              </a:ext>
            </a:extLst>
          </p:cNvPr>
          <p:cNvSpPr txBox="1"/>
          <p:nvPr/>
        </p:nvSpPr>
        <p:spPr>
          <a:xfrm>
            <a:off x="594360" y="2129383"/>
            <a:ext cx="10515173" cy="4185377"/>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Triggering Event:</a:t>
            </a:r>
            <a:r>
              <a:rPr lang="en-US" kern="100" dirty="0">
                <a:effectLst/>
                <a:ea typeface="Aptos" panose="020B0004020202020204" pitchFamily="34" charset="0"/>
                <a:cs typeface="Times New Roman" panose="02020603050405020304" pitchFamily="18" charset="0"/>
              </a:rPr>
              <a:t> The NUA tax benefit is only realized when the employee takes a “</a:t>
            </a:r>
            <a:r>
              <a:rPr lang="en-US" b="1" kern="100" dirty="0">
                <a:effectLst/>
                <a:ea typeface="Aptos" panose="020B0004020202020204" pitchFamily="34" charset="0"/>
                <a:cs typeface="Times New Roman" panose="02020603050405020304" pitchFamily="18" charset="0"/>
              </a:rPr>
              <a:t>lump-sum distribution“ </a:t>
            </a:r>
            <a:r>
              <a:rPr lang="en-US" kern="100" dirty="0">
                <a:effectLst/>
                <a:ea typeface="Aptos" panose="020B0004020202020204" pitchFamily="34" charset="0"/>
                <a:cs typeface="Times New Roman" panose="02020603050405020304" pitchFamily="18" charset="0"/>
              </a:rPr>
              <a:t>of the stock from the retirement account.</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effectLst/>
                <a:ea typeface="Aptos" panose="020B0004020202020204" pitchFamily="34" charset="0"/>
                <a:cs typeface="Times New Roman" panose="02020603050405020304" pitchFamily="18" charset="0"/>
              </a:rPr>
              <a:t>"</a:t>
            </a:r>
            <a:r>
              <a:rPr lang="en-US" b="1" kern="100" dirty="0">
                <a:effectLst/>
                <a:ea typeface="Aptos" panose="020B0004020202020204" pitchFamily="34" charset="0"/>
                <a:cs typeface="Times New Roman" panose="02020603050405020304" pitchFamily="18" charset="0"/>
              </a:rPr>
              <a:t>lump-sum distribution</a:t>
            </a:r>
            <a:r>
              <a:rPr lang="en-US" kern="100" dirty="0">
                <a:effectLst/>
                <a:ea typeface="Aptos" panose="020B0004020202020204" pitchFamily="34" charset="0"/>
                <a:cs typeface="Times New Roman" panose="02020603050405020304" pitchFamily="18" charset="0"/>
              </a:rPr>
              <a:t>" means the entire balance is distributed within a single calendar year.</a:t>
            </a:r>
          </a:p>
          <a:p>
            <a:pPr marL="742950" lvl="1" indent="-285750">
              <a:lnSpc>
                <a:spcPct val="115000"/>
              </a:lnSpc>
              <a:spcAft>
                <a:spcPts val="800"/>
              </a:spcAft>
              <a:buSzPts val="1000"/>
              <a:buFont typeface="Arial" panose="020B0604020202020204" pitchFamily="34" charset="0"/>
              <a:buChar char="•"/>
              <a:tabLst>
                <a:tab pos="457200" algn="l"/>
              </a:tabLst>
            </a:pPr>
            <a:r>
              <a:rPr lang="en-US" kern="100" dirty="0">
                <a:ea typeface="Aptos" panose="020B0004020202020204" pitchFamily="34" charset="0"/>
                <a:cs typeface="Times New Roman" panose="02020603050405020304" pitchFamily="18" charset="0"/>
              </a:rPr>
              <a:t>The IRS treats all retirement plans maintained by the same employer as a single (like) plan</a:t>
            </a:r>
            <a:endParaRPr lang="en-US" kern="100" dirty="0">
              <a:effectLst/>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Taxation to the Employee:</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Cost Basis:</a:t>
            </a:r>
            <a:r>
              <a:rPr lang="en-US" kern="100" dirty="0">
                <a:effectLst/>
                <a:ea typeface="Aptos" panose="020B0004020202020204" pitchFamily="34" charset="0"/>
                <a:cs typeface="Times New Roman" panose="02020603050405020304" pitchFamily="18" charset="0"/>
              </a:rPr>
              <a:t> The portion of the distribution equal to the </a:t>
            </a:r>
            <a:r>
              <a:rPr lang="en-US" b="1" kern="100" dirty="0">
                <a:effectLst/>
                <a:ea typeface="Aptos" panose="020B0004020202020204" pitchFamily="34" charset="0"/>
                <a:cs typeface="Times New Roman" panose="02020603050405020304" pitchFamily="18" charset="0"/>
              </a:rPr>
              <a:t>stock's cost basis </a:t>
            </a:r>
            <a:r>
              <a:rPr lang="en-US" kern="100" dirty="0">
                <a:effectLst/>
                <a:ea typeface="Aptos" panose="020B0004020202020204" pitchFamily="34" charset="0"/>
                <a:cs typeface="Times New Roman" panose="02020603050405020304" pitchFamily="18" charset="0"/>
              </a:rPr>
              <a:t>is </a:t>
            </a:r>
            <a:r>
              <a:rPr lang="en-US" b="1" kern="100" dirty="0">
                <a:effectLst/>
                <a:ea typeface="Aptos" panose="020B0004020202020204" pitchFamily="34" charset="0"/>
                <a:cs typeface="Times New Roman" panose="02020603050405020304" pitchFamily="18" charset="0"/>
              </a:rPr>
              <a:t>taxed as ordinary income</a:t>
            </a:r>
            <a:r>
              <a:rPr lang="en-US" kern="100" dirty="0">
                <a:effectLst/>
                <a:ea typeface="Aptos" panose="020B0004020202020204" pitchFamily="34" charset="0"/>
                <a:cs typeface="Times New Roman" panose="02020603050405020304" pitchFamily="18" charset="0"/>
              </a:rPr>
              <a:t>.</a:t>
            </a: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NUA Gain:</a:t>
            </a:r>
            <a:r>
              <a:rPr lang="en-US" kern="100" dirty="0">
                <a:effectLst/>
                <a:ea typeface="Aptos" panose="020B0004020202020204" pitchFamily="34" charset="0"/>
                <a:cs typeface="Times New Roman" panose="02020603050405020304" pitchFamily="18" charset="0"/>
              </a:rPr>
              <a:t> The net unrealized appreciation (the difference between market value at distribution and the cost basis) is taxed at the long-term capital gains rate.  This is the primary tax savings benefit.</a:t>
            </a: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Future Gain/Loss:</a:t>
            </a:r>
            <a:r>
              <a:rPr lang="en-US" kern="100" dirty="0">
                <a:effectLst/>
                <a:ea typeface="Aptos" panose="020B0004020202020204" pitchFamily="34" charset="0"/>
                <a:cs typeface="Times New Roman" panose="02020603050405020304" pitchFamily="18" charset="0"/>
              </a:rPr>
              <a:t> Any future appreciation of the stock </a:t>
            </a:r>
            <a:r>
              <a:rPr lang="en-US" i="1" kern="100" dirty="0">
                <a:effectLst/>
                <a:ea typeface="Aptos" panose="020B0004020202020204" pitchFamily="34" charset="0"/>
                <a:cs typeface="Times New Roman" panose="02020603050405020304" pitchFamily="18" charset="0"/>
              </a:rPr>
              <a:t>after</a:t>
            </a:r>
            <a:r>
              <a:rPr lang="en-US" kern="100" dirty="0">
                <a:effectLst/>
                <a:ea typeface="Aptos" panose="020B0004020202020204" pitchFamily="34" charset="0"/>
                <a:cs typeface="Times New Roman" panose="02020603050405020304" pitchFamily="18" charset="0"/>
              </a:rPr>
              <a:t> it has been distributed from the retirement plan is subject to regular capital gains rules.</a:t>
            </a:r>
          </a:p>
        </p:txBody>
      </p:sp>
    </p:spTree>
    <p:extLst>
      <p:ext uri="{BB962C8B-B14F-4D97-AF65-F5344CB8AC3E}">
        <p14:creationId xmlns:p14="http://schemas.microsoft.com/office/powerpoint/2010/main" val="4287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green letter in a square with arrows&#10;&#10;AI-generated content may be incorrect.">
            <a:extLst>
              <a:ext uri="{FF2B5EF4-FFF2-40B4-BE49-F238E27FC236}">
                <a16:creationId xmlns:a16="http://schemas.microsoft.com/office/drawing/2014/main" id="{ECAABCB8-ED9E-4DC3-8BDE-E6DF92D164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61040" y="5486717"/>
            <a:ext cx="1367420" cy="1371283"/>
          </a:xfrm>
          <a:prstGeom prst="rect">
            <a:avLst/>
          </a:prstGeom>
        </p:spPr>
      </p:pic>
      <p:sp>
        <p:nvSpPr>
          <p:cNvPr id="2" name="Title 1">
            <a:extLst>
              <a:ext uri="{FF2B5EF4-FFF2-40B4-BE49-F238E27FC236}">
                <a16:creationId xmlns:a16="http://schemas.microsoft.com/office/drawing/2014/main" id="{E98E0182-CA69-D5B8-B797-61CE5242CD7D}"/>
              </a:ext>
            </a:extLst>
          </p:cNvPr>
          <p:cNvSpPr>
            <a:spLocks noGrp="1"/>
          </p:cNvSpPr>
          <p:nvPr>
            <p:ph type="title"/>
          </p:nvPr>
        </p:nvSpPr>
        <p:spPr/>
        <p:txBody>
          <a:bodyPr/>
          <a:lstStyle/>
          <a:p>
            <a:pPr>
              <a:lnSpc>
                <a:spcPct val="115000"/>
              </a:lnSpc>
              <a:spcAft>
                <a:spcPts val="800"/>
              </a:spcAft>
            </a:pPr>
            <a:r>
              <a:rPr lang="en-US" kern="100" dirty="0">
                <a:solidFill>
                  <a:schemeClr val="tx1"/>
                </a:solidFill>
                <a:ea typeface="Aptos" panose="020B0004020202020204" pitchFamily="34" charset="0"/>
                <a:cs typeface="Times New Roman" panose="02020603050405020304" pitchFamily="18" charset="0"/>
              </a:rPr>
              <a:t>NUA and Income Taxation</a:t>
            </a:r>
            <a:br>
              <a:rPr lang="en-US" kern="100" dirty="0">
                <a:solidFill>
                  <a:schemeClr val="tx1"/>
                </a:solidFill>
                <a:ea typeface="Aptos" panose="020B0004020202020204" pitchFamily="34" charset="0"/>
                <a:cs typeface="Times New Roman" panose="02020603050405020304" pitchFamily="18" charset="0"/>
              </a:rPr>
            </a:br>
            <a:r>
              <a:rPr lang="en-US" kern="100" dirty="0">
                <a:solidFill>
                  <a:schemeClr val="tx1"/>
                </a:solidFill>
                <a:ea typeface="Aptos" panose="020B0004020202020204" pitchFamily="34" charset="0"/>
                <a:cs typeface="Times New Roman" panose="02020603050405020304" pitchFamily="18" charset="0"/>
              </a:rPr>
              <a:t>(Post-Distribution)</a:t>
            </a:r>
          </a:p>
        </p:txBody>
      </p:sp>
      <p:sp>
        <p:nvSpPr>
          <p:cNvPr id="6" name="TextBox 5">
            <a:extLst>
              <a:ext uri="{FF2B5EF4-FFF2-40B4-BE49-F238E27FC236}">
                <a16:creationId xmlns:a16="http://schemas.microsoft.com/office/drawing/2014/main" id="{AE10B6DD-2D42-626C-C0B0-59B0FF8B4490}"/>
              </a:ext>
            </a:extLst>
          </p:cNvPr>
          <p:cNvSpPr txBox="1"/>
          <p:nvPr/>
        </p:nvSpPr>
        <p:spPr>
          <a:xfrm>
            <a:off x="579690" y="2169778"/>
            <a:ext cx="10401656" cy="4093621"/>
          </a:xfrm>
          <a:prstGeom prst="rect">
            <a:avLst/>
          </a:prstGeom>
          <a:noFill/>
        </p:spPr>
        <p:txBody>
          <a:bodyPr wrap="square">
            <a:spAutoFit/>
          </a:bodyPr>
          <a:lstStyle/>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Lump-Sum Distribution Requirement:</a:t>
            </a:r>
            <a:r>
              <a:rPr lang="en-US" kern="100" dirty="0">
                <a:effectLst/>
                <a:ea typeface="Aptos" panose="020B0004020202020204" pitchFamily="34" charset="0"/>
                <a:cs typeface="Times New Roman" panose="02020603050405020304" pitchFamily="18" charset="0"/>
              </a:rPr>
              <a:t> To qualify for NUA treatment, the distribution of employer securities must be part of a lump-sum distribution.</a:t>
            </a: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Lump-Sum Definition:</a:t>
            </a:r>
            <a:r>
              <a:rPr lang="en-US" kern="100" dirty="0">
                <a:effectLst/>
                <a:ea typeface="Aptos" panose="020B0004020202020204" pitchFamily="34" charset="0"/>
                <a:cs typeface="Times New Roman" panose="02020603050405020304" pitchFamily="18" charset="0"/>
              </a:rPr>
              <a:t> A distribution of the employee's entire balance from all of the employer's qualified plans of a single type (e.g., all 401(k) plans, all profit-sharing plans) within one tax year.</a:t>
            </a:r>
          </a:p>
          <a:p>
            <a:pPr marL="742950" marR="0" lvl="1" indent="-285750">
              <a:lnSpc>
                <a:spcPct val="115000"/>
              </a:lnSpc>
              <a:spcAft>
                <a:spcPts val="800"/>
              </a:spcAft>
              <a:buSzPts val="1000"/>
              <a:buFont typeface="Arial" panose="020B0604020202020204" pitchFamily="34" charset="0"/>
              <a:buChar char="•"/>
              <a:tabLst>
                <a:tab pos="914400" algn="l"/>
              </a:tabLst>
            </a:pPr>
            <a:endParaRPr lang="en-US" kern="100" dirty="0">
              <a:effectLst/>
              <a:ea typeface="Aptos" panose="020B0004020202020204" pitchFamily="34" charset="0"/>
              <a:cs typeface="Times New Roman" panose="02020603050405020304" pitchFamily="18" charset="0"/>
            </a:endParaRPr>
          </a:p>
          <a:p>
            <a:pPr marL="285750" marR="0" lvl="0" indent="-285750">
              <a:lnSpc>
                <a:spcPct val="115000"/>
              </a:lnSpc>
              <a:spcAft>
                <a:spcPts val="800"/>
              </a:spcAft>
              <a:buSzPts val="1000"/>
              <a:buFont typeface="Arial" panose="020B0604020202020204" pitchFamily="34" charset="0"/>
              <a:buChar char="•"/>
              <a:tabLst>
                <a:tab pos="457200" algn="l"/>
              </a:tabLst>
            </a:pPr>
            <a:r>
              <a:rPr lang="en-US" b="1" kern="100" dirty="0">
                <a:effectLst/>
                <a:ea typeface="Aptos" panose="020B0004020202020204" pitchFamily="34" charset="0"/>
                <a:cs typeface="Times New Roman" panose="02020603050405020304" pitchFamily="18" charset="0"/>
              </a:rPr>
              <a:t>Taxation upon Distribution:</a:t>
            </a:r>
            <a:endParaRPr lang="en-US" kern="100" dirty="0">
              <a:effectLst/>
              <a:ea typeface="Aptos" panose="020B0004020202020204" pitchFamily="34" charset="0"/>
              <a:cs typeface="Times New Roman" panose="02020603050405020304" pitchFamily="18" charset="0"/>
            </a:endParaRP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Cost Basis:</a:t>
            </a:r>
            <a:r>
              <a:rPr lang="en-US" kern="100" dirty="0">
                <a:effectLst/>
                <a:ea typeface="Aptos" panose="020B0004020202020204" pitchFamily="34" charset="0"/>
                <a:cs typeface="Times New Roman" panose="02020603050405020304" pitchFamily="18" charset="0"/>
              </a:rPr>
              <a:t> The plan's cost basis is taxed as ordinary income in the year of distribution.  This may also be subject to the 10% early withdrawal penalty under IRC Section 72(t) unless an exception applies (e.g., separation from service after age 55, or age 59½).</a:t>
            </a:r>
          </a:p>
          <a:p>
            <a:pPr marL="742950" marR="0" lvl="1" indent="-285750">
              <a:lnSpc>
                <a:spcPct val="115000"/>
              </a:lnSpc>
              <a:spcAft>
                <a:spcPts val="800"/>
              </a:spcAft>
              <a:buSzPts val="1000"/>
              <a:buFont typeface="Arial" panose="020B0604020202020204" pitchFamily="34" charset="0"/>
              <a:buChar char="•"/>
              <a:tabLst>
                <a:tab pos="914400" algn="l"/>
              </a:tabLst>
            </a:pPr>
            <a:r>
              <a:rPr lang="en-US" b="1" kern="100" dirty="0">
                <a:effectLst/>
                <a:ea typeface="Aptos" panose="020B0004020202020204" pitchFamily="34" charset="0"/>
                <a:cs typeface="Times New Roman" panose="02020603050405020304" pitchFamily="18" charset="0"/>
              </a:rPr>
              <a:t>NUA Portion:</a:t>
            </a:r>
            <a:r>
              <a:rPr lang="en-US" kern="100" dirty="0">
                <a:effectLst/>
                <a:ea typeface="Aptos" panose="020B0004020202020204" pitchFamily="34" charset="0"/>
                <a:cs typeface="Times New Roman" panose="02020603050405020304" pitchFamily="18" charset="0"/>
              </a:rPr>
              <a:t> The NUA is </a:t>
            </a:r>
            <a:r>
              <a:rPr lang="en-US" i="1" kern="100" dirty="0">
                <a:effectLst/>
                <a:ea typeface="Aptos" panose="020B0004020202020204" pitchFamily="34" charset="0"/>
                <a:cs typeface="Times New Roman" panose="02020603050405020304" pitchFamily="18" charset="0"/>
              </a:rPr>
              <a:t>not</a:t>
            </a:r>
            <a:r>
              <a:rPr lang="en-US" kern="100" dirty="0">
                <a:effectLst/>
                <a:ea typeface="Aptos" panose="020B0004020202020204" pitchFamily="34" charset="0"/>
                <a:cs typeface="Times New Roman" panose="02020603050405020304" pitchFamily="18" charset="0"/>
              </a:rPr>
              <a:t> included in gross income at the time of distribution.  Instead, it receives long-term capital gains treatment when the securities are later sold.</a:t>
            </a:r>
          </a:p>
        </p:txBody>
      </p:sp>
    </p:spTree>
    <p:extLst>
      <p:ext uri="{BB962C8B-B14F-4D97-AF65-F5344CB8AC3E}">
        <p14:creationId xmlns:p14="http://schemas.microsoft.com/office/powerpoint/2010/main" val="924820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00989-C176-FBF9-2371-06B9FADDA8F9}"/>
              </a:ext>
            </a:extLst>
          </p:cNvPr>
          <p:cNvSpPr>
            <a:spLocks noGrp="1"/>
          </p:cNvSpPr>
          <p:nvPr>
            <p:ph type="title"/>
          </p:nvPr>
        </p:nvSpPr>
        <p:spPr/>
        <p:txBody>
          <a:bodyPr/>
          <a:lstStyle/>
          <a:p>
            <a:r>
              <a:rPr lang="en-US" dirty="0">
                <a:solidFill>
                  <a:schemeClr val="tx1"/>
                </a:solidFill>
              </a:rPr>
              <a:t>NUA Requirements of Distribution</a:t>
            </a:r>
          </a:p>
        </p:txBody>
      </p:sp>
      <p:sp>
        <p:nvSpPr>
          <p:cNvPr id="5" name="TextBox 4">
            <a:extLst>
              <a:ext uri="{FF2B5EF4-FFF2-40B4-BE49-F238E27FC236}">
                <a16:creationId xmlns:a16="http://schemas.microsoft.com/office/drawing/2014/main" id="{10338410-DD75-1E91-6425-A6FCE003A5C1}"/>
              </a:ext>
            </a:extLst>
          </p:cNvPr>
          <p:cNvSpPr txBox="1"/>
          <p:nvPr/>
        </p:nvSpPr>
        <p:spPr>
          <a:xfrm>
            <a:off x="594360" y="2480650"/>
            <a:ext cx="10333173" cy="3416320"/>
          </a:xfrm>
          <a:prstGeom prst="rect">
            <a:avLst/>
          </a:prstGeom>
          <a:noFill/>
        </p:spPr>
        <p:txBody>
          <a:bodyPr wrap="square" rtlCol="0">
            <a:spAutoFit/>
          </a:bodyPr>
          <a:lstStyle/>
          <a:p>
            <a:pPr marL="285750" indent="-285750">
              <a:buFont typeface="Arial" panose="020B0604020202020204" pitchFamily="34" charset="0"/>
              <a:buChar char="•"/>
            </a:pPr>
            <a:r>
              <a:rPr lang="en-US" dirty="0"/>
              <a:t>Lump-Sum Distributions of NUA must begin on qualified event</a:t>
            </a:r>
          </a:p>
          <a:p>
            <a:pPr marL="742950" lvl="1" indent="-285750">
              <a:buFont typeface="Arial" panose="020B0604020202020204" pitchFamily="34" charset="0"/>
              <a:buChar char="•"/>
            </a:pPr>
            <a:r>
              <a:rPr lang="en-US" dirty="0"/>
              <a:t>Separation from Service</a:t>
            </a:r>
          </a:p>
          <a:p>
            <a:pPr marL="742950" lvl="1" indent="-285750">
              <a:buFont typeface="Arial" panose="020B0604020202020204" pitchFamily="34" charset="0"/>
              <a:buChar char="•"/>
            </a:pPr>
            <a:r>
              <a:rPr lang="en-US" dirty="0"/>
              <a:t>Reaching Age 59 ½</a:t>
            </a:r>
          </a:p>
          <a:p>
            <a:pPr marL="742950" lvl="1" indent="-285750">
              <a:buFont typeface="Arial" panose="020B0604020202020204" pitchFamily="34" charset="0"/>
              <a:buChar char="•"/>
            </a:pPr>
            <a:r>
              <a:rPr lang="en-US" dirty="0"/>
              <a:t>Death</a:t>
            </a:r>
          </a:p>
          <a:p>
            <a:pPr marL="742950" lvl="1" indent="-285750">
              <a:buFont typeface="Arial" panose="020B0604020202020204" pitchFamily="34" charset="0"/>
              <a:buChar char="•"/>
            </a:pPr>
            <a:r>
              <a:rPr lang="en-US" dirty="0"/>
              <a:t>Disability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Lump-sum distribution is required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Retirement plan must be empty within calendar year of lump sum distribution</a:t>
            </a:r>
          </a:p>
          <a:p>
            <a:pPr marL="742950" lvl="1" indent="-285750">
              <a:buFont typeface="Arial" panose="020B0604020202020204" pitchFamily="34" charset="0"/>
              <a:buChar char="•"/>
            </a:pPr>
            <a:r>
              <a:rPr lang="en-US" dirty="0"/>
              <a:t>Caution to not have NUA status revoked by missing the date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014091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een letter in a square with arrows&#10;&#10;AI-generated content may be incorrect.">
            <a:extLst>
              <a:ext uri="{FF2B5EF4-FFF2-40B4-BE49-F238E27FC236}">
                <a16:creationId xmlns:a16="http://schemas.microsoft.com/office/drawing/2014/main" id="{5C61A824-CE29-FCB1-A23C-3C554B427C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2725" y="4997023"/>
            <a:ext cx="1855735" cy="1860977"/>
          </a:xfrm>
          <a:prstGeom prst="rect">
            <a:avLst/>
          </a:prstGeom>
        </p:spPr>
      </p:pic>
      <p:sp>
        <p:nvSpPr>
          <p:cNvPr id="2" name="Title 1">
            <a:extLst>
              <a:ext uri="{FF2B5EF4-FFF2-40B4-BE49-F238E27FC236}">
                <a16:creationId xmlns:a16="http://schemas.microsoft.com/office/drawing/2014/main" id="{8650CE6F-D172-8A23-5B2B-DF953CCA7965}"/>
              </a:ext>
            </a:extLst>
          </p:cNvPr>
          <p:cNvSpPr>
            <a:spLocks noGrp="1"/>
          </p:cNvSpPr>
          <p:nvPr>
            <p:ph type="title"/>
          </p:nvPr>
        </p:nvSpPr>
        <p:spPr/>
        <p:txBody>
          <a:bodyPr/>
          <a:lstStyle/>
          <a:p>
            <a:r>
              <a:rPr lang="en-US" dirty="0">
                <a:solidFill>
                  <a:schemeClr val="tx1"/>
                </a:solidFill>
              </a:rPr>
              <a:t>Careful of Distribution Options</a:t>
            </a:r>
          </a:p>
        </p:txBody>
      </p:sp>
      <p:sp>
        <p:nvSpPr>
          <p:cNvPr id="5" name="TextBox 4">
            <a:extLst>
              <a:ext uri="{FF2B5EF4-FFF2-40B4-BE49-F238E27FC236}">
                <a16:creationId xmlns:a16="http://schemas.microsoft.com/office/drawing/2014/main" id="{D1B4D464-22FA-48B2-8A8C-0456102A31D6}"/>
              </a:ext>
            </a:extLst>
          </p:cNvPr>
          <p:cNvSpPr txBox="1"/>
          <p:nvPr/>
        </p:nvSpPr>
        <p:spPr>
          <a:xfrm>
            <a:off x="594360" y="1860977"/>
            <a:ext cx="10321796" cy="4801314"/>
          </a:xfrm>
          <a:prstGeom prst="rect">
            <a:avLst/>
          </a:prstGeom>
          <a:noFill/>
        </p:spPr>
        <p:txBody>
          <a:bodyPr wrap="square" rtlCol="0">
            <a:spAutoFit/>
          </a:bodyPr>
          <a:lstStyle/>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a:t>Strategies for distribution </a:t>
            </a:r>
            <a:r>
              <a:rPr lang="en-US" dirty="0"/>
              <a:t>of Employer stock and cash contributions</a:t>
            </a:r>
          </a:p>
          <a:p>
            <a:pPr marL="742950" lvl="1" indent="-285750">
              <a:buFont typeface="Arial" panose="020B0604020202020204" pitchFamily="34" charset="0"/>
              <a:buChar char="•"/>
            </a:pPr>
            <a:r>
              <a:rPr lang="en-US" dirty="0"/>
              <a:t>For NUA treatment, the employer stock must be part of a lump-sum distribution in one tax year</a:t>
            </a:r>
          </a:p>
          <a:p>
            <a:pPr marL="742950" lvl="1" indent="-285750">
              <a:buFont typeface="Arial" panose="020B0604020202020204" pitchFamily="34" charset="0"/>
              <a:buChar char="•"/>
            </a:pPr>
            <a:r>
              <a:rPr lang="en-US" dirty="0"/>
              <a:t>Send employer stock to a taxable brokerage account and roll the non-stock portion of the plan 	(funds, ETFs, etc.) to an IRA at the same time, preserving tax deferral on the rest</a:t>
            </a:r>
          </a:p>
          <a:p>
            <a:pPr marL="742950" lvl="1" indent="-285750">
              <a:buFont typeface="Arial" panose="020B0604020202020204" pitchFamily="34" charset="0"/>
              <a:buChar char="•"/>
            </a:pPr>
            <a:r>
              <a:rPr lang="en-US" dirty="0"/>
              <a:t>Sell Stock Units in lots with lower cost basis (higher NUA) and rollover remaining Stock Units with higher cost basis (lower NUA) into IRA – IRC Section 402(c)(2)(b)</a:t>
            </a:r>
          </a:p>
          <a:p>
            <a:pPr marL="1200150" lvl="2" indent="-285750">
              <a:buFont typeface="Arial" panose="020B0604020202020204" pitchFamily="34" charset="0"/>
              <a:buChar char="•"/>
            </a:pPr>
            <a:r>
              <a:rPr lang="en-US" dirty="0"/>
              <a:t>Taxed portion will be the cost basis of first amount distributed from retirement plan that includes employer securities in the plan</a:t>
            </a:r>
          </a:p>
          <a:p>
            <a:pPr marL="285750" indent="-285750">
              <a:buFont typeface="Arial" panose="020B0604020202020204" pitchFamily="34" charset="0"/>
              <a:buChar char="•"/>
            </a:pPr>
            <a:r>
              <a:rPr lang="en-US" b="1" dirty="0"/>
              <a:t>What to not do:</a:t>
            </a:r>
          </a:p>
          <a:p>
            <a:pPr marL="742950" lvl="1" indent="-285750">
              <a:buFont typeface="Arial" panose="020B0604020202020204" pitchFamily="34" charset="0"/>
              <a:buChar char="•"/>
            </a:pPr>
            <a:r>
              <a:rPr lang="en-US" b="1" dirty="0"/>
              <a:t>Do not sell employer stock while held in the qualified plan</a:t>
            </a:r>
          </a:p>
          <a:p>
            <a:pPr marL="742950" lvl="1" indent="-285750">
              <a:buFont typeface="Arial" panose="020B0604020202020204" pitchFamily="34" charset="0"/>
              <a:buChar char="•"/>
            </a:pPr>
            <a:r>
              <a:rPr lang="en-US" dirty="0"/>
              <a:t>Do not roll employer stock itself into an IRA, or else NUA treatment is permanently forfeited and all later distributions will be taxed as ordinary income</a:t>
            </a:r>
          </a:p>
          <a:p>
            <a:pPr marL="742950" lvl="1" indent="-285750">
              <a:buFont typeface="Arial" panose="020B0604020202020204" pitchFamily="34" charset="0"/>
              <a:buChar char="•"/>
            </a:pPr>
            <a:r>
              <a:rPr lang="en-US" dirty="0"/>
              <a:t>Be careful with partial distributions in earlier years; before the triggering event can prevent  a later distribution from qualifying as a lump sum for NUA purposes</a:t>
            </a:r>
          </a:p>
          <a:p>
            <a:pPr marL="742950" lvl="1" indent="-285750">
              <a:buFont typeface="Arial" panose="020B0604020202020204" pitchFamily="34" charset="0"/>
              <a:buChar char="•"/>
            </a:pPr>
            <a:r>
              <a:rPr lang="en-US" dirty="0"/>
              <a:t>Do not initiate distributions in November or December</a:t>
            </a:r>
          </a:p>
          <a:p>
            <a:pPr marL="1200150" lvl="2" indent="-285750">
              <a:buFont typeface="Arial" panose="020B0604020202020204" pitchFamily="34" charset="0"/>
              <a:buChar char="•"/>
            </a:pPr>
            <a:r>
              <a:rPr lang="en-US" dirty="0"/>
              <a:t>Runs risk distributions flowing into next calendar year</a:t>
            </a:r>
          </a:p>
        </p:txBody>
      </p:sp>
    </p:spTree>
    <p:extLst>
      <p:ext uri="{BB962C8B-B14F-4D97-AF65-F5344CB8AC3E}">
        <p14:creationId xmlns:p14="http://schemas.microsoft.com/office/powerpoint/2010/main" val="140843540"/>
      </p:ext>
    </p:extLst>
  </p:cSld>
  <p:clrMapOvr>
    <a:masterClrMapping/>
  </p:clrMapOvr>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2B5D19"/>
      </a:dk2>
      <a:lt2>
        <a:srgbClr val="E8E8E8"/>
      </a:lt2>
      <a:accent1>
        <a:srgbClr val="3A7D22"/>
      </a:accent1>
      <a:accent2>
        <a:srgbClr val="3A7D22"/>
      </a:accent2>
      <a:accent3>
        <a:srgbClr val="3A7D22"/>
      </a:accent3>
      <a:accent4>
        <a:srgbClr val="3A7D22"/>
      </a:accent4>
      <a:accent5>
        <a:srgbClr val="3A7D22"/>
      </a:accent5>
      <a:accent6>
        <a:srgbClr val="3A7D22"/>
      </a:accent6>
      <a:hlink>
        <a:srgbClr val="3A7D22"/>
      </a:hlink>
      <a:folHlink>
        <a:srgbClr val="3A7D2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435</TotalTime>
  <Words>4428</Words>
  <Application>Microsoft Office PowerPoint</Application>
  <PresentationFormat>Widescreen</PresentationFormat>
  <Paragraphs>434</Paragraphs>
  <Slides>44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Aptos</vt:lpstr>
      <vt:lpstr>Arial</vt:lpstr>
      <vt:lpstr>Franklin Gothic Book</vt:lpstr>
      <vt:lpstr>Franklin Gothic Medium</vt:lpstr>
      <vt:lpstr>Times New Roman</vt:lpstr>
      <vt:lpstr>Office Theme</vt:lpstr>
      <vt:lpstr> Net Unrealized Appreciation and Restricted Stock Units  </vt:lpstr>
      <vt:lpstr>Net Unrealized Appreciation (NUA)</vt:lpstr>
      <vt:lpstr>Net Unrealized Appreciation (NUA)</vt:lpstr>
      <vt:lpstr>NUA and Income Taxation  (Pre-Exercise)</vt:lpstr>
      <vt:lpstr>NUA and Income Taxation  (Pre-Distribution)</vt:lpstr>
      <vt:lpstr>NUA and Income Taxation  (Post-Exercise)</vt:lpstr>
      <vt:lpstr>NUA and Income Taxation (Post-Distribution)</vt:lpstr>
      <vt:lpstr>NUA Requirements of Distribution</vt:lpstr>
      <vt:lpstr>Careful of Distribution Options</vt:lpstr>
      <vt:lpstr>Example of sale of Stock Units</vt:lpstr>
      <vt:lpstr>Form 1099-R Reporting</vt:lpstr>
      <vt:lpstr>Benefits to the Employer</vt:lpstr>
      <vt:lpstr>Benefits to the Employee</vt:lpstr>
      <vt:lpstr>Example of NUA Taxation</vt:lpstr>
      <vt:lpstr>Advanced Tax Implications and Considerations</vt:lpstr>
      <vt:lpstr>NUA vs. IRA Rollover  (Strategic Analysis)</vt:lpstr>
      <vt:lpstr>A Numerical Analysis</vt:lpstr>
      <vt:lpstr>NUA in Retirement Account vs. Brokerage Account</vt:lpstr>
      <vt:lpstr>Restricted Stock Units (RSU)s</vt:lpstr>
      <vt:lpstr>RSU Vesting and Conditions</vt:lpstr>
      <vt:lpstr> Tax Timing Overview</vt:lpstr>
      <vt:lpstr>RSU Vesting Implications</vt:lpstr>
      <vt:lpstr>When Can RSUs be sold?</vt:lpstr>
      <vt:lpstr>Tax at Grant</vt:lpstr>
      <vt:lpstr>Tax at Vesting</vt:lpstr>
      <vt:lpstr>How Tax Is Withheld</vt:lpstr>
      <vt:lpstr>Under‑Withholding Risk</vt:lpstr>
      <vt:lpstr>Cost Basis Basics</vt:lpstr>
      <vt:lpstr>Tax When You Sell Shares</vt:lpstr>
      <vt:lpstr>Capital Gains Rules</vt:lpstr>
      <vt:lpstr> Double Taxation Trap</vt:lpstr>
      <vt:lpstr> State and Local Tax Issues</vt:lpstr>
      <vt:lpstr>83(b) Election: Not for RSUs</vt:lpstr>
      <vt:lpstr>83(i) Deferral (Niche Case)</vt:lpstr>
      <vt:lpstr>Key Risks with RSUs</vt:lpstr>
      <vt:lpstr>RSU Tax Implications</vt:lpstr>
      <vt:lpstr>Common Employee Mistakes</vt:lpstr>
      <vt:lpstr>Practical Strategies</vt:lpstr>
      <vt:lpstr>Record‑Keeping Checklist</vt:lpstr>
      <vt:lpstr>Questions to Ask Your Advisor</vt:lpstr>
      <vt:lpstr>Important Disclaimers</vt:lpstr>
      <vt:lpstr>RSUs vs Stock Options Key Difference</vt:lpstr>
      <vt:lpstr>RSUs vs Stock Options Key Difference Continued</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apugh@aerifyio.mcpa.cloud</dc:creator>
  <cp:lastModifiedBy>apugh@aerifyio.mcpa.cloud</cp:lastModifiedBy>
  <cp:revision>73</cp:revision>
  <dcterms:created xsi:type="dcterms:W3CDTF">2025-11-25T21:10:54Z</dcterms:created>
  <dcterms:modified xsi:type="dcterms:W3CDTF">2025-12-03T19:53:37Z</dcterms:modified>
</cp:coreProperties>
</file>