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1" r:id="rId35"/>
    <p:sldId id="292" r:id="rId36"/>
    <p:sldId id="293" r:id="rId37"/>
    <p:sldId id="294" r:id="rId38"/>
    <p:sldId id="295" r:id="rId39"/>
    <p:sldId id="296" r:id="rId40"/>
    <p:sldId id="297" r:id="rId41"/>
    <p:sldId id="298" r:id="rId42"/>
    <p:sldId id="299"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8" autoAdjust="0"/>
    <p:restoredTop sz="94660"/>
  </p:normalViewPr>
  <p:slideViewPr>
    <p:cSldViewPr snapToGrid="0">
      <p:cViewPr varScale="1">
        <p:scale>
          <a:sx n="82" d="100"/>
          <a:sy n="82" d="100"/>
        </p:scale>
        <p:origin x="40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3FED77-CCD8-48EE-BD15-C9CB2BBB9BD2}" type="datetimeFigureOut">
              <a:rPr lang="en-US" smtClean="0"/>
              <a:t>11/26/2025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A76FCE-E0EA-4537-826C-A3DA838ECB6C}" type="slidenum">
              <a:rPr lang="en-US" smtClean="0"/>
              <a:t>‹#›</a:t>
            </a:fld>
            <a:endParaRPr lang="en-US" dirty="0"/>
          </a:p>
        </p:txBody>
      </p:sp>
    </p:spTree>
    <p:extLst>
      <p:ext uri="{BB962C8B-B14F-4D97-AF65-F5344CB8AC3E}">
        <p14:creationId xmlns:p14="http://schemas.microsoft.com/office/powerpoint/2010/main" val="1196911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E3A68-253C-9839-529B-82EADB7BAC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65698C-C64F-FE4A-F81E-B8446DB425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C99CDA-6723-C0D1-F9F6-60116873DA21}"/>
              </a:ext>
            </a:extLst>
          </p:cNvPr>
          <p:cNvSpPr>
            <a:spLocks noGrp="1"/>
          </p:cNvSpPr>
          <p:nvPr>
            <p:ph type="dt" sz="half" idx="10"/>
          </p:nvPr>
        </p:nvSpPr>
        <p:spPr/>
        <p:txBody>
          <a:bodyPr/>
          <a:lstStyle/>
          <a:p>
            <a:fld id="{F8BFF23B-8961-48B0-8F75-F7FFBC7B91AA}" type="datetimeFigureOut">
              <a:rPr lang="en-US" smtClean="0"/>
              <a:t>11/26/2025</a:t>
            </a:fld>
            <a:endParaRPr lang="en-US" dirty="0"/>
          </a:p>
        </p:txBody>
      </p:sp>
      <p:sp>
        <p:nvSpPr>
          <p:cNvPr id="5" name="Footer Placeholder 4">
            <a:extLst>
              <a:ext uri="{FF2B5EF4-FFF2-40B4-BE49-F238E27FC236}">
                <a16:creationId xmlns:a16="http://schemas.microsoft.com/office/drawing/2014/main" id="{ED56E8C4-4ECA-8E3F-2C89-46E33508075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1EFC1F9-3B70-0E7B-87F6-C6AD4A2F5235}"/>
              </a:ext>
            </a:extLst>
          </p:cNvPr>
          <p:cNvSpPr>
            <a:spLocks noGrp="1"/>
          </p:cNvSpPr>
          <p:nvPr>
            <p:ph type="sldNum" sz="quarter" idx="12"/>
          </p:nvPr>
        </p:nvSpPr>
        <p:spPr/>
        <p:txBody>
          <a:bodyPr/>
          <a:lstStyle/>
          <a:p>
            <a:fld id="{1E1BB454-B13E-4B34-8242-709417BAF617}" type="slidenum">
              <a:rPr lang="en-US" smtClean="0"/>
              <a:t>‹#›</a:t>
            </a:fld>
            <a:endParaRPr lang="en-US" dirty="0"/>
          </a:p>
        </p:txBody>
      </p:sp>
    </p:spTree>
    <p:extLst>
      <p:ext uri="{BB962C8B-B14F-4D97-AF65-F5344CB8AC3E}">
        <p14:creationId xmlns:p14="http://schemas.microsoft.com/office/powerpoint/2010/main" val="1043907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47EB7-0EF0-360E-1E84-22A2D83BEC0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4F91415-0790-E02A-2086-6E13427180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F419CB-084E-4A58-97B7-189AEC67AFA1}"/>
              </a:ext>
            </a:extLst>
          </p:cNvPr>
          <p:cNvSpPr>
            <a:spLocks noGrp="1"/>
          </p:cNvSpPr>
          <p:nvPr>
            <p:ph type="dt" sz="half" idx="10"/>
          </p:nvPr>
        </p:nvSpPr>
        <p:spPr/>
        <p:txBody>
          <a:bodyPr/>
          <a:lstStyle/>
          <a:p>
            <a:fld id="{F8BFF23B-8961-48B0-8F75-F7FFBC7B91AA}" type="datetimeFigureOut">
              <a:rPr lang="en-US" smtClean="0"/>
              <a:t>11/26/2025</a:t>
            </a:fld>
            <a:endParaRPr lang="en-US" dirty="0"/>
          </a:p>
        </p:txBody>
      </p:sp>
      <p:sp>
        <p:nvSpPr>
          <p:cNvPr id="5" name="Footer Placeholder 4">
            <a:extLst>
              <a:ext uri="{FF2B5EF4-FFF2-40B4-BE49-F238E27FC236}">
                <a16:creationId xmlns:a16="http://schemas.microsoft.com/office/drawing/2014/main" id="{36C44870-B2DE-3263-F388-6EBCFF5135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D6FED8E-3D2C-7780-1FD4-24DBE9C0D556}"/>
              </a:ext>
            </a:extLst>
          </p:cNvPr>
          <p:cNvSpPr>
            <a:spLocks noGrp="1"/>
          </p:cNvSpPr>
          <p:nvPr>
            <p:ph type="sldNum" sz="quarter" idx="12"/>
          </p:nvPr>
        </p:nvSpPr>
        <p:spPr/>
        <p:txBody>
          <a:bodyPr/>
          <a:lstStyle/>
          <a:p>
            <a:fld id="{1E1BB454-B13E-4B34-8242-709417BAF617}" type="slidenum">
              <a:rPr lang="en-US" smtClean="0"/>
              <a:t>‹#›</a:t>
            </a:fld>
            <a:endParaRPr lang="en-US" dirty="0"/>
          </a:p>
        </p:txBody>
      </p:sp>
    </p:spTree>
    <p:extLst>
      <p:ext uri="{BB962C8B-B14F-4D97-AF65-F5344CB8AC3E}">
        <p14:creationId xmlns:p14="http://schemas.microsoft.com/office/powerpoint/2010/main" val="4009802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A4791E-FD0E-4793-D75E-070DD4298B1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F05D23-E455-13DF-032B-4D0464E429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A9DD5A-6EB4-E922-16DD-9D41205A9665}"/>
              </a:ext>
            </a:extLst>
          </p:cNvPr>
          <p:cNvSpPr>
            <a:spLocks noGrp="1"/>
          </p:cNvSpPr>
          <p:nvPr>
            <p:ph type="dt" sz="half" idx="10"/>
          </p:nvPr>
        </p:nvSpPr>
        <p:spPr/>
        <p:txBody>
          <a:bodyPr/>
          <a:lstStyle/>
          <a:p>
            <a:fld id="{F8BFF23B-8961-48B0-8F75-F7FFBC7B91AA}" type="datetimeFigureOut">
              <a:rPr lang="en-US" smtClean="0"/>
              <a:t>11/26/2025</a:t>
            </a:fld>
            <a:endParaRPr lang="en-US" dirty="0"/>
          </a:p>
        </p:txBody>
      </p:sp>
      <p:sp>
        <p:nvSpPr>
          <p:cNvPr id="5" name="Footer Placeholder 4">
            <a:extLst>
              <a:ext uri="{FF2B5EF4-FFF2-40B4-BE49-F238E27FC236}">
                <a16:creationId xmlns:a16="http://schemas.microsoft.com/office/drawing/2014/main" id="{03595EA8-CC13-C6AE-7704-DAE3C5AC88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7F94F1E-4C48-E104-6C86-0E5F18D8461E}"/>
              </a:ext>
            </a:extLst>
          </p:cNvPr>
          <p:cNvSpPr>
            <a:spLocks noGrp="1"/>
          </p:cNvSpPr>
          <p:nvPr>
            <p:ph type="sldNum" sz="quarter" idx="12"/>
          </p:nvPr>
        </p:nvSpPr>
        <p:spPr/>
        <p:txBody>
          <a:bodyPr/>
          <a:lstStyle/>
          <a:p>
            <a:fld id="{1E1BB454-B13E-4B34-8242-709417BAF617}" type="slidenum">
              <a:rPr lang="en-US" smtClean="0"/>
              <a:t>‹#›</a:t>
            </a:fld>
            <a:endParaRPr lang="en-US" dirty="0"/>
          </a:p>
        </p:txBody>
      </p:sp>
    </p:spTree>
    <p:extLst>
      <p:ext uri="{BB962C8B-B14F-4D97-AF65-F5344CB8AC3E}">
        <p14:creationId xmlns:p14="http://schemas.microsoft.com/office/powerpoint/2010/main" val="87654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7E686-A889-EB39-0414-D8FA4CCBA8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A3BB6A-19BF-4FE6-9917-B33A00B41C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EEE7C3-AE7F-8FC0-CF27-14E833F6B6C7}"/>
              </a:ext>
            </a:extLst>
          </p:cNvPr>
          <p:cNvSpPr>
            <a:spLocks noGrp="1"/>
          </p:cNvSpPr>
          <p:nvPr>
            <p:ph type="dt" sz="half" idx="10"/>
          </p:nvPr>
        </p:nvSpPr>
        <p:spPr/>
        <p:txBody>
          <a:bodyPr/>
          <a:lstStyle/>
          <a:p>
            <a:fld id="{F8BFF23B-8961-48B0-8F75-F7FFBC7B91AA}" type="datetimeFigureOut">
              <a:rPr lang="en-US" smtClean="0"/>
              <a:t>11/26/2025</a:t>
            </a:fld>
            <a:endParaRPr lang="en-US" dirty="0"/>
          </a:p>
        </p:txBody>
      </p:sp>
      <p:sp>
        <p:nvSpPr>
          <p:cNvPr id="5" name="Footer Placeholder 4">
            <a:extLst>
              <a:ext uri="{FF2B5EF4-FFF2-40B4-BE49-F238E27FC236}">
                <a16:creationId xmlns:a16="http://schemas.microsoft.com/office/drawing/2014/main" id="{BD944FCE-5D20-75F9-9ECB-11CA5D86DE5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CA7B3E-258F-55C8-0F19-FB22B16E6789}"/>
              </a:ext>
            </a:extLst>
          </p:cNvPr>
          <p:cNvSpPr>
            <a:spLocks noGrp="1"/>
          </p:cNvSpPr>
          <p:nvPr>
            <p:ph type="sldNum" sz="quarter" idx="12"/>
          </p:nvPr>
        </p:nvSpPr>
        <p:spPr/>
        <p:txBody>
          <a:bodyPr/>
          <a:lstStyle/>
          <a:p>
            <a:fld id="{1E1BB454-B13E-4B34-8242-709417BAF617}" type="slidenum">
              <a:rPr lang="en-US" smtClean="0"/>
              <a:t>‹#›</a:t>
            </a:fld>
            <a:endParaRPr lang="en-US" dirty="0"/>
          </a:p>
        </p:txBody>
      </p:sp>
    </p:spTree>
    <p:extLst>
      <p:ext uri="{BB962C8B-B14F-4D97-AF65-F5344CB8AC3E}">
        <p14:creationId xmlns:p14="http://schemas.microsoft.com/office/powerpoint/2010/main" val="73975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0F9DF-C545-C577-4385-4AB13E8369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625366-889E-890C-EA0B-5DEE2E4592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9E80F1-7531-B9E3-7D2C-A2E67C081CA0}"/>
              </a:ext>
            </a:extLst>
          </p:cNvPr>
          <p:cNvSpPr>
            <a:spLocks noGrp="1"/>
          </p:cNvSpPr>
          <p:nvPr>
            <p:ph type="dt" sz="half" idx="10"/>
          </p:nvPr>
        </p:nvSpPr>
        <p:spPr/>
        <p:txBody>
          <a:bodyPr/>
          <a:lstStyle/>
          <a:p>
            <a:fld id="{F8BFF23B-8961-48B0-8F75-F7FFBC7B91AA}" type="datetimeFigureOut">
              <a:rPr lang="en-US" smtClean="0"/>
              <a:t>11/26/2025</a:t>
            </a:fld>
            <a:endParaRPr lang="en-US" dirty="0"/>
          </a:p>
        </p:txBody>
      </p:sp>
      <p:sp>
        <p:nvSpPr>
          <p:cNvPr id="5" name="Footer Placeholder 4">
            <a:extLst>
              <a:ext uri="{FF2B5EF4-FFF2-40B4-BE49-F238E27FC236}">
                <a16:creationId xmlns:a16="http://schemas.microsoft.com/office/drawing/2014/main" id="{2FF1DF5A-00CC-32AC-FC7D-65168F6B6C1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54E9BA-7842-D171-0676-DFE110680645}"/>
              </a:ext>
            </a:extLst>
          </p:cNvPr>
          <p:cNvSpPr>
            <a:spLocks noGrp="1"/>
          </p:cNvSpPr>
          <p:nvPr>
            <p:ph type="sldNum" sz="quarter" idx="12"/>
          </p:nvPr>
        </p:nvSpPr>
        <p:spPr/>
        <p:txBody>
          <a:bodyPr/>
          <a:lstStyle/>
          <a:p>
            <a:fld id="{1E1BB454-B13E-4B34-8242-709417BAF617}" type="slidenum">
              <a:rPr lang="en-US" smtClean="0"/>
              <a:t>‹#›</a:t>
            </a:fld>
            <a:endParaRPr lang="en-US" dirty="0"/>
          </a:p>
        </p:txBody>
      </p:sp>
    </p:spTree>
    <p:extLst>
      <p:ext uri="{BB962C8B-B14F-4D97-AF65-F5344CB8AC3E}">
        <p14:creationId xmlns:p14="http://schemas.microsoft.com/office/powerpoint/2010/main" val="1045617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CF876-2276-B3FF-9FC6-685B1FFB99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519070-CDDC-CACC-5E70-F49BB4E9DC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696F31-FE83-3FE7-2811-1A976659275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8D5009-F4CE-DF37-553E-C68CD52C60DF}"/>
              </a:ext>
            </a:extLst>
          </p:cNvPr>
          <p:cNvSpPr>
            <a:spLocks noGrp="1"/>
          </p:cNvSpPr>
          <p:nvPr>
            <p:ph type="dt" sz="half" idx="10"/>
          </p:nvPr>
        </p:nvSpPr>
        <p:spPr/>
        <p:txBody>
          <a:bodyPr/>
          <a:lstStyle/>
          <a:p>
            <a:fld id="{F8BFF23B-8961-48B0-8F75-F7FFBC7B91AA}" type="datetimeFigureOut">
              <a:rPr lang="en-US" smtClean="0"/>
              <a:t>11/26/2025</a:t>
            </a:fld>
            <a:endParaRPr lang="en-US" dirty="0"/>
          </a:p>
        </p:txBody>
      </p:sp>
      <p:sp>
        <p:nvSpPr>
          <p:cNvPr id="6" name="Footer Placeholder 5">
            <a:extLst>
              <a:ext uri="{FF2B5EF4-FFF2-40B4-BE49-F238E27FC236}">
                <a16:creationId xmlns:a16="http://schemas.microsoft.com/office/drawing/2014/main" id="{B5056067-1B2C-89A1-AE53-0D0BEFE11E3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30359C-5739-CAF4-02F5-018C1BD1B9B2}"/>
              </a:ext>
            </a:extLst>
          </p:cNvPr>
          <p:cNvSpPr>
            <a:spLocks noGrp="1"/>
          </p:cNvSpPr>
          <p:nvPr>
            <p:ph type="sldNum" sz="quarter" idx="12"/>
          </p:nvPr>
        </p:nvSpPr>
        <p:spPr/>
        <p:txBody>
          <a:bodyPr/>
          <a:lstStyle/>
          <a:p>
            <a:fld id="{1E1BB454-B13E-4B34-8242-709417BAF617}" type="slidenum">
              <a:rPr lang="en-US" smtClean="0"/>
              <a:t>‹#›</a:t>
            </a:fld>
            <a:endParaRPr lang="en-US" dirty="0"/>
          </a:p>
        </p:txBody>
      </p:sp>
    </p:spTree>
    <p:extLst>
      <p:ext uri="{BB962C8B-B14F-4D97-AF65-F5344CB8AC3E}">
        <p14:creationId xmlns:p14="http://schemas.microsoft.com/office/powerpoint/2010/main" val="4147174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703FB-F53F-0F19-FB15-C660EAA923F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222ECC-68E0-8C3B-942D-5C9033D70F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A88648-85C4-53D0-003A-124BC0DE55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635BCA-2744-7382-4D0D-0BB26BA41C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B00939-DC67-5EF4-0957-788015DC2BD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DE98E92-5445-DD38-C470-1FC1F5CAF4F3}"/>
              </a:ext>
            </a:extLst>
          </p:cNvPr>
          <p:cNvSpPr>
            <a:spLocks noGrp="1"/>
          </p:cNvSpPr>
          <p:nvPr>
            <p:ph type="dt" sz="half" idx="10"/>
          </p:nvPr>
        </p:nvSpPr>
        <p:spPr/>
        <p:txBody>
          <a:bodyPr/>
          <a:lstStyle/>
          <a:p>
            <a:fld id="{F8BFF23B-8961-48B0-8F75-F7FFBC7B91AA}" type="datetimeFigureOut">
              <a:rPr lang="en-US" smtClean="0"/>
              <a:t>11/26/2025</a:t>
            </a:fld>
            <a:endParaRPr lang="en-US" dirty="0"/>
          </a:p>
        </p:txBody>
      </p:sp>
      <p:sp>
        <p:nvSpPr>
          <p:cNvPr id="8" name="Footer Placeholder 7">
            <a:extLst>
              <a:ext uri="{FF2B5EF4-FFF2-40B4-BE49-F238E27FC236}">
                <a16:creationId xmlns:a16="http://schemas.microsoft.com/office/drawing/2014/main" id="{F46F75D5-20F8-7920-1630-B94D68A2DEB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3CD0BDF-00A5-8EE7-D37B-D4188F25F560}"/>
              </a:ext>
            </a:extLst>
          </p:cNvPr>
          <p:cNvSpPr>
            <a:spLocks noGrp="1"/>
          </p:cNvSpPr>
          <p:nvPr>
            <p:ph type="sldNum" sz="quarter" idx="12"/>
          </p:nvPr>
        </p:nvSpPr>
        <p:spPr/>
        <p:txBody>
          <a:bodyPr/>
          <a:lstStyle/>
          <a:p>
            <a:fld id="{1E1BB454-B13E-4B34-8242-709417BAF617}" type="slidenum">
              <a:rPr lang="en-US" smtClean="0"/>
              <a:t>‹#›</a:t>
            </a:fld>
            <a:endParaRPr lang="en-US" dirty="0"/>
          </a:p>
        </p:txBody>
      </p:sp>
    </p:spTree>
    <p:extLst>
      <p:ext uri="{BB962C8B-B14F-4D97-AF65-F5344CB8AC3E}">
        <p14:creationId xmlns:p14="http://schemas.microsoft.com/office/powerpoint/2010/main" val="2827498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B0452-0D6B-B37D-FAEC-D7414E30116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8139A8-6C49-7084-B54C-D1A7F92FC9D1}"/>
              </a:ext>
            </a:extLst>
          </p:cNvPr>
          <p:cNvSpPr>
            <a:spLocks noGrp="1"/>
          </p:cNvSpPr>
          <p:nvPr>
            <p:ph type="dt" sz="half" idx="10"/>
          </p:nvPr>
        </p:nvSpPr>
        <p:spPr/>
        <p:txBody>
          <a:bodyPr/>
          <a:lstStyle/>
          <a:p>
            <a:fld id="{F8BFF23B-8961-48B0-8F75-F7FFBC7B91AA}" type="datetimeFigureOut">
              <a:rPr lang="en-US" smtClean="0"/>
              <a:t>11/26/2025</a:t>
            </a:fld>
            <a:endParaRPr lang="en-US" dirty="0"/>
          </a:p>
        </p:txBody>
      </p:sp>
      <p:sp>
        <p:nvSpPr>
          <p:cNvPr id="4" name="Footer Placeholder 3">
            <a:extLst>
              <a:ext uri="{FF2B5EF4-FFF2-40B4-BE49-F238E27FC236}">
                <a16:creationId xmlns:a16="http://schemas.microsoft.com/office/drawing/2014/main" id="{8EAE00CE-739E-7ABF-6744-DE854DD2406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DF801AE-E982-115C-8B7C-D7603C159997}"/>
              </a:ext>
            </a:extLst>
          </p:cNvPr>
          <p:cNvSpPr>
            <a:spLocks noGrp="1"/>
          </p:cNvSpPr>
          <p:nvPr>
            <p:ph type="sldNum" sz="quarter" idx="12"/>
          </p:nvPr>
        </p:nvSpPr>
        <p:spPr/>
        <p:txBody>
          <a:bodyPr/>
          <a:lstStyle/>
          <a:p>
            <a:fld id="{1E1BB454-B13E-4B34-8242-709417BAF617}" type="slidenum">
              <a:rPr lang="en-US" smtClean="0"/>
              <a:t>‹#›</a:t>
            </a:fld>
            <a:endParaRPr lang="en-US" dirty="0"/>
          </a:p>
        </p:txBody>
      </p:sp>
    </p:spTree>
    <p:extLst>
      <p:ext uri="{BB962C8B-B14F-4D97-AF65-F5344CB8AC3E}">
        <p14:creationId xmlns:p14="http://schemas.microsoft.com/office/powerpoint/2010/main" val="740496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8FBD9D-857F-7F2C-618C-B06FD7D31739}"/>
              </a:ext>
            </a:extLst>
          </p:cNvPr>
          <p:cNvSpPr>
            <a:spLocks noGrp="1"/>
          </p:cNvSpPr>
          <p:nvPr>
            <p:ph type="dt" sz="half" idx="10"/>
          </p:nvPr>
        </p:nvSpPr>
        <p:spPr/>
        <p:txBody>
          <a:bodyPr/>
          <a:lstStyle/>
          <a:p>
            <a:fld id="{F8BFF23B-8961-48B0-8F75-F7FFBC7B91AA}" type="datetimeFigureOut">
              <a:rPr lang="en-US" smtClean="0"/>
              <a:t>11/26/2025</a:t>
            </a:fld>
            <a:endParaRPr lang="en-US" dirty="0"/>
          </a:p>
        </p:txBody>
      </p:sp>
      <p:sp>
        <p:nvSpPr>
          <p:cNvPr id="3" name="Footer Placeholder 2">
            <a:extLst>
              <a:ext uri="{FF2B5EF4-FFF2-40B4-BE49-F238E27FC236}">
                <a16:creationId xmlns:a16="http://schemas.microsoft.com/office/drawing/2014/main" id="{2DC18167-96EB-649A-E5F1-A072DE53256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EDFBBDE-60CA-3BFD-CCD6-47C3E5C0830A}"/>
              </a:ext>
            </a:extLst>
          </p:cNvPr>
          <p:cNvSpPr>
            <a:spLocks noGrp="1"/>
          </p:cNvSpPr>
          <p:nvPr>
            <p:ph type="sldNum" sz="quarter" idx="12"/>
          </p:nvPr>
        </p:nvSpPr>
        <p:spPr/>
        <p:txBody>
          <a:bodyPr/>
          <a:lstStyle/>
          <a:p>
            <a:fld id="{1E1BB454-B13E-4B34-8242-709417BAF617}" type="slidenum">
              <a:rPr lang="en-US" smtClean="0"/>
              <a:t>‹#›</a:t>
            </a:fld>
            <a:endParaRPr lang="en-US" dirty="0"/>
          </a:p>
        </p:txBody>
      </p:sp>
    </p:spTree>
    <p:extLst>
      <p:ext uri="{BB962C8B-B14F-4D97-AF65-F5344CB8AC3E}">
        <p14:creationId xmlns:p14="http://schemas.microsoft.com/office/powerpoint/2010/main" val="3459328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EBEC7-8C98-B5BC-A079-E14F62EEA7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25A470-FD99-9991-ADC0-B36FE571C8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22F384-B7C8-DA9E-E8D6-03D4D2D9C3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7BE14C-3903-8458-C43E-FFA95645CB7B}"/>
              </a:ext>
            </a:extLst>
          </p:cNvPr>
          <p:cNvSpPr>
            <a:spLocks noGrp="1"/>
          </p:cNvSpPr>
          <p:nvPr>
            <p:ph type="dt" sz="half" idx="10"/>
          </p:nvPr>
        </p:nvSpPr>
        <p:spPr/>
        <p:txBody>
          <a:bodyPr/>
          <a:lstStyle/>
          <a:p>
            <a:fld id="{F8BFF23B-8961-48B0-8F75-F7FFBC7B91AA}" type="datetimeFigureOut">
              <a:rPr lang="en-US" smtClean="0"/>
              <a:t>11/26/2025</a:t>
            </a:fld>
            <a:endParaRPr lang="en-US" dirty="0"/>
          </a:p>
        </p:txBody>
      </p:sp>
      <p:sp>
        <p:nvSpPr>
          <p:cNvPr id="6" name="Footer Placeholder 5">
            <a:extLst>
              <a:ext uri="{FF2B5EF4-FFF2-40B4-BE49-F238E27FC236}">
                <a16:creationId xmlns:a16="http://schemas.microsoft.com/office/drawing/2014/main" id="{AD305E4B-DDC3-2426-91CC-FC25E0F9F2A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D3DFE7E-6B69-F753-5659-2ADDD6750544}"/>
              </a:ext>
            </a:extLst>
          </p:cNvPr>
          <p:cNvSpPr>
            <a:spLocks noGrp="1"/>
          </p:cNvSpPr>
          <p:nvPr>
            <p:ph type="sldNum" sz="quarter" idx="12"/>
          </p:nvPr>
        </p:nvSpPr>
        <p:spPr/>
        <p:txBody>
          <a:bodyPr/>
          <a:lstStyle/>
          <a:p>
            <a:fld id="{1E1BB454-B13E-4B34-8242-709417BAF617}" type="slidenum">
              <a:rPr lang="en-US" smtClean="0"/>
              <a:t>‹#›</a:t>
            </a:fld>
            <a:endParaRPr lang="en-US" dirty="0"/>
          </a:p>
        </p:txBody>
      </p:sp>
    </p:spTree>
    <p:extLst>
      <p:ext uri="{BB962C8B-B14F-4D97-AF65-F5344CB8AC3E}">
        <p14:creationId xmlns:p14="http://schemas.microsoft.com/office/powerpoint/2010/main" val="3603816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7B657-D67A-D4CF-825F-0D01750DEA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B9A7CA6-577F-74D9-F57F-333461D50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44B5BCD-5020-BD3E-74DA-6ABF989C96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3FD55-B2BE-12BB-3E21-B731EEB2DD60}"/>
              </a:ext>
            </a:extLst>
          </p:cNvPr>
          <p:cNvSpPr>
            <a:spLocks noGrp="1"/>
          </p:cNvSpPr>
          <p:nvPr>
            <p:ph type="dt" sz="half" idx="10"/>
          </p:nvPr>
        </p:nvSpPr>
        <p:spPr/>
        <p:txBody>
          <a:bodyPr/>
          <a:lstStyle/>
          <a:p>
            <a:fld id="{F8BFF23B-8961-48B0-8F75-F7FFBC7B91AA}" type="datetimeFigureOut">
              <a:rPr lang="en-US" smtClean="0"/>
              <a:t>11/26/2025</a:t>
            </a:fld>
            <a:endParaRPr lang="en-US" dirty="0"/>
          </a:p>
        </p:txBody>
      </p:sp>
      <p:sp>
        <p:nvSpPr>
          <p:cNvPr id="6" name="Footer Placeholder 5">
            <a:extLst>
              <a:ext uri="{FF2B5EF4-FFF2-40B4-BE49-F238E27FC236}">
                <a16:creationId xmlns:a16="http://schemas.microsoft.com/office/drawing/2014/main" id="{38241136-AB1C-4407-89E6-F02E8E16354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2BA3D02-FBB6-D0FF-13A6-6E9D43CCB864}"/>
              </a:ext>
            </a:extLst>
          </p:cNvPr>
          <p:cNvSpPr>
            <a:spLocks noGrp="1"/>
          </p:cNvSpPr>
          <p:nvPr>
            <p:ph type="sldNum" sz="quarter" idx="12"/>
          </p:nvPr>
        </p:nvSpPr>
        <p:spPr/>
        <p:txBody>
          <a:bodyPr/>
          <a:lstStyle/>
          <a:p>
            <a:fld id="{1E1BB454-B13E-4B34-8242-709417BAF617}" type="slidenum">
              <a:rPr lang="en-US" smtClean="0"/>
              <a:t>‹#›</a:t>
            </a:fld>
            <a:endParaRPr lang="en-US" dirty="0"/>
          </a:p>
        </p:txBody>
      </p:sp>
    </p:spTree>
    <p:extLst>
      <p:ext uri="{BB962C8B-B14F-4D97-AF65-F5344CB8AC3E}">
        <p14:creationId xmlns:p14="http://schemas.microsoft.com/office/powerpoint/2010/main" val="3802937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171BF9-232D-F2C1-F57A-EF9AD62565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F7987E-E990-3B61-0933-6E66CB9238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073A70-E1F6-3D54-CA3C-95F0BF9E72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FF23B-8961-48B0-8F75-F7FFBC7B91AA}" type="datetimeFigureOut">
              <a:rPr lang="en-US" smtClean="0"/>
              <a:t>11/26/2025</a:t>
            </a:fld>
            <a:endParaRPr lang="en-US" dirty="0"/>
          </a:p>
        </p:txBody>
      </p:sp>
      <p:sp>
        <p:nvSpPr>
          <p:cNvPr id="5" name="Footer Placeholder 4">
            <a:extLst>
              <a:ext uri="{FF2B5EF4-FFF2-40B4-BE49-F238E27FC236}">
                <a16:creationId xmlns:a16="http://schemas.microsoft.com/office/drawing/2014/main" id="{04E51AFC-1338-EA86-82B5-523E14A472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19E37CE-FEC5-2282-0DA1-9F4DE7E0C2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1BB454-B13E-4B34-8242-709417BAF617}" type="slidenum">
              <a:rPr lang="en-US" smtClean="0"/>
              <a:t>‹#›</a:t>
            </a:fld>
            <a:endParaRPr lang="en-US" dirty="0"/>
          </a:p>
        </p:txBody>
      </p:sp>
    </p:spTree>
    <p:extLst>
      <p:ext uri="{BB962C8B-B14F-4D97-AF65-F5344CB8AC3E}">
        <p14:creationId xmlns:p14="http://schemas.microsoft.com/office/powerpoint/2010/main" val="921464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D0C7-BB63-B30C-1795-80177371A523}"/>
              </a:ext>
            </a:extLst>
          </p:cNvPr>
          <p:cNvSpPr>
            <a:spLocks noGrp="1"/>
          </p:cNvSpPr>
          <p:nvPr>
            <p:ph type="ctrTitle"/>
          </p:nvPr>
        </p:nvSpPr>
        <p:spPr>
          <a:xfrm>
            <a:off x="1524000" y="1122363"/>
            <a:ext cx="9144000" cy="1913445"/>
          </a:xfrm>
        </p:spPr>
        <p:txBody>
          <a:bodyPr/>
          <a:lstStyle/>
          <a:p>
            <a:r>
              <a:rPr lang="en-US" b="1" dirty="0">
                <a:latin typeface="Times New Roman" panose="02020603050405020304" pitchFamily="18" charset="0"/>
                <a:cs typeface="Times New Roman" panose="02020603050405020304" pitchFamily="18" charset="0"/>
              </a:rPr>
              <a:t>INDIANA TAX PRACTITIONERS’ ASSN.</a:t>
            </a:r>
          </a:p>
        </p:txBody>
      </p:sp>
      <p:sp>
        <p:nvSpPr>
          <p:cNvPr id="3" name="Subtitle 2">
            <a:extLst>
              <a:ext uri="{FF2B5EF4-FFF2-40B4-BE49-F238E27FC236}">
                <a16:creationId xmlns:a16="http://schemas.microsoft.com/office/drawing/2014/main" id="{E8C74745-108B-58FF-57B9-F662D305F1F7}"/>
              </a:ext>
            </a:extLst>
          </p:cNvPr>
          <p:cNvSpPr>
            <a:spLocks noGrp="1"/>
          </p:cNvSpPr>
          <p:nvPr>
            <p:ph type="subTitle" idx="1"/>
          </p:nvPr>
        </p:nvSpPr>
        <p:spPr>
          <a:xfrm>
            <a:off x="1524000" y="3602038"/>
            <a:ext cx="9144000" cy="2689034"/>
          </a:xfrm>
        </p:spPr>
        <p:txBody>
          <a:bodyPr>
            <a:normAutofit/>
          </a:bodyPr>
          <a:lstStyle/>
          <a:p>
            <a:r>
              <a:rPr lang="en-US" sz="3600" b="1" dirty="0">
                <a:latin typeface="Times New Roman" panose="02020603050405020304" pitchFamily="18" charset="0"/>
                <a:cs typeface="Times New Roman" panose="02020603050405020304" pitchFamily="18" charset="0"/>
              </a:rPr>
              <a:t>December 8—10, 2025</a:t>
            </a:r>
          </a:p>
          <a:p>
            <a:r>
              <a:rPr lang="en-US" sz="3600" b="1" dirty="0">
                <a:latin typeface="Times New Roman" panose="02020603050405020304" pitchFamily="18" charset="0"/>
                <a:cs typeface="Times New Roman" panose="02020603050405020304" pitchFamily="18" charset="0"/>
              </a:rPr>
              <a:t>EARNINGS PER SHARE</a:t>
            </a:r>
          </a:p>
          <a:p>
            <a:r>
              <a:rPr lang="en-US" sz="2800" b="1" dirty="0">
                <a:latin typeface="Times New Roman" panose="02020603050405020304" pitchFamily="18" charset="0"/>
                <a:cs typeface="Times New Roman" panose="02020603050405020304" pitchFamily="18" charset="0"/>
              </a:rPr>
              <a:t>Stephen A. Groves, MBA, CPA</a:t>
            </a:r>
          </a:p>
          <a:p>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1039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6F771-AB25-D993-86B1-BE3E28D6F92B}"/>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A9966D4B-EC17-3C70-1675-786AA478EFD0}"/>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Stock Dividends/Stock Splits:</a:t>
            </a:r>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Stock Dividend:  </a:t>
            </a:r>
            <a:r>
              <a:rPr lang="en-US" dirty="0">
                <a:latin typeface="Times New Roman" panose="02020603050405020304" pitchFamily="18" charset="0"/>
                <a:cs typeface="Times New Roman" panose="02020603050405020304" pitchFamily="18" charset="0"/>
              </a:rPr>
              <a:t>Declared (paid) in stock instead of cash</a:t>
            </a:r>
          </a:p>
          <a:p>
            <a:r>
              <a:rPr lang="en-US" b="1" dirty="0">
                <a:latin typeface="Times New Roman" panose="02020603050405020304" pitchFamily="18" charset="0"/>
                <a:cs typeface="Times New Roman" panose="02020603050405020304" pitchFamily="18" charset="0"/>
              </a:rPr>
              <a:t>Stock Split:  </a:t>
            </a:r>
            <a:r>
              <a:rPr lang="en-US" dirty="0">
                <a:latin typeface="Times New Roman" panose="02020603050405020304" pitchFamily="18" charset="0"/>
                <a:cs typeface="Times New Roman" panose="02020603050405020304" pitchFamily="18" charset="0"/>
              </a:rPr>
              <a:t>Additional shares issued on pro—rata basis.</a:t>
            </a:r>
            <a:endParaRPr lang="en-US"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Must</a:t>
            </a:r>
            <a:r>
              <a:rPr lang="en-US" dirty="0">
                <a:latin typeface="Times New Roman" panose="02020603050405020304" pitchFamily="18" charset="0"/>
                <a:cs typeface="Times New Roman" panose="02020603050405020304" pitchFamily="18" charset="0"/>
              </a:rPr>
              <a:t> restate weighted—average number of shares before the dividend/split as if event occurred at first of year.</a:t>
            </a:r>
          </a:p>
          <a:p>
            <a:r>
              <a:rPr lang="en-US" dirty="0">
                <a:latin typeface="Times New Roman" panose="02020603050405020304" pitchFamily="18" charset="0"/>
                <a:cs typeface="Times New Roman" panose="02020603050405020304" pitchFamily="18" charset="0"/>
              </a:rPr>
              <a:t>Ensures that outstanding shares are on the same basis (level).  Apples to apples.</a:t>
            </a:r>
          </a:p>
        </p:txBody>
      </p:sp>
    </p:spTree>
    <p:extLst>
      <p:ext uri="{BB962C8B-B14F-4D97-AF65-F5344CB8AC3E}">
        <p14:creationId xmlns:p14="http://schemas.microsoft.com/office/powerpoint/2010/main" val="515849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79F3C-959B-C5FD-27BC-B8D0FBC7AB26}"/>
              </a:ext>
            </a:extLst>
          </p:cNvPr>
          <p:cNvSpPr>
            <a:spLocks noGrp="1"/>
          </p:cNvSpPr>
          <p:nvPr>
            <p:ph type="title"/>
          </p:nvPr>
        </p:nvSpPr>
        <p:spPr>
          <a:xfrm>
            <a:off x="838200" y="365126"/>
            <a:ext cx="10515600" cy="980634"/>
          </a:xfrm>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28D6CA58-6437-8E7B-9093-C2B33473F880}"/>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Example:</a:t>
            </a:r>
          </a:p>
          <a:p>
            <a:endParaRPr lang="en-US"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7EB9EF8E-9DB6-1391-5CA3-907170EAEA00}"/>
              </a:ext>
            </a:extLst>
          </p:cNvPr>
          <p:cNvGraphicFramePr>
            <a:graphicFrameLocks noGrp="1"/>
          </p:cNvGraphicFramePr>
          <p:nvPr>
            <p:extLst>
              <p:ext uri="{D42A27DB-BD31-4B8C-83A1-F6EECF244321}">
                <p14:modId xmlns:p14="http://schemas.microsoft.com/office/powerpoint/2010/main" val="169908615"/>
              </p:ext>
            </p:extLst>
          </p:nvPr>
        </p:nvGraphicFramePr>
        <p:xfrm>
          <a:off x="2804160" y="1910862"/>
          <a:ext cx="6571488" cy="4745967"/>
        </p:xfrm>
        <a:graphic>
          <a:graphicData uri="http://schemas.openxmlformats.org/drawingml/2006/table">
            <a:tbl>
              <a:tblPr>
                <a:tableStyleId>{5C22544A-7EE6-4342-B048-85BDC9FD1C3A}</a:tableStyleId>
              </a:tblPr>
              <a:tblGrid>
                <a:gridCol w="3438486">
                  <a:extLst>
                    <a:ext uri="{9D8B030D-6E8A-4147-A177-3AD203B41FA5}">
                      <a16:colId xmlns:a16="http://schemas.microsoft.com/office/drawing/2014/main" val="3470389424"/>
                    </a:ext>
                  </a:extLst>
                </a:gridCol>
                <a:gridCol w="1598470">
                  <a:extLst>
                    <a:ext uri="{9D8B030D-6E8A-4147-A177-3AD203B41FA5}">
                      <a16:colId xmlns:a16="http://schemas.microsoft.com/office/drawing/2014/main" val="3560627671"/>
                    </a:ext>
                  </a:extLst>
                </a:gridCol>
                <a:gridCol w="1534532">
                  <a:extLst>
                    <a:ext uri="{9D8B030D-6E8A-4147-A177-3AD203B41FA5}">
                      <a16:colId xmlns:a16="http://schemas.microsoft.com/office/drawing/2014/main" val="3782599479"/>
                    </a:ext>
                  </a:extLst>
                </a:gridCol>
              </a:tblGrid>
              <a:tr h="443432">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Share Activity</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Date</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O/S Sh.</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375054147"/>
                  </a:ext>
                </a:extLst>
              </a:tr>
              <a:tr h="306038">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407668207"/>
                  </a:ext>
                </a:extLst>
              </a:tr>
              <a:tr h="306038">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Beginning Balance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Jan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100,000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185526591"/>
                  </a:ext>
                </a:extLst>
              </a:tr>
              <a:tr h="306038">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945737197"/>
                  </a:ext>
                </a:extLst>
              </a:tr>
              <a:tr h="306038">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Issued 20,000 shares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Mar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20,000</a:t>
                      </a:r>
                      <a:r>
                        <a:rPr lang="en-US" sz="1800" u="none" strike="noStrike" dirty="0">
                          <a:effectLst/>
                          <a:latin typeface="Times New Roman" panose="02020603050405020304" pitchFamily="18" charset="0"/>
                          <a:cs typeface="Times New Roman" panose="02020603050405020304" pitchFamily="18" charset="0"/>
                        </a:rPr>
                        <a:t>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441346828"/>
                  </a:ext>
                </a:extLst>
              </a:tr>
              <a:tr h="306038">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904621267"/>
                  </a:ext>
                </a:extLst>
              </a:tr>
              <a:tr h="306038">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Sub-Total</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120,000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028285771"/>
                  </a:ext>
                </a:extLst>
              </a:tr>
              <a:tr h="306038">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169454103"/>
                  </a:ext>
                </a:extLst>
              </a:tr>
              <a:tr h="306038">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50% Stock Dividend</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June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60,000 </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083641095"/>
                  </a:ext>
                </a:extLst>
              </a:tr>
              <a:tr h="306038">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01917216"/>
                  </a:ext>
                </a:extLst>
              </a:tr>
              <a:tr h="306038">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Sub-Total</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180,000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70862068"/>
                  </a:ext>
                </a:extLst>
              </a:tr>
              <a:tr h="306038">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489831184"/>
                  </a:ext>
                </a:extLst>
              </a:tr>
              <a:tr h="306038">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Issued 30,000 shares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Nov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sng" strike="noStrike" dirty="0">
                          <a:effectLst/>
                          <a:latin typeface="Times New Roman" panose="02020603050405020304" pitchFamily="18" charset="0"/>
                          <a:cs typeface="Times New Roman" panose="02020603050405020304" pitchFamily="18" charset="0"/>
                        </a:rPr>
                        <a:t>30,000</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163807979"/>
                  </a:ext>
                </a:extLst>
              </a:tr>
              <a:tr h="306038">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731515457"/>
                  </a:ext>
                </a:extLst>
              </a:tr>
              <a:tr h="32404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Ending Balance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Dec 31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210,000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613072137"/>
                  </a:ext>
                </a:extLst>
              </a:tr>
            </a:tbl>
          </a:graphicData>
        </a:graphic>
      </p:graphicFrame>
    </p:spTree>
    <p:extLst>
      <p:ext uri="{BB962C8B-B14F-4D97-AF65-F5344CB8AC3E}">
        <p14:creationId xmlns:p14="http://schemas.microsoft.com/office/powerpoint/2010/main" val="2553111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75A3D-B77A-578F-D6B8-8F0B84A48030}"/>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5AD166A2-3A6D-76BA-528D-B574B51F9640}"/>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Example:</a:t>
            </a:r>
          </a:p>
          <a:p>
            <a:endParaRPr lang="en-US"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C92188DB-2422-AE01-2921-06CB3F494ACD}"/>
              </a:ext>
            </a:extLst>
          </p:cNvPr>
          <p:cNvGraphicFramePr>
            <a:graphicFrameLocks noGrp="1"/>
          </p:cNvGraphicFramePr>
          <p:nvPr>
            <p:extLst>
              <p:ext uri="{D42A27DB-BD31-4B8C-83A1-F6EECF244321}">
                <p14:modId xmlns:p14="http://schemas.microsoft.com/office/powerpoint/2010/main" val="2589954349"/>
              </p:ext>
            </p:extLst>
          </p:nvPr>
        </p:nvGraphicFramePr>
        <p:xfrm>
          <a:off x="2682240" y="2060448"/>
          <a:ext cx="7339585" cy="4432431"/>
        </p:xfrm>
        <a:graphic>
          <a:graphicData uri="http://schemas.openxmlformats.org/drawingml/2006/table">
            <a:tbl>
              <a:tblPr>
                <a:tableStyleId>{5C22544A-7EE6-4342-B048-85BDC9FD1C3A}</a:tableStyleId>
              </a:tblPr>
              <a:tblGrid>
                <a:gridCol w="2713797">
                  <a:extLst>
                    <a:ext uri="{9D8B030D-6E8A-4147-A177-3AD203B41FA5}">
                      <a16:colId xmlns:a16="http://schemas.microsoft.com/office/drawing/2014/main" val="1847120464"/>
                    </a:ext>
                  </a:extLst>
                </a:gridCol>
                <a:gridCol w="1261579">
                  <a:extLst>
                    <a:ext uri="{9D8B030D-6E8A-4147-A177-3AD203B41FA5}">
                      <a16:colId xmlns:a16="http://schemas.microsoft.com/office/drawing/2014/main" val="3502539297"/>
                    </a:ext>
                  </a:extLst>
                </a:gridCol>
                <a:gridCol w="1211115">
                  <a:extLst>
                    <a:ext uri="{9D8B030D-6E8A-4147-A177-3AD203B41FA5}">
                      <a16:colId xmlns:a16="http://schemas.microsoft.com/office/drawing/2014/main" val="3337349202"/>
                    </a:ext>
                  </a:extLst>
                </a:gridCol>
                <a:gridCol w="1076547">
                  <a:extLst>
                    <a:ext uri="{9D8B030D-6E8A-4147-A177-3AD203B41FA5}">
                      <a16:colId xmlns:a16="http://schemas.microsoft.com/office/drawing/2014/main" val="896620698"/>
                    </a:ext>
                  </a:extLst>
                </a:gridCol>
                <a:gridCol w="1076547">
                  <a:extLst>
                    <a:ext uri="{9D8B030D-6E8A-4147-A177-3AD203B41FA5}">
                      <a16:colId xmlns:a16="http://schemas.microsoft.com/office/drawing/2014/main" val="363142088"/>
                    </a:ext>
                  </a:extLst>
                </a:gridCol>
              </a:tblGrid>
              <a:tr h="400805">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Dates Outstanding</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O/S Sh</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Restate</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Frac Yr</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Wtd. Sh.</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132845566"/>
                  </a:ext>
                </a:extLst>
              </a:tr>
              <a:tr h="400805">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622257157"/>
                  </a:ext>
                </a:extLst>
              </a:tr>
              <a:tr h="400805">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Jan 1-Mar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100,000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1.50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2/12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25,000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4976122"/>
                  </a:ext>
                </a:extLst>
              </a:tr>
              <a:tr h="400805">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776522298"/>
                  </a:ext>
                </a:extLst>
              </a:tr>
              <a:tr h="400805">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Mar 1-June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120,000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1.50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3/12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45,000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764689344"/>
                  </a:ext>
                </a:extLst>
              </a:tr>
              <a:tr h="400805">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931694385"/>
                  </a:ext>
                </a:extLst>
              </a:tr>
              <a:tr h="400805">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June 1-Nov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180,000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5/12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75,000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124081063"/>
                  </a:ext>
                </a:extLst>
              </a:tr>
              <a:tr h="400805">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837016198"/>
                  </a:ext>
                </a:extLst>
              </a:tr>
              <a:tr h="400805">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Nov 1-Dec 31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210,000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2/12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sng" strike="noStrike" dirty="0">
                          <a:effectLst/>
                          <a:latin typeface="Times New Roman" panose="02020603050405020304" pitchFamily="18" charset="0"/>
                          <a:cs typeface="Times New Roman" panose="02020603050405020304" pitchFamily="18" charset="0"/>
                        </a:rPr>
                        <a:t>35,000</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534367415"/>
                  </a:ext>
                </a:extLst>
              </a:tr>
              <a:tr h="400805">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312662097"/>
                  </a:ext>
                </a:extLst>
              </a:tr>
              <a:tr h="42438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Total Wtd-Avg Shares O/S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180,000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117592605"/>
                  </a:ext>
                </a:extLst>
              </a:tr>
            </a:tbl>
          </a:graphicData>
        </a:graphic>
      </p:graphicFrame>
    </p:spTree>
    <p:extLst>
      <p:ext uri="{BB962C8B-B14F-4D97-AF65-F5344CB8AC3E}">
        <p14:creationId xmlns:p14="http://schemas.microsoft.com/office/powerpoint/2010/main" val="2595098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F34AE-7F4F-329A-FAB9-4229595432EE}"/>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58653F02-1F78-5267-7BC6-8D3DA5E038CC}"/>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If Stock Dividend/Split occurs after year—end but before financial statements issued:</a:t>
            </a:r>
          </a:p>
          <a:p>
            <a:endParaRPr lang="en-US" dirty="0">
              <a:latin typeface="Times New Roman" panose="02020603050405020304" pitchFamily="18" charset="0"/>
              <a:cs typeface="Times New Roman" panose="02020603050405020304" pitchFamily="18" charset="0"/>
            </a:endParaRPr>
          </a:p>
          <a:p>
            <a:r>
              <a:rPr lang="en-US" b="1" u="sng" dirty="0">
                <a:latin typeface="Times New Roman" panose="02020603050405020304" pitchFamily="18" charset="0"/>
                <a:cs typeface="Times New Roman" panose="02020603050405020304" pitchFamily="18" charset="0"/>
              </a:rPr>
              <a:t>MUST</a:t>
            </a:r>
            <a:r>
              <a:rPr lang="en-US" dirty="0">
                <a:latin typeface="Times New Roman" panose="02020603050405020304" pitchFamily="18" charset="0"/>
                <a:cs typeface="Times New Roman" panose="02020603050405020304" pitchFamily="18" charset="0"/>
              </a:rPr>
              <a:t> restate weighted—avg number of shares for that year </a:t>
            </a:r>
            <a:r>
              <a:rPr lang="en-US" b="1" u="sng" dirty="0">
                <a:latin typeface="Times New Roman" panose="02020603050405020304" pitchFamily="18" charset="0"/>
                <a:cs typeface="Times New Roman" panose="02020603050405020304" pitchFamily="18" charset="0"/>
              </a:rPr>
              <a:t>PLUS</a:t>
            </a:r>
            <a:r>
              <a:rPr lang="en-US" dirty="0">
                <a:latin typeface="Times New Roman" panose="02020603050405020304" pitchFamily="18" charset="0"/>
                <a:cs typeface="Times New Roman" panose="02020603050405020304" pitchFamily="18" charset="0"/>
              </a:rPr>
              <a:t> any previous year(s) if comparative statements issued.</a:t>
            </a:r>
          </a:p>
        </p:txBody>
      </p:sp>
    </p:spTree>
    <p:extLst>
      <p:ext uri="{BB962C8B-B14F-4D97-AF65-F5344CB8AC3E}">
        <p14:creationId xmlns:p14="http://schemas.microsoft.com/office/powerpoint/2010/main" val="2481481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4083A-FA04-D1DD-FFF4-2D1EE441BDA9}"/>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43C36543-7C18-3CAB-E7E5-5FA96D1A4D13}"/>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Example:</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Net Income Before Extraordinary Item:  $580,000</a:t>
            </a:r>
          </a:p>
          <a:p>
            <a:r>
              <a:rPr lang="en-US" dirty="0">
                <a:latin typeface="Times New Roman" panose="02020603050405020304" pitchFamily="18" charset="0"/>
                <a:cs typeface="Times New Roman" panose="02020603050405020304" pitchFamily="18" charset="0"/>
              </a:rPr>
              <a:t>Extraordinary Gain (net of tax):  $240,000</a:t>
            </a:r>
          </a:p>
          <a:p>
            <a:r>
              <a:rPr lang="en-US" dirty="0">
                <a:latin typeface="Times New Roman" panose="02020603050405020304" pitchFamily="18" charset="0"/>
                <a:cs typeface="Times New Roman" panose="02020603050405020304" pitchFamily="18" charset="0"/>
              </a:rPr>
              <a:t>Preferred Dividends declared:  $1/share, 100,000 shares</a:t>
            </a:r>
          </a:p>
          <a:p>
            <a:r>
              <a:rPr lang="en-US" dirty="0">
                <a:latin typeface="Times New Roman" panose="02020603050405020304" pitchFamily="18" charset="0"/>
                <a:cs typeface="Times New Roman" panose="02020603050405020304" pitchFamily="18" charset="0"/>
              </a:rPr>
              <a:t>Changes in Common Stock:  Next slide</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3368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36D05-CFA2-CFA8-FAA8-5C9908AEE647}"/>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graphicFrame>
        <p:nvGraphicFramePr>
          <p:cNvPr id="4" name="Content Placeholder 3">
            <a:extLst>
              <a:ext uri="{FF2B5EF4-FFF2-40B4-BE49-F238E27FC236}">
                <a16:creationId xmlns:a16="http://schemas.microsoft.com/office/drawing/2014/main" id="{F020AD87-D4F2-2B94-C8EC-0ED79535FDD0}"/>
              </a:ext>
            </a:extLst>
          </p:cNvPr>
          <p:cNvGraphicFramePr>
            <a:graphicFrameLocks noGrp="1"/>
          </p:cNvGraphicFramePr>
          <p:nvPr>
            <p:ph idx="1"/>
            <p:extLst>
              <p:ext uri="{D42A27DB-BD31-4B8C-83A1-F6EECF244321}">
                <p14:modId xmlns:p14="http://schemas.microsoft.com/office/powerpoint/2010/main" val="2718001279"/>
              </p:ext>
            </p:extLst>
          </p:nvPr>
        </p:nvGraphicFramePr>
        <p:xfrm>
          <a:off x="2548128" y="1690688"/>
          <a:ext cx="7254239" cy="4953946"/>
        </p:xfrm>
        <a:graphic>
          <a:graphicData uri="http://schemas.openxmlformats.org/drawingml/2006/table">
            <a:tbl>
              <a:tblPr>
                <a:tableStyleId>{5C22544A-7EE6-4342-B048-85BDC9FD1C3A}</a:tableStyleId>
              </a:tblPr>
              <a:tblGrid>
                <a:gridCol w="3795731">
                  <a:extLst>
                    <a:ext uri="{9D8B030D-6E8A-4147-A177-3AD203B41FA5}">
                      <a16:colId xmlns:a16="http://schemas.microsoft.com/office/drawing/2014/main" val="4034313157"/>
                    </a:ext>
                  </a:extLst>
                </a:gridCol>
                <a:gridCol w="1764544">
                  <a:extLst>
                    <a:ext uri="{9D8B030D-6E8A-4147-A177-3AD203B41FA5}">
                      <a16:colId xmlns:a16="http://schemas.microsoft.com/office/drawing/2014/main" val="1955429985"/>
                    </a:ext>
                  </a:extLst>
                </a:gridCol>
                <a:gridCol w="1693964">
                  <a:extLst>
                    <a:ext uri="{9D8B030D-6E8A-4147-A177-3AD203B41FA5}">
                      <a16:colId xmlns:a16="http://schemas.microsoft.com/office/drawing/2014/main" val="1867817916"/>
                    </a:ext>
                  </a:extLst>
                </a:gridCol>
              </a:tblGrid>
              <a:tr h="328973">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Share Activity</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Date</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O/S Sh.</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354911416"/>
                  </a:ext>
                </a:extLst>
              </a:tr>
              <a:tr h="328973">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966604153"/>
                  </a:ext>
                </a:extLst>
              </a:tr>
              <a:tr h="328973">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Beginning Balance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Jan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180,000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712618825"/>
                  </a:ext>
                </a:extLst>
              </a:tr>
              <a:tr h="328973">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152401778"/>
                  </a:ext>
                </a:extLst>
              </a:tr>
              <a:tr h="328973">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Purchased 30,000 shares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May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(30,000)</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713664172"/>
                  </a:ext>
                </a:extLst>
              </a:tr>
              <a:tr h="328973">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947541356"/>
                  </a:ext>
                </a:extLst>
              </a:tr>
              <a:tr h="328973">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Sub-Total</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150,000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272589175"/>
                  </a:ext>
                </a:extLst>
              </a:tr>
              <a:tr h="328973">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306916182"/>
                  </a:ext>
                </a:extLst>
              </a:tr>
              <a:tr h="328973">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3--1 Stock Split</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July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sng" strike="noStrike" dirty="0">
                          <a:effectLst/>
                          <a:latin typeface="Times New Roman" panose="02020603050405020304" pitchFamily="18" charset="0"/>
                          <a:cs typeface="Times New Roman" panose="02020603050405020304" pitchFamily="18" charset="0"/>
                        </a:rPr>
                        <a:t>    300,000 </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62078242"/>
                  </a:ext>
                </a:extLst>
              </a:tr>
              <a:tr h="328973">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041173445"/>
                  </a:ext>
                </a:extLst>
              </a:tr>
              <a:tr h="328973">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Sub-Total</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450,000</a:t>
                      </a:r>
                      <a:r>
                        <a:rPr lang="en-US" sz="1800" u="sng" strike="noStrike" dirty="0">
                          <a:effectLst/>
                          <a:latin typeface="Times New Roman" panose="02020603050405020304" pitchFamily="18" charset="0"/>
                          <a:cs typeface="Times New Roman" panose="02020603050405020304" pitchFamily="18" charset="0"/>
                        </a:rPr>
                        <a:t> </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801358484"/>
                  </a:ext>
                </a:extLst>
              </a:tr>
              <a:tr h="328973">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69786128"/>
                  </a:ext>
                </a:extLst>
              </a:tr>
              <a:tr h="328973">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Issued 50,000 shares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Dec 31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sng" strike="noStrike" dirty="0">
                          <a:effectLst/>
                          <a:latin typeface="Times New Roman" panose="02020603050405020304" pitchFamily="18" charset="0"/>
                          <a:cs typeface="Times New Roman" panose="02020603050405020304" pitchFamily="18" charset="0"/>
                        </a:rPr>
                        <a:t>50,000</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781294898"/>
                  </a:ext>
                </a:extLst>
              </a:tr>
              <a:tr h="328973">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717567090"/>
                  </a:ext>
                </a:extLst>
              </a:tr>
              <a:tr h="348324">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Ending Balance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Dec 31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500,000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586588158"/>
                  </a:ext>
                </a:extLst>
              </a:tr>
            </a:tbl>
          </a:graphicData>
        </a:graphic>
      </p:graphicFrame>
    </p:spTree>
    <p:extLst>
      <p:ext uri="{BB962C8B-B14F-4D97-AF65-F5344CB8AC3E}">
        <p14:creationId xmlns:p14="http://schemas.microsoft.com/office/powerpoint/2010/main" val="3924122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4CDA8-23D0-E745-C23D-04BC7B864F0D}"/>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A45AD453-9F26-6B9E-3DB4-7B8ABE43620C}"/>
              </a:ext>
            </a:extLst>
          </p:cNvPr>
          <p:cNvSpPr>
            <a:spLocks noGrp="1"/>
          </p:cNvSpPr>
          <p:nvPr>
            <p:ph idx="1"/>
          </p:nvPr>
        </p:nvSpPr>
        <p:spPr>
          <a:xfrm>
            <a:off x="838200" y="1825625"/>
            <a:ext cx="10515600" cy="4667250"/>
          </a:xfrm>
        </p:spPr>
        <p:txBody>
          <a:bodyPr/>
          <a:lstStyle/>
          <a:p>
            <a:r>
              <a:rPr lang="en-US" dirty="0">
                <a:latin typeface="Times New Roman" panose="02020603050405020304" pitchFamily="18" charset="0"/>
                <a:cs typeface="Times New Roman" panose="02020603050405020304" pitchFamily="18" charset="0"/>
              </a:rPr>
              <a:t>Weighted—Average Shares:</a:t>
            </a:r>
          </a:p>
          <a:p>
            <a:endParaRPr lang="en-US" dirty="0">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47235E4C-E9E9-9643-6113-C9C24EF37C55}"/>
              </a:ext>
            </a:extLst>
          </p:cNvPr>
          <p:cNvGraphicFramePr>
            <a:graphicFrameLocks noGrp="1"/>
          </p:cNvGraphicFramePr>
          <p:nvPr>
            <p:extLst>
              <p:ext uri="{D42A27DB-BD31-4B8C-83A1-F6EECF244321}">
                <p14:modId xmlns:p14="http://schemas.microsoft.com/office/powerpoint/2010/main" val="1481645802"/>
              </p:ext>
            </p:extLst>
          </p:nvPr>
        </p:nvGraphicFramePr>
        <p:xfrm>
          <a:off x="2121408" y="2279904"/>
          <a:ext cx="8473441" cy="4032000"/>
        </p:xfrm>
        <a:graphic>
          <a:graphicData uri="http://schemas.openxmlformats.org/drawingml/2006/table">
            <a:tbl>
              <a:tblPr>
                <a:tableStyleId>{5C22544A-7EE6-4342-B048-85BDC9FD1C3A}</a:tableStyleId>
              </a:tblPr>
              <a:tblGrid>
                <a:gridCol w="3133038">
                  <a:extLst>
                    <a:ext uri="{9D8B030D-6E8A-4147-A177-3AD203B41FA5}">
                      <a16:colId xmlns:a16="http://schemas.microsoft.com/office/drawing/2014/main" val="3485604499"/>
                    </a:ext>
                  </a:extLst>
                </a:gridCol>
                <a:gridCol w="1456474">
                  <a:extLst>
                    <a:ext uri="{9D8B030D-6E8A-4147-A177-3AD203B41FA5}">
                      <a16:colId xmlns:a16="http://schemas.microsoft.com/office/drawing/2014/main" val="1845435065"/>
                    </a:ext>
                  </a:extLst>
                </a:gridCol>
                <a:gridCol w="1398215">
                  <a:extLst>
                    <a:ext uri="{9D8B030D-6E8A-4147-A177-3AD203B41FA5}">
                      <a16:colId xmlns:a16="http://schemas.microsoft.com/office/drawing/2014/main" val="4252781760"/>
                    </a:ext>
                  </a:extLst>
                </a:gridCol>
                <a:gridCol w="1242857">
                  <a:extLst>
                    <a:ext uri="{9D8B030D-6E8A-4147-A177-3AD203B41FA5}">
                      <a16:colId xmlns:a16="http://schemas.microsoft.com/office/drawing/2014/main" val="2484607134"/>
                    </a:ext>
                  </a:extLst>
                </a:gridCol>
                <a:gridCol w="1242857">
                  <a:extLst>
                    <a:ext uri="{9D8B030D-6E8A-4147-A177-3AD203B41FA5}">
                      <a16:colId xmlns:a16="http://schemas.microsoft.com/office/drawing/2014/main" val="3114115359"/>
                    </a:ext>
                  </a:extLst>
                </a:gridCol>
              </a:tblGrid>
              <a:tr h="445091">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Dates Outstanding</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O/S Sh</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Restate</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Frac Yr</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Wtd. Sh.</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228758921"/>
                  </a:ext>
                </a:extLst>
              </a:tr>
              <a:tr h="44509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748840119"/>
                  </a:ext>
                </a:extLst>
              </a:tr>
              <a:tr h="445091">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Jan 1--May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180,000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3.00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4/12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180,000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719379062"/>
                  </a:ext>
                </a:extLst>
              </a:tr>
              <a:tr h="445091">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612001193"/>
                  </a:ext>
                </a:extLst>
              </a:tr>
              <a:tr h="445091">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May 1-July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150,000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3.00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2/12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75,000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042195954"/>
                  </a:ext>
                </a:extLst>
              </a:tr>
              <a:tr h="445091">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936072430"/>
                  </a:ext>
                </a:extLst>
              </a:tr>
              <a:tr h="445091">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July 1-Dec 31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450,000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6/12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sng" strike="noStrike" dirty="0">
                          <a:effectLst/>
                          <a:latin typeface="Times New Roman" panose="02020603050405020304" pitchFamily="18" charset="0"/>
                          <a:cs typeface="Times New Roman" panose="02020603050405020304" pitchFamily="18" charset="0"/>
                        </a:rPr>
                        <a:t>225,000</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28799314"/>
                  </a:ext>
                </a:extLst>
              </a:tr>
              <a:tr h="445091">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844230476"/>
                  </a:ext>
                </a:extLst>
              </a:tr>
              <a:tr h="471272">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Total Wtd-Avg Shares O/S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480,000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712236088"/>
                  </a:ext>
                </a:extLst>
              </a:tr>
            </a:tbl>
          </a:graphicData>
        </a:graphic>
      </p:graphicFrame>
    </p:spTree>
    <p:extLst>
      <p:ext uri="{BB962C8B-B14F-4D97-AF65-F5344CB8AC3E}">
        <p14:creationId xmlns:p14="http://schemas.microsoft.com/office/powerpoint/2010/main" val="1858863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AC30A-A864-AFB6-F0F2-D563CB09C694}"/>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6BBDEE39-B4B6-5290-B00D-94DFD281A4A1}"/>
              </a:ext>
            </a:extLst>
          </p:cNvPr>
          <p:cNvSpPr>
            <a:spLocks noGrp="1"/>
          </p:cNvSpPr>
          <p:nvPr>
            <p:ph idx="1"/>
          </p:nvPr>
        </p:nvSpPr>
        <p:spPr>
          <a:xfrm>
            <a:off x="838200" y="1825625"/>
            <a:ext cx="10515600" cy="4667250"/>
          </a:xfrm>
        </p:spPr>
        <p:txBody>
          <a:bodyPr/>
          <a:lstStyle/>
          <a:p>
            <a:r>
              <a:rPr lang="en-US" dirty="0">
                <a:latin typeface="Times New Roman" panose="02020603050405020304" pitchFamily="18" charset="0"/>
                <a:cs typeface="Times New Roman" panose="02020603050405020304" pitchFamily="18" charset="0"/>
              </a:rPr>
              <a:t>Calculate EPS:</a:t>
            </a:r>
          </a:p>
          <a:p>
            <a:endParaRPr lang="en-US"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50D0F6EC-D758-8730-55DB-234410A2B682}"/>
              </a:ext>
            </a:extLst>
          </p:cNvPr>
          <p:cNvGraphicFramePr>
            <a:graphicFrameLocks noGrp="1"/>
          </p:cNvGraphicFramePr>
          <p:nvPr>
            <p:extLst>
              <p:ext uri="{D42A27DB-BD31-4B8C-83A1-F6EECF244321}">
                <p14:modId xmlns:p14="http://schemas.microsoft.com/office/powerpoint/2010/main" val="3488759131"/>
              </p:ext>
            </p:extLst>
          </p:nvPr>
        </p:nvGraphicFramePr>
        <p:xfrm>
          <a:off x="3389376" y="2048256"/>
          <a:ext cx="6571486" cy="4351343"/>
        </p:xfrm>
        <a:graphic>
          <a:graphicData uri="http://schemas.openxmlformats.org/drawingml/2006/table">
            <a:tbl>
              <a:tblPr>
                <a:tableStyleId>{5C22544A-7EE6-4342-B048-85BDC9FD1C3A}</a:tableStyleId>
              </a:tblPr>
              <a:tblGrid>
                <a:gridCol w="2817182">
                  <a:extLst>
                    <a:ext uri="{9D8B030D-6E8A-4147-A177-3AD203B41FA5}">
                      <a16:colId xmlns:a16="http://schemas.microsoft.com/office/drawing/2014/main" val="2116980340"/>
                    </a:ext>
                  </a:extLst>
                </a:gridCol>
                <a:gridCol w="1379489">
                  <a:extLst>
                    <a:ext uri="{9D8B030D-6E8A-4147-A177-3AD203B41FA5}">
                      <a16:colId xmlns:a16="http://schemas.microsoft.com/office/drawing/2014/main" val="4142747819"/>
                    </a:ext>
                  </a:extLst>
                </a:gridCol>
                <a:gridCol w="1257255">
                  <a:extLst>
                    <a:ext uri="{9D8B030D-6E8A-4147-A177-3AD203B41FA5}">
                      <a16:colId xmlns:a16="http://schemas.microsoft.com/office/drawing/2014/main" val="1007906395"/>
                    </a:ext>
                  </a:extLst>
                </a:gridCol>
                <a:gridCol w="1117560">
                  <a:extLst>
                    <a:ext uri="{9D8B030D-6E8A-4147-A177-3AD203B41FA5}">
                      <a16:colId xmlns:a16="http://schemas.microsoft.com/office/drawing/2014/main" val="2272545007"/>
                    </a:ext>
                  </a:extLst>
                </a:gridCol>
              </a:tblGrid>
              <a:tr h="3332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none" strike="noStrike" dirty="0">
                          <a:effectLst/>
                          <a:latin typeface="Times New Roman" panose="02020603050405020304" pitchFamily="18" charset="0"/>
                          <a:cs typeface="Times New Roman" panose="02020603050405020304" pitchFamily="18" charset="0"/>
                        </a:rPr>
                        <a:t>Income</a:t>
                      </a:r>
                      <a:endParaRPr lang="en-US" sz="1800" b="1"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none" strike="noStrike" dirty="0">
                          <a:effectLst/>
                          <a:latin typeface="Times New Roman" panose="02020603050405020304" pitchFamily="18" charset="0"/>
                          <a:cs typeface="Times New Roman" panose="02020603050405020304" pitchFamily="18" charset="0"/>
                        </a:rPr>
                        <a:t>Weighted</a:t>
                      </a:r>
                      <a:endParaRPr lang="en-US" sz="1800" b="1"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1"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239056163"/>
                  </a:ext>
                </a:extLst>
              </a:tr>
              <a:tr h="3332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Info</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Shares</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EPS</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598451305"/>
                  </a:ext>
                </a:extLst>
              </a:tr>
              <a:tr h="3332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356404885"/>
                  </a:ext>
                </a:extLst>
              </a:tr>
              <a:tr h="3332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Income Before Ext. Item</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580,000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214424783"/>
                  </a:ext>
                </a:extLst>
              </a:tr>
              <a:tr h="3332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090120321"/>
                  </a:ext>
                </a:extLst>
              </a:tr>
              <a:tr h="3332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Less:  Preferred Dividend</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(100,000)</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744548859"/>
                  </a:ext>
                </a:extLst>
              </a:tr>
              <a:tr h="3332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684404256"/>
                  </a:ext>
                </a:extLst>
              </a:tr>
              <a:tr h="3332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Income Before Ext. Item</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604267024"/>
                  </a:ext>
                </a:extLst>
              </a:tr>
              <a:tr h="3332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Avail. To Common S/H</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480,000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480,000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1.00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592370790"/>
                  </a:ext>
                </a:extLst>
              </a:tr>
              <a:tr h="3332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022203095"/>
                  </a:ext>
                </a:extLst>
              </a:tr>
              <a:tr h="3332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Ext. Gain (net of tax)</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sng" strike="noStrike" dirty="0">
                          <a:effectLst/>
                          <a:latin typeface="Times New Roman" panose="02020603050405020304" pitchFamily="18" charset="0"/>
                          <a:cs typeface="Times New Roman" panose="02020603050405020304" pitchFamily="18" charset="0"/>
                        </a:rPr>
                        <a:t>      240,000 </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sng" strike="noStrike" dirty="0">
                          <a:effectLst/>
                          <a:latin typeface="Times New Roman" panose="02020603050405020304" pitchFamily="18" charset="0"/>
                          <a:cs typeface="Times New Roman" panose="02020603050405020304" pitchFamily="18" charset="0"/>
                        </a:rPr>
                        <a:t>    480,000 </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sng" strike="noStrike" dirty="0">
                          <a:effectLst/>
                          <a:latin typeface="Times New Roman" panose="02020603050405020304" pitchFamily="18" charset="0"/>
                          <a:cs typeface="Times New Roman" panose="02020603050405020304" pitchFamily="18" charset="0"/>
                        </a:rPr>
                        <a:t>       0.50 </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657979629"/>
                  </a:ext>
                </a:extLst>
              </a:tr>
              <a:tr h="3332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287535461"/>
                  </a:ext>
                </a:extLst>
              </a:tr>
              <a:tr h="3528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Available To Common S/H</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720,000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480,000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1.50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815430297"/>
                  </a:ext>
                </a:extLst>
              </a:tr>
            </a:tbl>
          </a:graphicData>
        </a:graphic>
      </p:graphicFrame>
    </p:spTree>
    <p:extLst>
      <p:ext uri="{BB962C8B-B14F-4D97-AF65-F5344CB8AC3E}">
        <p14:creationId xmlns:p14="http://schemas.microsoft.com/office/powerpoint/2010/main" val="3844493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E04BD-D24F-BDFF-9693-A4710206EA38}"/>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17BEF5D4-5598-94ED-7CCA-D1DCC1DDFE69}"/>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Financial Statement Presentation:</a:t>
            </a:r>
          </a:p>
          <a:p>
            <a:endParaRPr lang="en-US"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8C7EC13F-3C86-AA5B-9AC5-D81751D927EB}"/>
              </a:ext>
            </a:extLst>
          </p:cNvPr>
          <p:cNvGraphicFramePr>
            <a:graphicFrameLocks noGrp="1"/>
          </p:cNvGraphicFramePr>
          <p:nvPr>
            <p:extLst>
              <p:ext uri="{D42A27DB-BD31-4B8C-83A1-F6EECF244321}">
                <p14:modId xmlns:p14="http://schemas.microsoft.com/office/powerpoint/2010/main" val="2889742036"/>
              </p:ext>
            </p:extLst>
          </p:nvPr>
        </p:nvGraphicFramePr>
        <p:xfrm>
          <a:off x="2657856" y="2292095"/>
          <a:ext cx="6681217" cy="3884868"/>
        </p:xfrm>
        <a:graphic>
          <a:graphicData uri="http://schemas.openxmlformats.org/drawingml/2006/table">
            <a:tbl>
              <a:tblPr>
                <a:tableStyleId>{5C22544A-7EE6-4342-B048-85BDC9FD1C3A}</a:tableStyleId>
              </a:tblPr>
              <a:tblGrid>
                <a:gridCol w="3375479">
                  <a:extLst>
                    <a:ext uri="{9D8B030D-6E8A-4147-A177-3AD203B41FA5}">
                      <a16:colId xmlns:a16="http://schemas.microsoft.com/office/drawing/2014/main" val="1559405245"/>
                    </a:ext>
                  </a:extLst>
                </a:gridCol>
                <a:gridCol w="1652869">
                  <a:extLst>
                    <a:ext uri="{9D8B030D-6E8A-4147-A177-3AD203B41FA5}">
                      <a16:colId xmlns:a16="http://schemas.microsoft.com/office/drawing/2014/main" val="2510423547"/>
                    </a:ext>
                  </a:extLst>
                </a:gridCol>
                <a:gridCol w="1652869">
                  <a:extLst>
                    <a:ext uri="{9D8B030D-6E8A-4147-A177-3AD203B41FA5}">
                      <a16:colId xmlns:a16="http://schemas.microsoft.com/office/drawing/2014/main" val="316703987"/>
                    </a:ext>
                  </a:extLst>
                </a:gridCol>
              </a:tblGrid>
              <a:tr h="319047">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Income Before Ext. Item</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$580,000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683935649"/>
                  </a:ext>
                </a:extLst>
              </a:tr>
              <a:tr h="319047">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742313315"/>
                  </a:ext>
                </a:extLst>
              </a:tr>
              <a:tr h="319047">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Ext. Gain (net of tax)</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sng" strike="noStrike" dirty="0">
                          <a:effectLst/>
                          <a:latin typeface="Times New Roman" panose="02020603050405020304" pitchFamily="18" charset="0"/>
                          <a:cs typeface="Times New Roman" panose="02020603050405020304" pitchFamily="18" charset="0"/>
                        </a:rPr>
                        <a:t>  240,000 </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543306365"/>
                  </a:ext>
                </a:extLst>
              </a:tr>
              <a:tr h="319047">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985078310"/>
                  </a:ext>
                </a:extLst>
              </a:tr>
              <a:tr h="337815">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Net Income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$820,000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932598097"/>
                  </a:ext>
                </a:extLst>
              </a:tr>
              <a:tr h="337815">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707513872"/>
                  </a:ext>
                </a:extLst>
              </a:tr>
              <a:tr h="319047">
                <a:tc>
                  <a:txBody>
                    <a:bodyPr/>
                    <a:lstStyle/>
                    <a:p>
                      <a:pPr algn="l" fontAlgn="b"/>
                      <a:r>
                        <a:rPr lang="en-US" sz="1800" b="1" u="none" strike="noStrike" dirty="0">
                          <a:effectLst/>
                          <a:latin typeface="Times New Roman" panose="02020603050405020304" pitchFamily="18" charset="0"/>
                          <a:cs typeface="Times New Roman" panose="02020603050405020304" pitchFamily="18" charset="0"/>
                        </a:rPr>
                        <a:t>Earnings per Share</a:t>
                      </a:r>
                      <a:r>
                        <a:rPr lang="en-US" sz="1800" u="none" strike="noStrike" dirty="0">
                          <a:effectLst/>
                          <a:latin typeface="Times New Roman" panose="02020603050405020304" pitchFamily="18" charset="0"/>
                          <a:cs typeface="Times New Roman" panose="02020603050405020304" pitchFamily="18" charset="0"/>
                        </a:rPr>
                        <a:t>:</a:t>
                      </a:r>
                      <a:endParaRPr lang="en-US" sz="1800" b="1"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075466289"/>
                  </a:ext>
                </a:extLst>
              </a:tr>
              <a:tr h="319047">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Income Before Ext. Item</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$1.00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617204565"/>
                  </a:ext>
                </a:extLst>
              </a:tr>
              <a:tr h="319047">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558424637"/>
                  </a:ext>
                </a:extLst>
              </a:tr>
              <a:tr h="319047">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Ext. Item (net of tax)</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0.50 </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661508088"/>
                  </a:ext>
                </a:extLst>
              </a:tr>
              <a:tr h="319047">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158449677"/>
                  </a:ext>
                </a:extLst>
              </a:tr>
              <a:tr h="337815">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Net Income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$1.50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695548633"/>
                  </a:ext>
                </a:extLst>
              </a:tr>
            </a:tbl>
          </a:graphicData>
        </a:graphic>
      </p:graphicFrame>
    </p:spTree>
    <p:extLst>
      <p:ext uri="{BB962C8B-B14F-4D97-AF65-F5344CB8AC3E}">
        <p14:creationId xmlns:p14="http://schemas.microsoft.com/office/powerpoint/2010/main" val="1769126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CBBEB-7BA5-C9C5-3E2F-D2CC8BCDF44B}"/>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p>
        </p:txBody>
      </p:sp>
      <p:sp>
        <p:nvSpPr>
          <p:cNvPr id="3" name="Content Placeholder 2">
            <a:extLst>
              <a:ext uri="{FF2B5EF4-FFF2-40B4-BE49-F238E27FC236}">
                <a16:creationId xmlns:a16="http://schemas.microsoft.com/office/drawing/2014/main" id="{696BD56F-301E-221C-088E-905EE63AC7F4}"/>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Recognizes effect of </a:t>
            </a:r>
            <a:r>
              <a:rPr lang="en-US" b="1" dirty="0">
                <a:latin typeface="Times New Roman" panose="02020603050405020304" pitchFamily="18" charset="0"/>
                <a:cs typeface="Times New Roman" panose="02020603050405020304" pitchFamily="18" charset="0"/>
              </a:rPr>
              <a:t>Dilutive Securities</a:t>
            </a:r>
            <a:r>
              <a:rPr lang="en-US" dirty="0">
                <a:latin typeface="Times New Roman" panose="02020603050405020304" pitchFamily="18" charset="0"/>
                <a:cs typeface="Times New Roman" panose="02020603050405020304" pitchFamily="18" charset="0"/>
              </a:rPr>
              <a:t>.</a:t>
            </a:r>
          </a:p>
          <a:p>
            <a:r>
              <a:rPr lang="en-US" b="1" dirty="0">
                <a:latin typeface="Times New Roman" panose="02020603050405020304" pitchFamily="18" charset="0"/>
                <a:cs typeface="Times New Roman" panose="02020603050405020304" pitchFamily="18" charset="0"/>
              </a:rPr>
              <a:t>Dilutive Security</a:t>
            </a:r>
            <a:r>
              <a:rPr lang="en-US" dirty="0">
                <a:latin typeface="Times New Roman" panose="02020603050405020304" pitchFamily="18" charset="0"/>
                <a:cs typeface="Times New Roman" panose="02020603050405020304" pitchFamily="18" charset="0"/>
              </a:rPr>
              <a:t>:  Securities convertible into Common Stock (whether or not they actually were).</a:t>
            </a:r>
          </a:p>
          <a:p>
            <a:pPr lvl="1"/>
            <a:r>
              <a:rPr lang="en-US" sz="2800" dirty="0">
                <a:latin typeface="Times New Roman" panose="02020603050405020304" pitchFamily="18" charset="0"/>
                <a:cs typeface="Times New Roman" panose="02020603050405020304" pitchFamily="18" charset="0"/>
              </a:rPr>
              <a:t>Convertible Bonds</a:t>
            </a:r>
          </a:p>
          <a:p>
            <a:pPr lvl="1"/>
            <a:r>
              <a:rPr lang="en-US" sz="2800" dirty="0">
                <a:latin typeface="Times New Roman" panose="02020603050405020304" pitchFamily="18" charset="0"/>
                <a:cs typeface="Times New Roman" panose="02020603050405020304" pitchFamily="18" charset="0"/>
              </a:rPr>
              <a:t>Convertible Preferred Stock</a:t>
            </a:r>
          </a:p>
          <a:p>
            <a:pPr lvl="1"/>
            <a:r>
              <a:rPr lang="en-US" sz="2800" dirty="0">
                <a:latin typeface="Times New Roman" panose="02020603050405020304" pitchFamily="18" charset="0"/>
                <a:cs typeface="Times New Roman" panose="02020603050405020304" pitchFamily="18" charset="0"/>
              </a:rPr>
              <a:t>Stock Options</a:t>
            </a:r>
          </a:p>
          <a:p>
            <a:pPr lvl="1"/>
            <a:r>
              <a:rPr lang="en-US" sz="2800" dirty="0">
                <a:latin typeface="Times New Roman" panose="02020603050405020304" pitchFamily="18" charset="0"/>
                <a:cs typeface="Times New Roman" panose="02020603050405020304" pitchFamily="18" charset="0"/>
              </a:rPr>
              <a:t>Stock Warrants</a:t>
            </a:r>
          </a:p>
          <a:p>
            <a:pPr lvl="1"/>
            <a:r>
              <a:rPr lang="en-US" sz="2800" dirty="0">
                <a:latin typeface="Times New Roman" panose="02020603050405020304" pitchFamily="18" charset="0"/>
                <a:cs typeface="Times New Roman" panose="02020603050405020304" pitchFamily="18" charset="0"/>
              </a:rPr>
              <a:t>Other</a:t>
            </a:r>
          </a:p>
        </p:txBody>
      </p:sp>
    </p:spTree>
    <p:extLst>
      <p:ext uri="{BB962C8B-B14F-4D97-AF65-F5344CB8AC3E}">
        <p14:creationId xmlns:p14="http://schemas.microsoft.com/office/powerpoint/2010/main" val="1414980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767F7-B877-AB2D-55E7-9BE087938B96}"/>
              </a:ext>
            </a:extLst>
          </p:cNvPr>
          <p:cNvSpPr>
            <a:spLocks noGrp="1"/>
          </p:cNvSpPr>
          <p:nvPr>
            <p:ph type="title"/>
          </p:nvPr>
        </p:nvSpPr>
        <p:spPr/>
        <p:txBody>
          <a:bodyPr/>
          <a:lstStyle/>
          <a:p>
            <a:pPr algn="ctr"/>
            <a:r>
              <a:rPr lang="en-US" b="1" u="sng" dirty="0">
                <a:latin typeface="Times New Roman" panose="02020603050405020304" pitchFamily="18" charset="0"/>
                <a:cs typeface="Times New Roman" panose="02020603050405020304" pitchFamily="18" charset="0"/>
              </a:rPr>
              <a:t>INTRO</a:t>
            </a:r>
          </a:p>
        </p:txBody>
      </p:sp>
      <p:sp>
        <p:nvSpPr>
          <p:cNvPr id="3" name="Content Placeholder 2">
            <a:extLst>
              <a:ext uri="{FF2B5EF4-FFF2-40B4-BE49-F238E27FC236}">
                <a16:creationId xmlns:a16="http://schemas.microsoft.com/office/drawing/2014/main" id="{643FEE6D-39B4-B1C4-78CB-8CA327B59EF5}"/>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Earnings Per Share (EPS):  </a:t>
            </a:r>
            <a:r>
              <a:rPr lang="en-US" dirty="0">
                <a:latin typeface="Times New Roman" panose="02020603050405020304" pitchFamily="18" charset="0"/>
                <a:cs typeface="Times New Roman" panose="02020603050405020304" pitchFamily="18" charset="0"/>
              </a:rPr>
              <a:t>Measure of the profitability (performance) of each share of stock; how efficiently equity used to generate profitability.</a:t>
            </a:r>
          </a:p>
          <a:p>
            <a:r>
              <a:rPr lang="en-US" dirty="0">
                <a:latin typeface="Times New Roman" panose="02020603050405020304" pitchFamily="18" charset="0"/>
                <a:cs typeface="Times New Roman" panose="02020603050405020304" pitchFamily="18" charset="0"/>
              </a:rPr>
              <a:t>Only applies to </a:t>
            </a:r>
            <a:r>
              <a:rPr lang="en-US" b="1" u="sng" dirty="0">
                <a:latin typeface="Times New Roman" panose="02020603050405020304" pitchFamily="18" charset="0"/>
                <a:cs typeface="Times New Roman" panose="02020603050405020304" pitchFamily="18" charset="0"/>
              </a:rPr>
              <a:t>COMMON</a:t>
            </a:r>
            <a:r>
              <a:rPr lang="en-US" dirty="0">
                <a:latin typeface="Times New Roman" panose="02020603050405020304" pitchFamily="18" charset="0"/>
                <a:cs typeface="Times New Roman" panose="02020603050405020304" pitchFamily="18" charset="0"/>
              </a:rPr>
              <a:t> Stock.</a:t>
            </a:r>
          </a:p>
          <a:p>
            <a:r>
              <a:rPr lang="en-US" dirty="0">
                <a:latin typeface="Times New Roman" panose="02020603050405020304" pitchFamily="18" charset="0"/>
                <a:cs typeface="Times New Roman" panose="02020603050405020304" pitchFamily="18" charset="0"/>
              </a:rPr>
              <a:t>Basic (Primary) v. Diluted (Fully Diluted)</a:t>
            </a:r>
          </a:p>
          <a:p>
            <a:r>
              <a:rPr lang="en-US" dirty="0">
                <a:latin typeface="Times New Roman" panose="02020603050405020304" pitchFamily="18" charset="0"/>
                <a:cs typeface="Times New Roman" panose="02020603050405020304" pitchFamily="18" charset="0"/>
              </a:rPr>
              <a:t>Simple Capital Structure (Basic) v. Complex Capital Structure (Diluted)</a:t>
            </a:r>
          </a:p>
        </p:txBody>
      </p:sp>
    </p:spTree>
    <p:extLst>
      <p:ext uri="{BB962C8B-B14F-4D97-AF65-F5344CB8AC3E}">
        <p14:creationId xmlns:p14="http://schemas.microsoft.com/office/powerpoint/2010/main" val="37481928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04F1E-797F-76D0-901E-093A18AD1F1A}"/>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B13D4299-DA10-1CA8-C43A-19FD31721004}"/>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Diluted EPS assumes that </a:t>
            </a:r>
            <a:r>
              <a:rPr lang="en-US" b="1" u="sng" dirty="0">
                <a:latin typeface="Times New Roman" panose="02020603050405020304" pitchFamily="18" charset="0"/>
                <a:cs typeface="Times New Roman" panose="02020603050405020304" pitchFamily="18" charset="0"/>
              </a:rPr>
              <a:t>ALL</a:t>
            </a:r>
            <a:r>
              <a:rPr lang="en-US" dirty="0">
                <a:latin typeface="Times New Roman" panose="02020603050405020304" pitchFamily="18" charset="0"/>
                <a:cs typeface="Times New Roman" panose="02020603050405020304" pitchFamily="18" charset="0"/>
              </a:rPr>
              <a:t> convertible securities have been converted at the beginning of the year (or at date of issue if issued during current year).</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Report Basic and Diluted EPS.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Antidilutive Securities:  Conversion/Exercise increases EPS.</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If all are, do not calculate Diluted EPS, just Basic EPS.</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What if some are and some not?  Leave “ares” out and do B &amp; D.</a:t>
            </a:r>
          </a:p>
        </p:txBody>
      </p:sp>
    </p:spTree>
    <p:extLst>
      <p:ext uri="{BB962C8B-B14F-4D97-AF65-F5344CB8AC3E}">
        <p14:creationId xmlns:p14="http://schemas.microsoft.com/office/powerpoint/2010/main" val="23766734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62D82-E115-D21A-A757-9215A4138230}"/>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D586758E-69FC-2335-59D2-E6FBC307393F}"/>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Summary of EPS Theory: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Basic EPS reports “best case” scenario.</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Diluted EPS reports “worst case” scenario.</a:t>
            </a:r>
          </a:p>
        </p:txBody>
      </p:sp>
    </p:spTree>
    <p:extLst>
      <p:ext uri="{BB962C8B-B14F-4D97-AF65-F5344CB8AC3E}">
        <p14:creationId xmlns:p14="http://schemas.microsoft.com/office/powerpoint/2010/main" val="1683393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67F67-8BEC-6393-9552-6648C81BBCA1}"/>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4ADFEEE4-463C-D811-6077-81368BD35A19}"/>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Convertible Securities</a:t>
            </a:r>
            <a:r>
              <a:rPr lang="en-US" dirty="0">
                <a:latin typeface="Times New Roman" panose="02020603050405020304" pitchFamily="18" charset="0"/>
                <a:cs typeface="Times New Roman" panose="02020603050405020304" pitchFamily="18" charset="0"/>
              </a:rPr>
              <a:t>:  Exchanging such securities for Common Stock.</a:t>
            </a:r>
          </a:p>
          <a:p>
            <a:r>
              <a:rPr lang="en-US" b="1" dirty="0">
                <a:latin typeface="Times New Roman" panose="02020603050405020304" pitchFamily="18" charset="0"/>
                <a:cs typeface="Times New Roman" panose="02020603050405020304" pitchFamily="18" charset="0"/>
              </a:rPr>
              <a:t>If—Converted Method</a:t>
            </a:r>
            <a:r>
              <a:rPr lang="en-US" dirty="0">
                <a:latin typeface="Times New Roman" panose="02020603050405020304" pitchFamily="18" charset="0"/>
                <a:cs typeface="Times New Roman" panose="02020603050405020304" pitchFamily="18" charset="0"/>
              </a:rPr>
              <a:t>: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Conversion at beginning of year (or at time of issuance if issued during year).</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Elimination of Interest Expense (net of tax).  Interest Expense, </a:t>
            </a:r>
            <a:r>
              <a:rPr lang="en-US" b="1" u="sng" dirty="0">
                <a:latin typeface="Times New Roman" panose="02020603050405020304" pitchFamily="18" charset="0"/>
                <a:cs typeface="Times New Roman" panose="02020603050405020304" pitchFamily="18" charset="0"/>
              </a:rPr>
              <a:t>not</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Interest Paid.</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Additional shares increase weighted—avg no. common shares (denominator)</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Eliminated Interest Expense (net of tax) increases Net Income (numerator).</a:t>
            </a:r>
          </a:p>
        </p:txBody>
      </p:sp>
    </p:spTree>
    <p:extLst>
      <p:ext uri="{BB962C8B-B14F-4D97-AF65-F5344CB8AC3E}">
        <p14:creationId xmlns:p14="http://schemas.microsoft.com/office/powerpoint/2010/main" val="18953547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16D45-4F7B-03E8-8E1B-17E31E51A13C}"/>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9CAC8E56-572F-24A9-C9A5-27114F4365F1}"/>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Example:</a:t>
            </a:r>
            <a:r>
              <a:rPr lang="en-US"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Net Income:  $210,000</a:t>
            </a:r>
          </a:p>
          <a:p>
            <a:r>
              <a:rPr lang="en-US" sz="2400" dirty="0">
                <a:latin typeface="Times New Roman" panose="02020603050405020304" pitchFamily="18" charset="0"/>
                <a:cs typeface="Times New Roman" panose="02020603050405020304" pitchFamily="18" charset="0"/>
              </a:rPr>
              <a:t>Wtd—Avg Common Shares:  100,000</a:t>
            </a:r>
          </a:p>
          <a:p>
            <a:r>
              <a:rPr lang="en-US" sz="2400" dirty="0">
                <a:latin typeface="Times New Roman" panose="02020603050405020304" pitchFamily="18" charset="0"/>
                <a:cs typeface="Times New Roman" panose="02020603050405020304" pitchFamily="18" charset="0"/>
              </a:rPr>
              <a:t>Basic EPS:  $210,000 / 100,000 = $2.10</a:t>
            </a:r>
          </a:p>
          <a:p>
            <a:r>
              <a:rPr lang="en-US" sz="2000" dirty="0">
                <a:latin typeface="Times New Roman" panose="02020603050405020304" pitchFamily="18" charset="0"/>
                <a:cs typeface="Times New Roman" panose="02020603050405020304" pitchFamily="18" charset="0"/>
              </a:rPr>
              <a:t>Bond Issue (1):  $1,000,000, 6%, issued @ 100 in prior year. Conv = 20,000 common sh</a:t>
            </a:r>
          </a:p>
          <a:p>
            <a:r>
              <a:rPr lang="en-US" sz="2000" dirty="0">
                <a:latin typeface="Times New Roman" panose="02020603050405020304" pitchFamily="18" charset="0"/>
                <a:cs typeface="Times New Roman" panose="02020603050405020304" pitchFamily="18" charset="0"/>
              </a:rPr>
              <a:t>Bond Issue (2):  $1,000,000, 10%, issued @ 100 in April this year.  Conv = 32,000 common sh</a:t>
            </a:r>
          </a:p>
          <a:p>
            <a:r>
              <a:rPr lang="en-US" sz="2400" dirty="0">
                <a:latin typeface="Times New Roman" panose="02020603050405020304" pitchFamily="18" charset="0"/>
                <a:cs typeface="Times New Roman" panose="02020603050405020304" pitchFamily="18" charset="0"/>
              </a:rPr>
              <a:t>Tax Rate:  40%</a:t>
            </a:r>
          </a:p>
        </p:txBody>
      </p:sp>
    </p:spTree>
    <p:extLst>
      <p:ext uri="{BB962C8B-B14F-4D97-AF65-F5344CB8AC3E}">
        <p14:creationId xmlns:p14="http://schemas.microsoft.com/office/powerpoint/2010/main" val="25707490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3D9CC-EA85-1F0C-43CD-1F31C62439CB}"/>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B9384AED-5C20-DB1E-3FD2-50864B23A7F1}"/>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Example (cont):</a:t>
            </a:r>
          </a:p>
          <a:p>
            <a:r>
              <a:rPr lang="en-US" dirty="0">
                <a:latin typeface="Times New Roman" panose="02020603050405020304" pitchFamily="18" charset="0"/>
                <a:cs typeface="Times New Roman" panose="02020603050405020304" pitchFamily="18" charset="0"/>
              </a:rPr>
              <a:t>Adjust Net income from assumed conversion.</a:t>
            </a:r>
          </a:p>
          <a:p>
            <a:endParaRPr lang="en-US"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71EB44D5-05E4-8C23-3E39-AF3E82E04435}"/>
              </a:ext>
            </a:extLst>
          </p:cNvPr>
          <p:cNvGraphicFramePr>
            <a:graphicFrameLocks noGrp="1"/>
          </p:cNvGraphicFramePr>
          <p:nvPr>
            <p:extLst>
              <p:ext uri="{D42A27DB-BD31-4B8C-83A1-F6EECF244321}">
                <p14:modId xmlns:p14="http://schemas.microsoft.com/office/powerpoint/2010/main" val="3463391139"/>
              </p:ext>
            </p:extLst>
          </p:nvPr>
        </p:nvGraphicFramePr>
        <p:xfrm>
          <a:off x="2194560" y="2852929"/>
          <a:ext cx="8278369" cy="3639946"/>
        </p:xfrm>
        <a:graphic>
          <a:graphicData uri="http://schemas.openxmlformats.org/drawingml/2006/table">
            <a:tbl>
              <a:tblPr>
                <a:tableStyleId>{5C22544A-7EE6-4342-B048-85BDC9FD1C3A}</a:tableStyleId>
              </a:tblPr>
              <a:tblGrid>
                <a:gridCol w="2578568">
                  <a:extLst>
                    <a:ext uri="{9D8B030D-6E8A-4147-A177-3AD203B41FA5}">
                      <a16:colId xmlns:a16="http://schemas.microsoft.com/office/drawing/2014/main" val="2840646817"/>
                    </a:ext>
                  </a:extLst>
                </a:gridCol>
                <a:gridCol w="1286527">
                  <a:extLst>
                    <a:ext uri="{9D8B030D-6E8A-4147-A177-3AD203B41FA5}">
                      <a16:colId xmlns:a16="http://schemas.microsoft.com/office/drawing/2014/main" val="3276433924"/>
                    </a:ext>
                  </a:extLst>
                </a:gridCol>
                <a:gridCol w="1286527">
                  <a:extLst>
                    <a:ext uri="{9D8B030D-6E8A-4147-A177-3AD203B41FA5}">
                      <a16:colId xmlns:a16="http://schemas.microsoft.com/office/drawing/2014/main" val="1932508118"/>
                    </a:ext>
                  </a:extLst>
                </a:gridCol>
                <a:gridCol w="1042249">
                  <a:extLst>
                    <a:ext uri="{9D8B030D-6E8A-4147-A177-3AD203B41FA5}">
                      <a16:colId xmlns:a16="http://schemas.microsoft.com/office/drawing/2014/main" val="660750019"/>
                    </a:ext>
                  </a:extLst>
                </a:gridCol>
                <a:gridCol w="1042249">
                  <a:extLst>
                    <a:ext uri="{9D8B030D-6E8A-4147-A177-3AD203B41FA5}">
                      <a16:colId xmlns:a16="http://schemas.microsoft.com/office/drawing/2014/main" val="2479670414"/>
                    </a:ext>
                  </a:extLst>
                </a:gridCol>
                <a:gridCol w="1042249">
                  <a:extLst>
                    <a:ext uri="{9D8B030D-6E8A-4147-A177-3AD203B41FA5}">
                      <a16:colId xmlns:a16="http://schemas.microsoft.com/office/drawing/2014/main" val="1093567997"/>
                    </a:ext>
                  </a:extLst>
                </a:gridCol>
              </a:tblGrid>
              <a:tr h="451672">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Net Income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210,000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953134370"/>
                  </a:ext>
                </a:extLst>
              </a:tr>
              <a:tr h="451672">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332476957"/>
                  </a:ext>
                </a:extLst>
              </a:tr>
              <a:tr h="451672">
                <a:tc gridSpan="2">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Add:  Interest Saved (net of tax)</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286677606"/>
                  </a:ext>
                </a:extLst>
              </a:tr>
              <a:tr h="451672">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6% bonds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36,000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60,000 x 60%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1634027527"/>
                  </a:ext>
                </a:extLst>
              </a:tr>
              <a:tr h="451672">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3338637394"/>
                  </a:ext>
                </a:extLst>
              </a:tr>
              <a:tr h="451672">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10% bonds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45,000 </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gridSpan="3">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100,000 x 9 / 12 x 60%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85942069"/>
                  </a:ext>
                </a:extLst>
              </a:tr>
              <a:tr h="451672">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Adjusted Net Income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291,000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875942736"/>
                  </a:ext>
                </a:extLst>
              </a:tr>
              <a:tr h="478242">
                <a:tc>
                  <a:txBody>
                    <a:bodyPr/>
                    <a:lstStyle/>
                    <a:p>
                      <a:pPr algn="l" fontAlgn="b"/>
                      <a:endParaRPr lang="en-US" sz="1800" b="0" i="0" u="none" strike="noStrike" dirty="0">
                        <a:effectLst/>
                        <a:latin typeface="Arial" panose="020B0604020202020204" pitchFamily="34" charset="0"/>
                      </a:endParaRPr>
                    </a:p>
                  </a:txBody>
                  <a:tcPr marL="9525" marR="9525" marT="9525" marB="0" anchor="b"/>
                </a:tc>
                <a:tc>
                  <a:txBody>
                    <a:bodyPr/>
                    <a:lstStyle/>
                    <a:p>
                      <a:pPr algn="l" fontAlgn="b"/>
                      <a:endParaRPr lang="en-US" sz="1800" b="0" i="0" u="none" strike="noStrike" dirty="0">
                        <a:effectLst/>
                        <a:latin typeface="Arial" panose="020B0604020202020204" pitchFamily="34" charset="0"/>
                      </a:endParaRPr>
                    </a:p>
                  </a:txBody>
                  <a:tcPr marL="9525" marR="9525" marT="9525" marB="0" anchor="b"/>
                </a:tc>
                <a:tc>
                  <a:txBody>
                    <a:bodyPr/>
                    <a:lstStyle/>
                    <a:p>
                      <a:pPr algn="l" fontAlgn="b"/>
                      <a:endParaRPr lang="en-US" sz="1800" b="0" i="0" u="none" strike="noStrike" dirty="0">
                        <a:effectLst/>
                        <a:latin typeface="Arial" panose="020B0604020202020204" pitchFamily="34" charset="0"/>
                      </a:endParaRPr>
                    </a:p>
                  </a:txBody>
                  <a:tcPr marL="9525" marR="9525" marT="9525" marB="0" anchor="b"/>
                </a:tc>
                <a:tc>
                  <a:txBody>
                    <a:bodyPr/>
                    <a:lstStyle/>
                    <a:p>
                      <a:pPr algn="l" fontAlgn="b"/>
                      <a:endParaRPr lang="en-US" sz="1800" b="0" i="0" u="none" strike="noStrike" dirty="0">
                        <a:effectLst/>
                        <a:latin typeface="Arial" panose="020B0604020202020204" pitchFamily="34"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1599789075"/>
                  </a:ext>
                </a:extLst>
              </a:tr>
            </a:tbl>
          </a:graphicData>
        </a:graphic>
      </p:graphicFrame>
    </p:spTree>
    <p:extLst>
      <p:ext uri="{BB962C8B-B14F-4D97-AF65-F5344CB8AC3E}">
        <p14:creationId xmlns:p14="http://schemas.microsoft.com/office/powerpoint/2010/main" val="7635756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BBFD9-CA59-5BE5-B829-392BCC604535}"/>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E086464A-8BE2-B3BF-9BFC-6049CAF86600}"/>
              </a:ext>
            </a:extLst>
          </p:cNvPr>
          <p:cNvSpPr>
            <a:spLocks noGrp="1"/>
          </p:cNvSpPr>
          <p:nvPr>
            <p:ph idx="1"/>
          </p:nvPr>
        </p:nvSpPr>
        <p:spPr>
          <a:xfrm>
            <a:off x="838200" y="1825625"/>
            <a:ext cx="10515600" cy="4667250"/>
          </a:xfrm>
        </p:spPr>
        <p:txBody>
          <a:bodyPr/>
          <a:lstStyle/>
          <a:p>
            <a:r>
              <a:rPr lang="en-US" b="1" dirty="0">
                <a:latin typeface="Times New Roman" panose="02020603050405020304" pitchFamily="18" charset="0"/>
                <a:cs typeface="Times New Roman" panose="02020603050405020304" pitchFamily="18" charset="0"/>
              </a:rPr>
              <a:t>Example (cont):</a:t>
            </a:r>
          </a:p>
          <a:p>
            <a:r>
              <a:rPr lang="en-US" dirty="0">
                <a:latin typeface="Times New Roman" panose="02020603050405020304" pitchFamily="18" charset="0"/>
                <a:cs typeface="Times New Roman" panose="02020603050405020304" pitchFamily="18" charset="0"/>
              </a:rPr>
              <a:t>Calculate Weighted—Average no. shares.</a:t>
            </a:r>
          </a:p>
          <a:p>
            <a:endParaRPr lang="en-US"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5B04DE34-DA90-FB92-3EDF-FDD795269ED1}"/>
              </a:ext>
            </a:extLst>
          </p:cNvPr>
          <p:cNvGraphicFramePr>
            <a:graphicFrameLocks noGrp="1"/>
          </p:cNvGraphicFramePr>
          <p:nvPr>
            <p:extLst>
              <p:ext uri="{D42A27DB-BD31-4B8C-83A1-F6EECF244321}">
                <p14:modId xmlns:p14="http://schemas.microsoft.com/office/powerpoint/2010/main" val="3845585013"/>
              </p:ext>
            </p:extLst>
          </p:nvPr>
        </p:nvGraphicFramePr>
        <p:xfrm>
          <a:off x="1706880" y="2828544"/>
          <a:ext cx="8449055" cy="3483354"/>
        </p:xfrm>
        <a:graphic>
          <a:graphicData uri="http://schemas.openxmlformats.org/drawingml/2006/table">
            <a:tbl>
              <a:tblPr>
                <a:tableStyleId>{5C22544A-7EE6-4342-B048-85BDC9FD1C3A}</a:tableStyleId>
              </a:tblPr>
              <a:tblGrid>
                <a:gridCol w="3047199">
                  <a:extLst>
                    <a:ext uri="{9D8B030D-6E8A-4147-A177-3AD203B41FA5}">
                      <a16:colId xmlns:a16="http://schemas.microsoft.com/office/drawing/2014/main" val="2361788495"/>
                    </a:ext>
                  </a:extLst>
                </a:gridCol>
                <a:gridCol w="1492121">
                  <a:extLst>
                    <a:ext uri="{9D8B030D-6E8A-4147-A177-3AD203B41FA5}">
                      <a16:colId xmlns:a16="http://schemas.microsoft.com/office/drawing/2014/main" val="549615118"/>
                    </a:ext>
                  </a:extLst>
                </a:gridCol>
                <a:gridCol w="1492121">
                  <a:extLst>
                    <a:ext uri="{9D8B030D-6E8A-4147-A177-3AD203B41FA5}">
                      <a16:colId xmlns:a16="http://schemas.microsoft.com/office/drawing/2014/main" val="2653352649"/>
                    </a:ext>
                  </a:extLst>
                </a:gridCol>
                <a:gridCol w="1208807">
                  <a:extLst>
                    <a:ext uri="{9D8B030D-6E8A-4147-A177-3AD203B41FA5}">
                      <a16:colId xmlns:a16="http://schemas.microsoft.com/office/drawing/2014/main" val="2199511664"/>
                    </a:ext>
                  </a:extLst>
                </a:gridCol>
                <a:gridCol w="1208807">
                  <a:extLst>
                    <a:ext uri="{9D8B030D-6E8A-4147-A177-3AD203B41FA5}">
                      <a16:colId xmlns:a16="http://schemas.microsoft.com/office/drawing/2014/main" val="1433230826"/>
                    </a:ext>
                  </a:extLst>
                </a:gridCol>
              </a:tblGrid>
              <a:tr h="493475">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Wtd-Avg Sh O/S Beg of Yr</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100,000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389008639"/>
                  </a:ext>
                </a:extLst>
              </a:tr>
              <a:tr h="493475">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3919517879"/>
                  </a:ext>
                </a:extLst>
              </a:tr>
              <a:tr h="493475">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6% Bonds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20,000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3406918135"/>
                  </a:ext>
                </a:extLst>
              </a:tr>
              <a:tr h="493475">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1291647253"/>
                  </a:ext>
                </a:extLst>
              </a:tr>
              <a:tr h="493475">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10% Bonds Apr-Dec</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24,000</a:t>
                      </a:r>
                      <a:r>
                        <a:rPr lang="en-US" sz="1800" u="none" strike="noStrike" dirty="0">
                          <a:effectLst/>
                          <a:latin typeface="Times New Roman" panose="02020603050405020304" pitchFamily="18" charset="0"/>
                          <a:cs typeface="Times New Roman" panose="02020603050405020304" pitchFamily="18" charset="0"/>
                        </a:rPr>
                        <a:t>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32,000 x 9 / 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1511793053"/>
                  </a:ext>
                </a:extLst>
              </a:tr>
              <a:tr h="493475">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1968211307"/>
                  </a:ext>
                </a:extLst>
              </a:tr>
              <a:tr h="522504">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Wtd-Avg Sh-End of yr</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144,000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4036670575"/>
                  </a:ext>
                </a:extLst>
              </a:tr>
            </a:tbl>
          </a:graphicData>
        </a:graphic>
      </p:graphicFrame>
    </p:spTree>
    <p:extLst>
      <p:ext uri="{BB962C8B-B14F-4D97-AF65-F5344CB8AC3E}">
        <p14:creationId xmlns:p14="http://schemas.microsoft.com/office/powerpoint/2010/main" val="2310050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7EF5F-A731-B190-456F-846026E5BE6F}"/>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3DCD5BDC-A465-0A4F-3669-DABAA4571528}"/>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Example (cont):</a:t>
            </a:r>
          </a:p>
          <a:p>
            <a:r>
              <a:rPr lang="en-US" dirty="0">
                <a:latin typeface="Times New Roman" panose="02020603050405020304" pitchFamily="18" charset="0"/>
                <a:cs typeface="Times New Roman" panose="02020603050405020304" pitchFamily="18" charset="0"/>
              </a:rPr>
              <a:t>Calculate EPS.</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Basic:  $210,000 / 100,000 sh = $2.10</a:t>
            </a:r>
          </a:p>
          <a:p>
            <a:pPr lvl="1">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Diluted:  $291,000 / 144,000 sh = $2.02</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66548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3854F-DF3F-1DB7-3512-371328107F61}"/>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2D47C502-6986-FF00-E7E2-965B13F67168}"/>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Convertible Preferred Stock:</a:t>
            </a:r>
          </a:p>
          <a:p>
            <a:endParaRPr lang="en-US" b="1"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Add “converted” shares to wtd—avg.</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no. shares of Common Stock</a:t>
            </a:r>
          </a:p>
          <a:p>
            <a:r>
              <a:rPr lang="en-US" dirty="0">
                <a:latin typeface="Times New Roman" panose="02020603050405020304" pitchFamily="18" charset="0"/>
                <a:cs typeface="Times New Roman" panose="02020603050405020304" pitchFamily="18" charset="0"/>
              </a:rPr>
              <a:t>No tax effect of no Preferred dividends.  Dividends not a deductible expense.</a:t>
            </a:r>
          </a:p>
          <a:p>
            <a:r>
              <a:rPr lang="en-US" dirty="0">
                <a:latin typeface="Times New Roman" panose="02020603050405020304" pitchFamily="18" charset="0"/>
                <a:cs typeface="Times New Roman" panose="02020603050405020304" pitchFamily="18" charset="0"/>
              </a:rPr>
              <a:t>Therefore:  do </a:t>
            </a:r>
            <a:r>
              <a:rPr lang="en-US" b="1" u="sng" dirty="0">
                <a:latin typeface="Times New Roman" panose="02020603050405020304" pitchFamily="18" charset="0"/>
                <a:cs typeface="Times New Roman" panose="02020603050405020304" pitchFamily="18" charset="0"/>
              </a:rPr>
              <a:t>not</a:t>
            </a:r>
            <a:r>
              <a:rPr lang="en-US" dirty="0">
                <a:latin typeface="Times New Roman" panose="02020603050405020304" pitchFamily="18" charset="0"/>
                <a:cs typeface="Times New Roman" panose="02020603050405020304" pitchFamily="18" charset="0"/>
              </a:rPr>
              <a:t> add back  the Preferred Dividends to Net Income.</a:t>
            </a:r>
          </a:p>
          <a:p>
            <a:pPr lvl="1"/>
            <a:r>
              <a:rPr lang="en-US" dirty="0">
                <a:latin typeface="Times New Roman" panose="02020603050405020304" pitchFamily="18" charset="0"/>
                <a:cs typeface="Times New Roman" panose="02020603050405020304" pitchFamily="18" charset="0"/>
              </a:rPr>
              <a:t>And, do </a:t>
            </a:r>
            <a:r>
              <a:rPr lang="en-US" b="1" u="sng" dirty="0">
                <a:latin typeface="Times New Roman" panose="02020603050405020304" pitchFamily="18" charset="0"/>
                <a:cs typeface="Times New Roman" panose="02020603050405020304" pitchFamily="18" charset="0"/>
              </a:rPr>
              <a:t>not</a:t>
            </a:r>
            <a:r>
              <a:rPr lang="en-US" dirty="0">
                <a:latin typeface="Times New Roman" panose="02020603050405020304" pitchFamily="18" charset="0"/>
                <a:cs typeface="Times New Roman" panose="02020603050405020304" pitchFamily="18" charset="0"/>
              </a:rPr>
              <a:t> deduct Preferred Dividends from Net Income (because there aren’t any).</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40725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DFE4C-9A7C-4713-7EDA-307EBE8BDC74}"/>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68A0440E-8464-E08B-9542-8CB8139C47AF}"/>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Options &amp; Warrants:</a:t>
            </a:r>
            <a:r>
              <a:rPr lang="en-US" dirty="0">
                <a:latin typeface="Times New Roman" panose="02020603050405020304" pitchFamily="18" charset="0"/>
                <a:cs typeface="Times New Roman" panose="02020603050405020304" pitchFamily="18" charset="0"/>
              </a:rPr>
              <a:t>  </a:t>
            </a:r>
          </a:p>
          <a:p>
            <a:r>
              <a:rPr lang="en-US" b="1" dirty="0">
                <a:latin typeface="Times New Roman" panose="02020603050405020304" pitchFamily="18" charset="0"/>
                <a:cs typeface="Times New Roman" panose="02020603050405020304" pitchFamily="18" charset="0"/>
              </a:rPr>
              <a:t>Stock Option</a:t>
            </a:r>
            <a:r>
              <a:rPr lang="en-US" dirty="0">
                <a:latin typeface="Times New Roman" panose="02020603050405020304" pitchFamily="18" charset="0"/>
                <a:cs typeface="Times New Roman" panose="02020603050405020304" pitchFamily="18" charset="0"/>
              </a:rPr>
              <a:t>—Compensation method in which employee may purchase company Common Stock at a predetermined price (usually &lt; market price) over an extended period of time</a:t>
            </a:r>
          </a:p>
          <a:p>
            <a:r>
              <a:rPr lang="en-US" b="1" dirty="0">
                <a:latin typeface="Times New Roman" panose="02020603050405020304" pitchFamily="18" charset="0"/>
                <a:cs typeface="Times New Roman" panose="02020603050405020304" pitchFamily="18" charset="0"/>
              </a:rPr>
              <a:t>Stock Warrant</a:t>
            </a:r>
            <a:r>
              <a:rPr lang="en-US" dirty="0">
                <a:latin typeface="Times New Roman" panose="02020603050405020304" pitchFamily="18" charset="0"/>
                <a:cs typeface="Times New Roman" panose="02020603050405020304" pitchFamily="18" charset="0"/>
              </a:rPr>
              <a:t>—Long—term option to purchase company’s Common Stock at a fixed price in the future.</a:t>
            </a:r>
          </a:p>
          <a:p>
            <a:r>
              <a:rPr lang="en-US" b="1" dirty="0">
                <a:latin typeface="Times New Roman" panose="02020603050405020304" pitchFamily="18" charset="0"/>
                <a:cs typeface="Times New Roman" panose="02020603050405020304" pitchFamily="18" charset="0"/>
              </a:rPr>
              <a:t>Treasury Stock Method</a:t>
            </a:r>
            <a:r>
              <a:rPr lang="en-US" dirty="0">
                <a:latin typeface="Times New Roman" panose="02020603050405020304" pitchFamily="18" charset="0"/>
                <a:cs typeface="Times New Roman" panose="02020603050405020304" pitchFamily="18" charset="0"/>
              </a:rPr>
              <a:t>—assumes that all options and warrants exercised to purchase Treasury Stock.  Use beginning of year (or date of issue if later).</a:t>
            </a:r>
          </a:p>
        </p:txBody>
      </p:sp>
    </p:spTree>
    <p:extLst>
      <p:ext uri="{BB962C8B-B14F-4D97-AF65-F5344CB8AC3E}">
        <p14:creationId xmlns:p14="http://schemas.microsoft.com/office/powerpoint/2010/main" val="2807979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9087C-FC60-8C81-34EF-3FED6D8FD445}"/>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751EC6C0-E392-93AB-6352-C280D8FD48CF}"/>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Exercise Price &lt; Market Price:</a:t>
            </a:r>
            <a:r>
              <a:rPr lang="en-US" dirty="0">
                <a:latin typeface="Times New Roman" panose="02020603050405020304" pitchFamily="18" charset="0"/>
                <a:cs typeface="Times New Roman" panose="02020603050405020304" pitchFamily="18" charset="0"/>
              </a:rPr>
              <a:t>  Deemed proceeds insufficient to buy back all shares (shares “purchased” at Market Price).</a:t>
            </a:r>
          </a:p>
          <a:p>
            <a:r>
              <a:rPr lang="en-US" dirty="0">
                <a:latin typeface="Times New Roman" panose="02020603050405020304" pitchFamily="18" charset="0"/>
                <a:cs typeface="Times New Roman" panose="02020603050405020304" pitchFamily="18" charset="0"/>
              </a:rPr>
              <a:t>Dilution.</a:t>
            </a:r>
          </a:p>
          <a:p>
            <a:r>
              <a:rPr lang="en-US" dirty="0">
                <a:latin typeface="Times New Roman" panose="02020603050405020304" pitchFamily="18" charset="0"/>
                <a:cs typeface="Times New Roman" panose="02020603050405020304" pitchFamily="18" charset="0"/>
              </a:rPr>
              <a:t>Additional shares added to Wtd—Avg no. shares.</a:t>
            </a:r>
          </a:p>
          <a:p>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Exercise Price &gt; Market Price:</a:t>
            </a:r>
            <a:r>
              <a:rPr lang="en-US" dirty="0">
                <a:latin typeface="Times New Roman" panose="02020603050405020304" pitchFamily="18" charset="0"/>
                <a:cs typeface="Times New Roman" panose="02020603050405020304" pitchFamily="18" charset="0"/>
              </a:rPr>
              <a:t> Deemed proceeds are too much to buy back all shares (shares “purchased” at Market Price).</a:t>
            </a:r>
          </a:p>
          <a:p>
            <a:r>
              <a:rPr lang="en-US" dirty="0">
                <a:latin typeface="Times New Roman" panose="02020603050405020304" pitchFamily="18" charset="0"/>
                <a:cs typeface="Times New Roman" panose="02020603050405020304" pitchFamily="18" charset="0"/>
              </a:rPr>
              <a:t>Antidilution (higher EPS)</a:t>
            </a:r>
          </a:p>
        </p:txBody>
      </p:sp>
    </p:spTree>
    <p:extLst>
      <p:ext uri="{BB962C8B-B14F-4D97-AF65-F5344CB8AC3E}">
        <p14:creationId xmlns:p14="http://schemas.microsoft.com/office/powerpoint/2010/main" val="4162676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264A-41FB-0ECC-8925-55A9E6FF7D89}"/>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p>
        </p:txBody>
      </p:sp>
      <p:sp>
        <p:nvSpPr>
          <p:cNvPr id="3" name="Content Placeholder 2">
            <a:extLst>
              <a:ext uri="{FF2B5EF4-FFF2-40B4-BE49-F238E27FC236}">
                <a16:creationId xmlns:a16="http://schemas.microsoft.com/office/drawing/2014/main" id="{628D767D-68B1-9872-62D3-701FF3AAD740}"/>
              </a:ext>
            </a:extLst>
          </p:cNvPr>
          <p:cNvSpPr>
            <a:spLocks noGrp="1"/>
          </p:cNvSpPr>
          <p:nvPr>
            <p:ph idx="1"/>
          </p:nvPr>
        </p:nvSpPr>
        <p:spPr/>
        <p:txBody>
          <a:bodyPr/>
          <a:lstStyle/>
          <a:p>
            <a:r>
              <a:rPr lang="en-US" b="1" u="sng" dirty="0">
                <a:latin typeface="Times New Roman" panose="02020603050405020304" pitchFamily="18" charset="0"/>
                <a:cs typeface="Times New Roman" panose="02020603050405020304" pitchFamily="18" charset="0"/>
              </a:rPr>
              <a:t>Simple</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ONLY</a:t>
            </a:r>
            <a:r>
              <a:rPr lang="en-US" dirty="0">
                <a:latin typeface="Times New Roman" panose="02020603050405020304" pitchFamily="18" charset="0"/>
                <a:cs typeface="Times New Roman" panose="02020603050405020304" pitchFamily="18" charset="0"/>
              </a:rPr>
              <a:t> Common Stock or no dilutive Common Stock.</a:t>
            </a:r>
          </a:p>
          <a:p>
            <a:r>
              <a:rPr lang="en-US" b="1" u="sng" dirty="0">
                <a:latin typeface="Times New Roman" panose="02020603050405020304" pitchFamily="18" charset="0"/>
                <a:cs typeface="Times New Roman" panose="02020603050405020304" pitchFamily="18" charset="0"/>
              </a:rPr>
              <a:t>Dilutive</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Exercise or conversion to “water down” earnings.</a:t>
            </a:r>
          </a:p>
          <a:p>
            <a:r>
              <a:rPr lang="en-US" dirty="0">
                <a:latin typeface="Times New Roman" panose="02020603050405020304" pitchFamily="18" charset="0"/>
                <a:cs typeface="Times New Roman" panose="02020603050405020304" pitchFamily="18" charset="0"/>
              </a:rPr>
              <a:t>Computation involves earnings plus:</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Preferred Stock dividends,</a:t>
            </a:r>
          </a:p>
          <a:p>
            <a:pPr marL="457200" lvl="1" indent="0">
              <a:buNone/>
            </a:pP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Weighted—Average number of common shares outstanding.</a:t>
            </a:r>
          </a:p>
          <a:p>
            <a:pPr lvl="1">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Formula:  (Net Income – Preferred Dividends) / Weighted—Avg sh. o/s</a:t>
            </a:r>
          </a:p>
        </p:txBody>
      </p:sp>
    </p:spTree>
    <p:extLst>
      <p:ext uri="{BB962C8B-B14F-4D97-AF65-F5344CB8AC3E}">
        <p14:creationId xmlns:p14="http://schemas.microsoft.com/office/powerpoint/2010/main" val="4429127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2D4C1-74B7-B23B-0BFD-AAD66D048CC9}"/>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77D638CA-03C3-F17B-960F-69CF86763198}"/>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Exercise Price &gt; Market Price:  </a:t>
            </a:r>
            <a:r>
              <a:rPr lang="en-US" dirty="0">
                <a:latin typeface="Times New Roman" panose="02020603050405020304" pitchFamily="18" charset="0"/>
                <a:cs typeface="Times New Roman" panose="02020603050405020304" pitchFamily="18" charset="0"/>
              </a:rPr>
              <a:t>Do </a:t>
            </a:r>
            <a:r>
              <a:rPr lang="en-US" b="1" u="sng" dirty="0">
                <a:latin typeface="Times New Roman" panose="02020603050405020304" pitchFamily="18" charset="0"/>
                <a:cs typeface="Times New Roman" panose="02020603050405020304" pitchFamily="18" charset="0"/>
              </a:rPr>
              <a:t>not</a:t>
            </a:r>
            <a:r>
              <a:rPr lang="en-US" dirty="0">
                <a:latin typeface="Times New Roman" panose="02020603050405020304" pitchFamily="18" charset="0"/>
                <a:cs typeface="Times New Roman" panose="02020603050405020304" pitchFamily="18" charset="0"/>
              </a:rPr>
              <a:t> include in Diluted EPS.</a:t>
            </a:r>
          </a:p>
          <a:p>
            <a:r>
              <a:rPr lang="en-US" dirty="0">
                <a:latin typeface="Times New Roman" panose="02020603050405020304" pitchFamily="18" charset="0"/>
                <a:cs typeface="Times New Roman" panose="02020603050405020304" pitchFamily="18" charset="0"/>
              </a:rPr>
              <a:t>What if one is dilutive and the other antidilutive?</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Use dilutive but not antidilutive.</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Do </a:t>
            </a:r>
            <a:r>
              <a:rPr lang="en-US" sz="2800" b="1" u="sng" dirty="0">
                <a:latin typeface="Times New Roman" panose="02020603050405020304" pitchFamily="18" charset="0"/>
                <a:cs typeface="Times New Roman" panose="02020603050405020304" pitchFamily="18" charset="0"/>
              </a:rPr>
              <a:t>not</a:t>
            </a:r>
            <a:r>
              <a:rPr lang="en-US" sz="2800" dirty="0">
                <a:latin typeface="Times New Roman" panose="02020603050405020304" pitchFamily="18" charset="0"/>
                <a:cs typeface="Times New Roman" panose="02020603050405020304" pitchFamily="18" charset="0"/>
              </a:rPr>
              <a:t> net.</a:t>
            </a:r>
          </a:p>
        </p:txBody>
      </p:sp>
    </p:spTree>
    <p:extLst>
      <p:ext uri="{BB962C8B-B14F-4D97-AF65-F5344CB8AC3E}">
        <p14:creationId xmlns:p14="http://schemas.microsoft.com/office/powerpoint/2010/main" val="22214225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2CF9E-1CFE-25DC-46EB-1466D197BF8B}"/>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91AB7E93-681D-E6DE-F8CF-660B5D255D8F}"/>
              </a:ext>
            </a:extLst>
          </p:cNvPr>
          <p:cNvSpPr>
            <a:spLocks noGrp="1"/>
          </p:cNvSpPr>
          <p:nvPr>
            <p:ph idx="1"/>
          </p:nvPr>
        </p:nvSpPr>
        <p:spPr>
          <a:xfrm>
            <a:off x="838200" y="1825625"/>
            <a:ext cx="10515600" cy="4667250"/>
          </a:xfrm>
        </p:spPr>
        <p:txBody>
          <a:bodyPr/>
          <a:lstStyle/>
          <a:p>
            <a:r>
              <a:rPr lang="en-US" b="1" dirty="0">
                <a:latin typeface="Times New Roman" panose="02020603050405020304" pitchFamily="18" charset="0"/>
                <a:cs typeface="Times New Roman" panose="02020603050405020304" pitchFamily="18" charset="0"/>
              </a:rPr>
              <a:t>Example:</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1,500 Options (Warrants)</a:t>
            </a:r>
          </a:p>
          <a:p>
            <a:r>
              <a:rPr lang="en-US" dirty="0">
                <a:latin typeface="Times New Roman" panose="02020603050405020304" pitchFamily="18" charset="0"/>
                <a:cs typeface="Times New Roman" panose="02020603050405020304" pitchFamily="18" charset="0"/>
              </a:rPr>
              <a:t>Exercise Price:  $30/share</a:t>
            </a:r>
          </a:p>
          <a:p>
            <a:r>
              <a:rPr lang="en-US" dirty="0">
                <a:latin typeface="Times New Roman" panose="02020603050405020304" pitchFamily="18" charset="0"/>
                <a:cs typeface="Times New Roman" panose="02020603050405020304" pitchFamily="18" charset="0"/>
              </a:rPr>
              <a:t>Market Price:  $50 per share</a:t>
            </a:r>
          </a:p>
          <a:p>
            <a:endParaRPr lang="en-US"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068BFF10-47F9-5862-D4D7-0B23BADAA189}"/>
              </a:ext>
            </a:extLst>
          </p:cNvPr>
          <p:cNvGraphicFramePr>
            <a:graphicFrameLocks noGrp="1"/>
          </p:cNvGraphicFramePr>
          <p:nvPr>
            <p:extLst>
              <p:ext uri="{D42A27DB-BD31-4B8C-83A1-F6EECF244321}">
                <p14:modId xmlns:p14="http://schemas.microsoft.com/office/powerpoint/2010/main" val="2731102949"/>
              </p:ext>
            </p:extLst>
          </p:nvPr>
        </p:nvGraphicFramePr>
        <p:xfrm>
          <a:off x="5583936" y="3448844"/>
          <a:ext cx="5571743" cy="2836155"/>
        </p:xfrm>
        <a:graphic>
          <a:graphicData uri="http://schemas.openxmlformats.org/drawingml/2006/table">
            <a:tbl>
              <a:tblPr>
                <a:tableStyleId>{5C22544A-7EE6-4342-B048-85BDC9FD1C3A}</a:tableStyleId>
              </a:tblPr>
              <a:tblGrid>
                <a:gridCol w="2256517">
                  <a:extLst>
                    <a:ext uri="{9D8B030D-6E8A-4147-A177-3AD203B41FA5}">
                      <a16:colId xmlns:a16="http://schemas.microsoft.com/office/drawing/2014/main" val="3367446952"/>
                    </a:ext>
                  </a:extLst>
                </a:gridCol>
                <a:gridCol w="915744">
                  <a:extLst>
                    <a:ext uri="{9D8B030D-6E8A-4147-A177-3AD203B41FA5}">
                      <a16:colId xmlns:a16="http://schemas.microsoft.com/office/drawing/2014/main" val="344371257"/>
                    </a:ext>
                  </a:extLst>
                </a:gridCol>
                <a:gridCol w="915744">
                  <a:extLst>
                    <a:ext uri="{9D8B030D-6E8A-4147-A177-3AD203B41FA5}">
                      <a16:colId xmlns:a16="http://schemas.microsoft.com/office/drawing/2014/main" val="4182103384"/>
                    </a:ext>
                  </a:extLst>
                </a:gridCol>
                <a:gridCol w="741869">
                  <a:extLst>
                    <a:ext uri="{9D8B030D-6E8A-4147-A177-3AD203B41FA5}">
                      <a16:colId xmlns:a16="http://schemas.microsoft.com/office/drawing/2014/main" val="854246703"/>
                    </a:ext>
                  </a:extLst>
                </a:gridCol>
                <a:gridCol w="741869">
                  <a:extLst>
                    <a:ext uri="{9D8B030D-6E8A-4147-A177-3AD203B41FA5}">
                      <a16:colId xmlns:a16="http://schemas.microsoft.com/office/drawing/2014/main" val="307940803"/>
                    </a:ext>
                  </a:extLst>
                </a:gridCol>
              </a:tblGrid>
              <a:tr h="290415">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Proceeds from Exercise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$45,000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1,500 x $30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579532342"/>
                  </a:ext>
                </a:extLst>
              </a:tr>
              <a:tr h="290415">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63124002"/>
                  </a:ext>
                </a:extLst>
              </a:tr>
              <a:tr h="522153">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Shares from Exercise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         1,500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15097481"/>
                  </a:ext>
                </a:extLst>
              </a:tr>
              <a:tr h="290415">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045042565"/>
                  </a:ext>
                </a:extLst>
              </a:tr>
              <a:tr h="522153">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Treasury Shares from Proceeds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(900)</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$45,000 / $50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87046917"/>
                  </a:ext>
                </a:extLst>
              </a:tr>
              <a:tr h="290415">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283257308"/>
                  </a:ext>
                </a:extLst>
              </a:tr>
              <a:tr h="522153">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Additional Shares Req.</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            600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641211182"/>
                  </a:ext>
                </a:extLst>
              </a:tr>
            </a:tbl>
          </a:graphicData>
        </a:graphic>
      </p:graphicFrame>
    </p:spTree>
    <p:extLst>
      <p:ext uri="{BB962C8B-B14F-4D97-AF65-F5344CB8AC3E}">
        <p14:creationId xmlns:p14="http://schemas.microsoft.com/office/powerpoint/2010/main" val="413676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9DCBB-DB36-D69E-EC40-EC17FA26980C}"/>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A5ECB8D4-9C8D-45FE-BC8F-1DA1EBEE60E7}"/>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Example (cont):</a:t>
            </a:r>
          </a:p>
          <a:p>
            <a:r>
              <a:rPr lang="en-US" dirty="0">
                <a:latin typeface="Times New Roman" panose="02020603050405020304" pitchFamily="18" charset="0"/>
                <a:cs typeface="Times New Roman" panose="02020603050405020304" pitchFamily="18" charset="0"/>
              </a:rPr>
              <a:t>Formula to determine additional shares: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(Mkt Price – Option Price) / Market Price x #Options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($50 - $30) / $50 x 1,500 = 600 additional shares</a:t>
            </a:r>
          </a:p>
        </p:txBody>
      </p:sp>
    </p:spTree>
    <p:extLst>
      <p:ext uri="{BB962C8B-B14F-4D97-AF65-F5344CB8AC3E}">
        <p14:creationId xmlns:p14="http://schemas.microsoft.com/office/powerpoint/2010/main" val="5040224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63217-4162-3B4F-3A38-DFD2FF7FDC25}"/>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F5BF7528-17ED-082B-40E6-D41C8D4FBF36}"/>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Comprehensive Example:</a:t>
            </a:r>
          </a:p>
          <a:p>
            <a:r>
              <a:rPr lang="en-US" dirty="0">
                <a:latin typeface="Times New Roman" panose="02020603050405020304" pitchFamily="18" charset="0"/>
                <a:cs typeface="Times New Roman" panose="02020603050405020304" pitchFamily="18" charset="0"/>
              </a:rPr>
              <a:t>Net Income:  $220,000</a:t>
            </a:r>
          </a:p>
          <a:p>
            <a:r>
              <a:rPr lang="en-US" dirty="0">
                <a:latin typeface="Times New Roman" panose="02020603050405020304" pitchFamily="18" charset="0"/>
                <a:cs typeface="Times New Roman" panose="02020603050405020304" pitchFamily="18" charset="0"/>
              </a:rPr>
              <a:t>Shares Actually Outstanding:  100,000</a:t>
            </a:r>
          </a:p>
          <a:p>
            <a:r>
              <a:rPr lang="en-US" dirty="0">
                <a:latin typeface="Times New Roman" panose="02020603050405020304" pitchFamily="18" charset="0"/>
                <a:cs typeface="Times New Roman" panose="02020603050405020304" pitchFamily="18" charset="0"/>
              </a:rPr>
              <a:t>Options Shares:  5,000 @ $20 per share</a:t>
            </a:r>
          </a:p>
          <a:p>
            <a:r>
              <a:rPr lang="en-US" dirty="0">
                <a:latin typeface="Times New Roman" panose="02020603050405020304" pitchFamily="18" charset="0"/>
                <a:cs typeface="Times New Roman" panose="02020603050405020304" pitchFamily="18" charset="0"/>
              </a:rPr>
              <a:t>Market Price:  $28 per share</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Calculate EPS</a:t>
            </a:r>
          </a:p>
        </p:txBody>
      </p:sp>
    </p:spTree>
    <p:extLst>
      <p:ext uri="{BB962C8B-B14F-4D97-AF65-F5344CB8AC3E}">
        <p14:creationId xmlns:p14="http://schemas.microsoft.com/office/powerpoint/2010/main" val="15439201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C9225-A3AC-3CF6-5827-4337F8778640}"/>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graphicFrame>
        <p:nvGraphicFramePr>
          <p:cNvPr id="4" name="Content Placeholder 3">
            <a:extLst>
              <a:ext uri="{FF2B5EF4-FFF2-40B4-BE49-F238E27FC236}">
                <a16:creationId xmlns:a16="http://schemas.microsoft.com/office/drawing/2014/main" id="{BC39B0D1-AAC1-8880-190C-51B33A1C3D58}"/>
              </a:ext>
            </a:extLst>
          </p:cNvPr>
          <p:cNvGraphicFramePr>
            <a:graphicFrameLocks noGrp="1"/>
          </p:cNvGraphicFramePr>
          <p:nvPr>
            <p:ph idx="1"/>
            <p:extLst>
              <p:ext uri="{D42A27DB-BD31-4B8C-83A1-F6EECF244321}">
                <p14:modId xmlns:p14="http://schemas.microsoft.com/office/powerpoint/2010/main" val="1131857638"/>
              </p:ext>
            </p:extLst>
          </p:nvPr>
        </p:nvGraphicFramePr>
        <p:xfrm>
          <a:off x="2952751" y="1487424"/>
          <a:ext cx="6286498" cy="5005452"/>
        </p:xfrm>
        <a:graphic>
          <a:graphicData uri="http://schemas.openxmlformats.org/drawingml/2006/table">
            <a:tbl>
              <a:tblPr>
                <a:tableStyleId>{5C22544A-7EE6-4342-B048-85BDC9FD1C3A}</a:tableStyleId>
              </a:tblPr>
              <a:tblGrid>
                <a:gridCol w="2056361">
                  <a:extLst>
                    <a:ext uri="{9D8B030D-6E8A-4147-A177-3AD203B41FA5}">
                      <a16:colId xmlns:a16="http://schemas.microsoft.com/office/drawing/2014/main" val="1091333875"/>
                    </a:ext>
                  </a:extLst>
                </a:gridCol>
                <a:gridCol w="752095">
                  <a:extLst>
                    <a:ext uri="{9D8B030D-6E8A-4147-A177-3AD203B41FA5}">
                      <a16:colId xmlns:a16="http://schemas.microsoft.com/office/drawing/2014/main" val="1132153843"/>
                    </a:ext>
                  </a:extLst>
                </a:gridCol>
                <a:gridCol w="825083">
                  <a:extLst>
                    <a:ext uri="{9D8B030D-6E8A-4147-A177-3AD203B41FA5}">
                      <a16:colId xmlns:a16="http://schemas.microsoft.com/office/drawing/2014/main" val="3013012847"/>
                    </a:ext>
                  </a:extLst>
                </a:gridCol>
                <a:gridCol w="609292">
                  <a:extLst>
                    <a:ext uri="{9D8B030D-6E8A-4147-A177-3AD203B41FA5}">
                      <a16:colId xmlns:a16="http://schemas.microsoft.com/office/drawing/2014/main" val="583502748"/>
                    </a:ext>
                  </a:extLst>
                </a:gridCol>
                <a:gridCol w="825083">
                  <a:extLst>
                    <a:ext uri="{9D8B030D-6E8A-4147-A177-3AD203B41FA5}">
                      <a16:colId xmlns:a16="http://schemas.microsoft.com/office/drawing/2014/main" val="1397829684"/>
                    </a:ext>
                  </a:extLst>
                </a:gridCol>
                <a:gridCol w="609292">
                  <a:extLst>
                    <a:ext uri="{9D8B030D-6E8A-4147-A177-3AD203B41FA5}">
                      <a16:colId xmlns:a16="http://schemas.microsoft.com/office/drawing/2014/main" val="1057215188"/>
                    </a:ext>
                  </a:extLst>
                </a:gridCol>
                <a:gridCol w="609292">
                  <a:extLst>
                    <a:ext uri="{9D8B030D-6E8A-4147-A177-3AD203B41FA5}">
                      <a16:colId xmlns:a16="http://schemas.microsoft.com/office/drawing/2014/main" val="209490394"/>
                    </a:ext>
                  </a:extLst>
                </a:gridCol>
              </a:tblGrid>
              <a:tr h="235272">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b="1" u="none" strike="noStrike" dirty="0">
                          <a:effectLst/>
                          <a:latin typeface="Times New Roman" panose="02020603050405020304" pitchFamily="18" charset="0"/>
                          <a:cs typeface="Times New Roman" panose="02020603050405020304" pitchFamily="18" charset="0"/>
                        </a:rPr>
                        <a:t> Basic </a:t>
                      </a:r>
                      <a:endParaRPr lang="en-US" sz="1200" b="1"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200" b="1"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b="1" u="none" strike="noStrike" dirty="0">
                          <a:effectLst/>
                          <a:latin typeface="Times New Roman" panose="02020603050405020304" pitchFamily="18" charset="0"/>
                          <a:cs typeface="Times New Roman" panose="02020603050405020304" pitchFamily="18" charset="0"/>
                        </a:rPr>
                        <a:t>Diluted</a:t>
                      </a:r>
                      <a:endParaRPr lang="en-US" sz="1200" b="1"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853470218"/>
                  </a:ext>
                </a:extLst>
              </a:tr>
              <a:tr h="276789">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b="1" u="sng" strike="noStrike" dirty="0">
                          <a:effectLst/>
                          <a:latin typeface="Times New Roman" panose="02020603050405020304" pitchFamily="18" charset="0"/>
                          <a:cs typeface="Times New Roman" panose="02020603050405020304" pitchFamily="18" charset="0"/>
                        </a:rPr>
                        <a:t> EPS </a:t>
                      </a:r>
                      <a:endParaRPr lang="en-US" sz="12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2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b="1" u="sng" strike="noStrike" dirty="0">
                          <a:effectLst/>
                          <a:latin typeface="Times New Roman" panose="02020603050405020304" pitchFamily="18" charset="0"/>
                          <a:cs typeface="Times New Roman" panose="02020603050405020304" pitchFamily="18" charset="0"/>
                        </a:rPr>
                        <a:t>EPS</a:t>
                      </a:r>
                      <a:endParaRPr lang="en-US" sz="12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856069139"/>
                  </a:ext>
                </a:extLst>
              </a:tr>
              <a:tr h="235272">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806644694"/>
                  </a:ext>
                </a:extLst>
              </a:tr>
              <a:tr h="249110">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Net Income</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sng" strike="noStrike" dirty="0">
                          <a:effectLst/>
                          <a:latin typeface="Times New Roman" panose="02020603050405020304" pitchFamily="18" charset="0"/>
                          <a:cs typeface="Times New Roman" panose="02020603050405020304" pitchFamily="18" charset="0"/>
                        </a:rPr>
                        <a:t> $     220,000 </a:t>
                      </a:r>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sng" strike="noStrike" dirty="0">
                          <a:effectLst/>
                          <a:latin typeface="Times New Roman" panose="02020603050405020304" pitchFamily="18" charset="0"/>
                          <a:cs typeface="Times New Roman" panose="02020603050405020304" pitchFamily="18" charset="0"/>
                        </a:rPr>
                        <a:t> $     220,000 </a:t>
                      </a:r>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793634590"/>
                  </a:ext>
                </a:extLst>
              </a:tr>
              <a:tr h="249110">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991414045"/>
                  </a:ext>
                </a:extLst>
              </a:tr>
              <a:tr h="235272">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Options Shares</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           5,000 </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798962097"/>
                  </a:ext>
                </a:extLst>
              </a:tr>
              <a:tr h="235272">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583147334"/>
                  </a:ext>
                </a:extLst>
              </a:tr>
              <a:tr h="235272">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Option Price Per Share</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 $             20 </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413469817"/>
                  </a:ext>
                </a:extLst>
              </a:tr>
              <a:tr h="235272">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241778886"/>
                  </a:ext>
                </a:extLst>
              </a:tr>
              <a:tr h="249110">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Options Exercise Proceeds</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 $     100,000 </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070893450"/>
                  </a:ext>
                </a:extLst>
              </a:tr>
              <a:tr h="249110">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016086221"/>
                  </a:ext>
                </a:extLst>
              </a:tr>
              <a:tr h="410739">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Treasury Shares to be "Purchased"</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           3,571 </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$100,000 / $28</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3360321685"/>
                  </a:ext>
                </a:extLst>
              </a:tr>
              <a:tr h="249110">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74864392"/>
                  </a:ext>
                </a:extLst>
              </a:tr>
              <a:tr h="235272">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Excess Shares to be "Purchased"</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           1,429 </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5,000 - 3,571</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4172523015"/>
                  </a:ext>
                </a:extLst>
              </a:tr>
              <a:tr h="235272">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820323093"/>
                  </a:ext>
                </a:extLst>
              </a:tr>
              <a:tr h="235272">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Shares Actually Outstanding</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sng" strike="noStrike" dirty="0">
                          <a:effectLst/>
                          <a:latin typeface="Times New Roman" panose="02020603050405020304" pitchFamily="18" charset="0"/>
                          <a:cs typeface="Times New Roman" panose="02020603050405020304" pitchFamily="18" charset="0"/>
                        </a:rPr>
                        <a:t>       100,000 </a:t>
                      </a:r>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sng" strike="noStrike" dirty="0">
                          <a:effectLst/>
                          <a:latin typeface="Times New Roman" panose="02020603050405020304" pitchFamily="18" charset="0"/>
                          <a:cs typeface="Times New Roman" panose="02020603050405020304" pitchFamily="18" charset="0"/>
                        </a:rPr>
                        <a:t>       100,000 </a:t>
                      </a:r>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702668890"/>
                  </a:ext>
                </a:extLst>
              </a:tr>
              <a:tr h="235272">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749290433"/>
                  </a:ext>
                </a:extLst>
              </a:tr>
              <a:tr h="235272">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Total Shares</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sng" strike="noStrike" dirty="0">
                          <a:effectLst/>
                          <a:latin typeface="Times New Roman" panose="02020603050405020304" pitchFamily="18" charset="0"/>
                          <a:cs typeface="Times New Roman" panose="02020603050405020304" pitchFamily="18" charset="0"/>
                        </a:rPr>
                        <a:t>       100,000 </a:t>
                      </a:r>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sng" strike="noStrike" dirty="0">
                          <a:effectLst/>
                          <a:latin typeface="Times New Roman" panose="02020603050405020304" pitchFamily="18" charset="0"/>
                          <a:cs typeface="Times New Roman" panose="02020603050405020304" pitchFamily="18" charset="0"/>
                        </a:rPr>
                        <a:t>       101,429 </a:t>
                      </a:r>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877748380"/>
                  </a:ext>
                </a:extLst>
              </a:tr>
              <a:tr h="235272">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928050247"/>
                  </a:ext>
                </a:extLst>
              </a:tr>
              <a:tr h="249110">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EPS</a:t>
                      </a:r>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sng" strike="noStrike" dirty="0">
                          <a:effectLst/>
                          <a:latin typeface="Times New Roman" panose="02020603050405020304" pitchFamily="18" charset="0"/>
                          <a:cs typeface="Times New Roman" panose="02020603050405020304" pitchFamily="18" charset="0"/>
                        </a:rPr>
                        <a:t> $          2.20 </a:t>
                      </a:r>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200" u="sng" strike="noStrike" dirty="0">
                          <a:effectLst/>
                          <a:latin typeface="Times New Roman" panose="02020603050405020304" pitchFamily="18" charset="0"/>
                          <a:cs typeface="Times New Roman" panose="02020603050405020304" pitchFamily="18" charset="0"/>
                        </a:rPr>
                        <a:t> $          2.17 </a:t>
                      </a:r>
                      <a:endParaRPr lang="en-US" sz="12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2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915262471"/>
                  </a:ext>
                </a:extLst>
              </a:tr>
            </a:tbl>
          </a:graphicData>
        </a:graphic>
      </p:graphicFrame>
    </p:spTree>
    <p:extLst>
      <p:ext uri="{BB962C8B-B14F-4D97-AF65-F5344CB8AC3E}">
        <p14:creationId xmlns:p14="http://schemas.microsoft.com/office/powerpoint/2010/main" val="785206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DBD76-A6CF-B043-17E7-6FAACA427E14}"/>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BE38F09D-AE05-629F-80DD-6C855723D948}"/>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Let’s Revisit Antidilutive Securities (do we have to?)</a:t>
            </a:r>
          </a:p>
          <a:p>
            <a:r>
              <a:rPr lang="en-US" dirty="0">
                <a:latin typeface="Times New Roman" panose="02020603050405020304" pitchFamily="18" charset="0"/>
                <a:cs typeface="Times New Roman" panose="02020603050405020304" pitchFamily="18" charset="0"/>
              </a:rPr>
              <a:t>Net Income:  $210,000</a:t>
            </a:r>
          </a:p>
          <a:p>
            <a:r>
              <a:rPr lang="en-US" dirty="0">
                <a:latin typeface="Times New Roman" panose="02020603050405020304" pitchFamily="18" charset="0"/>
                <a:cs typeface="Times New Roman" panose="02020603050405020304" pitchFamily="18" charset="0"/>
              </a:rPr>
              <a:t>Outstanding Common Shares:  100,000</a:t>
            </a:r>
          </a:p>
          <a:p>
            <a:r>
              <a:rPr lang="en-US" dirty="0">
                <a:latin typeface="Times New Roman" panose="02020603050405020304" pitchFamily="18" charset="0"/>
                <a:cs typeface="Times New Roman" panose="02020603050405020304" pitchFamily="18" charset="0"/>
              </a:rPr>
              <a:t>Bond Issue:  $1,000,000</a:t>
            </a:r>
          </a:p>
          <a:p>
            <a:r>
              <a:rPr lang="en-US" dirty="0">
                <a:latin typeface="Times New Roman" panose="02020603050405020304" pitchFamily="18" charset="0"/>
                <a:cs typeface="Times New Roman" panose="02020603050405020304" pitchFamily="18" charset="0"/>
              </a:rPr>
              <a:t>Rate:  6%</a:t>
            </a:r>
          </a:p>
          <a:p>
            <a:r>
              <a:rPr lang="en-US" dirty="0">
                <a:latin typeface="Times New Roman" panose="02020603050405020304" pitchFamily="18" charset="0"/>
                <a:cs typeface="Times New Roman" panose="02020603050405020304" pitchFamily="18" charset="0"/>
              </a:rPr>
              <a:t>Convertible into 10,000 Common Shares</a:t>
            </a:r>
          </a:p>
          <a:p>
            <a:r>
              <a:rPr lang="en-US" dirty="0">
                <a:latin typeface="Times New Roman" panose="02020603050405020304" pitchFamily="18" charset="0"/>
                <a:cs typeface="Times New Roman" panose="02020603050405020304" pitchFamily="18" charset="0"/>
              </a:rPr>
              <a:t>Tax Rate:  40%</a:t>
            </a:r>
          </a:p>
        </p:txBody>
      </p:sp>
    </p:spTree>
    <p:extLst>
      <p:ext uri="{BB962C8B-B14F-4D97-AF65-F5344CB8AC3E}">
        <p14:creationId xmlns:p14="http://schemas.microsoft.com/office/powerpoint/2010/main" val="21728861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6D293-4623-A876-A1B2-83475840D1FF}"/>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graphicFrame>
        <p:nvGraphicFramePr>
          <p:cNvPr id="4" name="Content Placeholder 3">
            <a:extLst>
              <a:ext uri="{FF2B5EF4-FFF2-40B4-BE49-F238E27FC236}">
                <a16:creationId xmlns:a16="http://schemas.microsoft.com/office/drawing/2014/main" id="{3E4825F5-0DD8-93BE-606A-B13C7C3F7AD2}"/>
              </a:ext>
            </a:extLst>
          </p:cNvPr>
          <p:cNvGraphicFramePr>
            <a:graphicFrameLocks noGrp="1"/>
          </p:cNvGraphicFramePr>
          <p:nvPr>
            <p:ph idx="1"/>
            <p:extLst>
              <p:ext uri="{D42A27DB-BD31-4B8C-83A1-F6EECF244321}">
                <p14:modId xmlns:p14="http://schemas.microsoft.com/office/powerpoint/2010/main" val="3694230233"/>
              </p:ext>
            </p:extLst>
          </p:nvPr>
        </p:nvGraphicFramePr>
        <p:xfrm>
          <a:off x="2084832" y="1828800"/>
          <a:ext cx="7741921" cy="4315968"/>
        </p:xfrm>
        <a:graphic>
          <a:graphicData uri="http://schemas.openxmlformats.org/drawingml/2006/table">
            <a:tbl>
              <a:tblPr>
                <a:tableStyleId>{5C22544A-7EE6-4342-B048-85BDC9FD1C3A}</a:tableStyleId>
              </a:tblPr>
              <a:tblGrid>
                <a:gridCol w="4295175">
                  <a:extLst>
                    <a:ext uri="{9D8B030D-6E8A-4147-A177-3AD203B41FA5}">
                      <a16:colId xmlns:a16="http://schemas.microsoft.com/office/drawing/2014/main" val="803004245"/>
                    </a:ext>
                  </a:extLst>
                </a:gridCol>
                <a:gridCol w="1723373">
                  <a:extLst>
                    <a:ext uri="{9D8B030D-6E8A-4147-A177-3AD203B41FA5}">
                      <a16:colId xmlns:a16="http://schemas.microsoft.com/office/drawing/2014/main" val="4103796229"/>
                    </a:ext>
                  </a:extLst>
                </a:gridCol>
                <a:gridCol w="1723373">
                  <a:extLst>
                    <a:ext uri="{9D8B030D-6E8A-4147-A177-3AD203B41FA5}">
                      <a16:colId xmlns:a16="http://schemas.microsoft.com/office/drawing/2014/main" val="937805564"/>
                    </a:ext>
                  </a:extLst>
                </a:gridCol>
              </a:tblGrid>
              <a:tr h="321805">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Net Income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     210,000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268212270"/>
                  </a:ext>
                </a:extLst>
              </a:tr>
              <a:tr h="321805">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236516070"/>
                  </a:ext>
                </a:extLst>
              </a:tr>
              <a:tr h="321805">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Interest Expense Adjustment</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60,000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08655401"/>
                  </a:ext>
                </a:extLst>
              </a:tr>
              <a:tr h="321805">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Less:  Tax @ 40%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(24,000)</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36,000 </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565956041"/>
                  </a:ext>
                </a:extLst>
              </a:tr>
              <a:tr h="321805">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434629240"/>
                  </a:ext>
                </a:extLst>
              </a:tr>
              <a:tr h="340734">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Adjusted Net Income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246,000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263683107"/>
                  </a:ext>
                </a:extLst>
              </a:tr>
              <a:tr h="340734">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158674812"/>
                  </a:ext>
                </a:extLst>
              </a:tr>
              <a:tr h="321805">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Actual Shares Outstanding</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100,000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262240457"/>
                  </a:ext>
                </a:extLst>
              </a:tr>
              <a:tr h="340734">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Assumed Debt Conversion</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10,000</a:t>
                      </a:r>
                      <a:r>
                        <a:rPr lang="en-US" sz="1800" u="none" strike="noStrike" dirty="0">
                          <a:effectLst/>
                          <a:latin typeface="Times New Roman" panose="02020603050405020304" pitchFamily="18" charset="0"/>
                          <a:cs typeface="Times New Roman" panose="02020603050405020304" pitchFamily="18" charset="0"/>
                        </a:rPr>
                        <a:t>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110,000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598840377"/>
                  </a:ext>
                </a:extLst>
              </a:tr>
              <a:tr h="340734">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419176124"/>
                  </a:ext>
                </a:extLst>
              </a:tr>
              <a:tr h="340734">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Basic EPS ($210,000 / 100,000)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          2.10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955486437"/>
                  </a:ext>
                </a:extLst>
              </a:tr>
              <a:tr h="340734">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44668052"/>
                  </a:ext>
                </a:extLst>
              </a:tr>
              <a:tr h="340734">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Diluted EPS ($246,000 / 110,000)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 $          2.24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65089819"/>
                  </a:ext>
                </a:extLst>
              </a:tr>
            </a:tbl>
          </a:graphicData>
        </a:graphic>
      </p:graphicFrame>
    </p:spTree>
    <p:extLst>
      <p:ext uri="{BB962C8B-B14F-4D97-AF65-F5344CB8AC3E}">
        <p14:creationId xmlns:p14="http://schemas.microsoft.com/office/powerpoint/2010/main" val="26140438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BAFC4-BEC5-3E89-4F78-CD7C7D36AB74}"/>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01F9C14B-E951-13FD-8D34-98B79E1C6F80}"/>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When calculating Diluted EPS, </a:t>
            </a:r>
            <a:r>
              <a:rPr lang="en-US" b="1" u="sng" dirty="0">
                <a:latin typeface="Times New Roman" panose="02020603050405020304" pitchFamily="18" charset="0"/>
                <a:cs typeface="Times New Roman" panose="02020603050405020304" pitchFamily="18" charset="0"/>
              </a:rPr>
              <a:t>only</a:t>
            </a:r>
            <a:r>
              <a:rPr lang="en-US" dirty="0">
                <a:latin typeface="Times New Roman" panose="02020603050405020304" pitchFamily="18" charset="0"/>
                <a:cs typeface="Times New Roman" panose="02020603050405020304" pitchFamily="18" charset="0"/>
              </a:rPr>
              <a:t> use those securities that are Dilutive.</a:t>
            </a:r>
          </a:p>
          <a:p>
            <a:r>
              <a:rPr lang="en-US" dirty="0">
                <a:latin typeface="Times New Roman" panose="02020603050405020304" pitchFamily="18" charset="0"/>
                <a:cs typeface="Times New Roman" panose="02020603050405020304" pitchFamily="18" charset="0"/>
              </a:rPr>
              <a:t>Do </a:t>
            </a:r>
            <a:r>
              <a:rPr lang="en-US" b="1" u="sng" dirty="0">
                <a:latin typeface="Times New Roman" panose="02020603050405020304" pitchFamily="18" charset="0"/>
                <a:cs typeface="Times New Roman" panose="02020603050405020304" pitchFamily="18" charset="0"/>
              </a:rPr>
              <a:t>not</a:t>
            </a:r>
            <a:r>
              <a:rPr lang="en-US" dirty="0">
                <a:latin typeface="Times New Roman" panose="02020603050405020304" pitchFamily="18" charset="0"/>
                <a:cs typeface="Times New Roman" panose="02020603050405020304" pitchFamily="18" charset="0"/>
              </a:rPr>
              <a:t> consider securities that are antidilutive.</a:t>
            </a:r>
          </a:p>
          <a:p>
            <a:r>
              <a:rPr lang="en-US" dirty="0">
                <a:latin typeface="Times New Roman" panose="02020603050405020304" pitchFamily="18" charset="0"/>
                <a:cs typeface="Times New Roman" panose="02020603050405020304" pitchFamily="18" charset="0"/>
              </a:rPr>
              <a:t>Do </a:t>
            </a:r>
            <a:r>
              <a:rPr lang="en-US" b="1" u="sng" dirty="0">
                <a:latin typeface="Times New Roman" panose="02020603050405020304" pitchFamily="18" charset="0"/>
                <a:cs typeface="Times New Roman" panose="02020603050405020304" pitchFamily="18" charset="0"/>
              </a:rPr>
              <a:t>not</a:t>
            </a:r>
            <a:r>
              <a:rPr lang="en-US" dirty="0">
                <a:latin typeface="Times New Roman" panose="02020603050405020304" pitchFamily="18" charset="0"/>
                <a:cs typeface="Times New Roman" panose="02020603050405020304" pitchFamily="18" charset="0"/>
              </a:rPr>
              <a:t> net the dilutive with the antidilutive.</a:t>
            </a:r>
          </a:p>
          <a:p>
            <a:r>
              <a:rPr lang="en-US" dirty="0">
                <a:latin typeface="Times New Roman" panose="02020603050405020304" pitchFamily="18" charset="0"/>
                <a:cs typeface="Times New Roman" panose="02020603050405020304" pitchFamily="18" charset="0"/>
              </a:rPr>
              <a:t>FASB intent: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Inform investors of possible dilution to the EPS of their stock.</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Do not misrepresent EPS with inclusion of antidilutive securities.</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Conservatism Principle.</a:t>
            </a:r>
          </a:p>
        </p:txBody>
      </p:sp>
    </p:spTree>
    <p:extLst>
      <p:ext uri="{BB962C8B-B14F-4D97-AF65-F5344CB8AC3E}">
        <p14:creationId xmlns:p14="http://schemas.microsoft.com/office/powerpoint/2010/main" val="17162837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EB4F-6D5B-3635-8471-17EACAB32623}"/>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0863E596-93F6-C39E-46CD-BAD225A472DF}"/>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EPS Presentation:</a:t>
            </a:r>
          </a:p>
          <a:p>
            <a:r>
              <a:rPr lang="en-US" dirty="0">
                <a:latin typeface="Times New Roman" panose="02020603050405020304" pitchFamily="18" charset="0"/>
                <a:cs typeface="Times New Roman" panose="02020603050405020304" pitchFamily="18" charset="0"/>
              </a:rPr>
              <a:t>Earnings Per Common Share:</a:t>
            </a:r>
          </a:p>
          <a:p>
            <a:pPr lvl="1"/>
            <a:r>
              <a:rPr lang="en-US" dirty="0">
                <a:latin typeface="Times New Roman" panose="02020603050405020304" pitchFamily="18" charset="0"/>
                <a:cs typeface="Times New Roman" panose="02020603050405020304" pitchFamily="18" charset="0"/>
              </a:rPr>
              <a:t>Basic EPS			$1.50</a:t>
            </a:r>
          </a:p>
          <a:p>
            <a:pPr lvl="1"/>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Diluted EPS			$1.15</a:t>
            </a:r>
          </a:p>
        </p:txBody>
      </p:sp>
    </p:spTree>
    <p:extLst>
      <p:ext uri="{BB962C8B-B14F-4D97-AF65-F5344CB8AC3E}">
        <p14:creationId xmlns:p14="http://schemas.microsoft.com/office/powerpoint/2010/main" val="32619986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7CF95-08A0-439D-8C44-5862E36736FA}"/>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D4C4F6C5-BCEE-537E-DF9C-436B662D6B27}"/>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EPS and Extraordinary Items:</a:t>
            </a:r>
          </a:p>
          <a:p>
            <a:r>
              <a:rPr lang="en-US" dirty="0">
                <a:latin typeface="Times New Roman" panose="02020603050405020304" pitchFamily="18" charset="0"/>
                <a:cs typeface="Times New Roman" panose="02020603050405020304" pitchFamily="18" charset="0"/>
              </a:rPr>
              <a:t>Basic EPS</a:t>
            </a:r>
          </a:p>
          <a:p>
            <a:pPr lvl="1"/>
            <a:r>
              <a:rPr lang="en-US" dirty="0">
                <a:latin typeface="Times New Roman" panose="02020603050405020304" pitchFamily="18" charset="0"/>
                <a:cs typeface="Times New Roman" panose="02020603050405020304" pitchFamily="18" charset="0"/>
              </a:rPr>
              <a:t>Income Before Extraordinary Item	$3.50</a:t>
            </a:r>
          </a:p>
          <a:p>
            <a:pPr lvl="1"/>
            <a:r>
              <a:rPr lang="en-US" dirty="0">
                <a:latin typeface="Times New Roman" panose="02020603050405020304" pitchFamily="18" charset="0"/>
                <a:cs typeface="Times New Roman" panose="02020603050405020304" pitchFamily="18" charset="0"/>
              </a:rPr>
              <a:t>Extraordinary Item			</a:t>
            </a:r>
            <a:r>
              <a:rPr lang="en-US" u="sng" dirty="0">
                <a:latin typeface="Times New Roman" panose="02020603050405020304" pitchFamily="18" charset="0"/>
                <a:cs typeface="Times New Roman" panose="02020603050405020304" pitchFamily="18" charset="0"/>
              </a:rPr>
              <a:t>    .75</a:t>
            </a:r>
          </a:p>
          <a:p>
            <a:pPr lvl="1"/>
            <a:r>
              <a:rPr lang="en-US" dirty="0">
                <a:latin typeface="Times New Roman" panose="02020603050405020304" pitchFamily="18" charset="0"/>
                <a:cs typeface="Times New Roman" panose="02020603050405020304" pitchFamily="18" charset="0"/>
              </a:rPr>
              <a:t>Net Income				$4.25</a:t>
            </a:r>
          </a:p>
          <a:p>
            <a:r>
              <a:rPr lang="en-US" dirty="0">
                <a:latin typeface="Times New Roman" panose="02020603050405020304" pitchFamily="18" charset="0"/>
                <a:cs typeface="Times New Roman" panose="02020603050405020304" pitchFamily="18" charset="0"/>
              </a:rPr>
              <a:t>Diluted EPS</a:t>
            </a:r>
          </a:p>
          <a:p>
            <a:pPr lvl="1"/>
            <a:r>
              <a:rPr lang="en-US" dirty="0">
                <a:latin typeface="Times New Roman" panose="02020603050405020304" pitchFamily="18" charset="0"/>
                <a:cs typeface="Times New Roman" panose="02020603050405020304" pitchFamily="18" charset="0"/>
              </a:rPr>
              <a:t>Income Before Extraordinary Item	$2.50</a:t>
            </a:r>
          </a:p>
          <a:p>
            <a:pPr lvl="1"/>
            <a:r>
              <a:rPr lang="en-US" dirty="0">
                <a:latin typeface="Times New Roman" panose="02020603050405020304" pitchFamily="18" charset="0"/>
                <a:cs typeface="Times New Roman" panose="02020603050405020304" pitchFamily="18" charset="0"/>
              </a:rPr>
              <a:t>Extraordinary Item			</a:t>
            </a:r>
            <a:r>
              <a:rPr lang="en-US" u="sng" dirty="0">
                <a:latin typeface="Times New Roman" panose="02020603050405020304" pitchFamily="18" charset="0"/>
                <a:cs typeface="Times New Roman" panose="02020603050405020304" pitchFamily="18" charset="0"/>
              </a:rPr>
              <a:t>    .35</a:t>
            </a:r>
          </a:p>
          <a:p>
            <a:pPr lvl="1"/>
            <a:r>
              <a:rPr lang="en-US" dirty="0">
                <a:latin typeface="Times New Roman" panose="02020603050405020304" pitchFamily="18" charset="0"/>
                <a:cs typeface="Times New Roman" panose="02020603050405020304" pitchFamily="18" charset="0"/>
              </a:rPr>
              <a:t>Net Income				$2.85</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5385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871A3-49A7-56CF-66A1-B2A36310BE53}"/>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B7F555F6-0ADB-2B67-4D1A-2AD76D00F811}"/>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Preferred Dividends subtracted from earnings to calculate profit available to Common Stockholders.</a:t>
            </a:r>
          </a:p>
          <a:p>
            <a:r>
              <a:rPr lang="en-US" dirty="0">
                <a:latin typeface="Times New Roman" panose="02020603050405020304" pitchFamily="18" charset="0"/>
                <a:cs typeface="Times New Roman" panose="02020603050405020304" pitchFamily="18" charset="0"/>
              </a:rPr>
              <a:t>If Extraordinary Item:  Preferred Dividends subtracted from Net Income Before Ext. Item, then present Ext. Item (net of tax), then Net Income to arrive at EPS of Common Stock.</a:t>
            </a:r>
          </a:p>
          <a:p>
            <a:r>
              <a:rPr lang="en-US" dirty="0">
                <a:latin typeface="Times New Roman" panose="02020603050405020304" pitchFamily="18" charset="0"/>
                <a:cs typeface="Times New Roman" panose="02020603050405020304" pitchFamily="18" charset="0"/>
              </a:rPr>
              <a:t>Declared Preferred Stock Dividends and company has Net Loss:  such dividends </a:t>
            </a:r>
            <a:r>
              <a:rPr lang="en-US" b="1" u="sng" dirty="0">
                <a:latin typeface="Times New Roman" panose="02020603050405020304" pitchFamily="18" charset="0"/>
                <a:cs typeface="Times New Roman" panose="02020603050405020304" pitchFamily="18" charset="0"/>
              </a:rPr>
              <a:t>increase</a:t>
            </a:r>
            <a:r>
              <a:rPr lang="en-US" dirty="0">
                <a:latin typeface="Times New Roman" panose="02020603050405020304" pitchFamily="18" charset="0"/>
                <a:cs typeface="Times New Roman" panose="02020603050405020304" pitchFamily="18" charset="0"/>
              </a:rPr>
              <a:t> loss per common share.</a:t>
            </a:r>
          </a:p>
          <a:p>
            <a:r>
              <a:rPr lang="en-US" b="1" dirty="0">
                <a:latin typeface="Times New Roman" panose="02020603050405020304" pitchFamily="18" charset="0"/>
                <a:cs typeface="Times New Roman" panose="02020603050405020304" pitchFamily="18" charset="0"/>
              </a:rPr>
              <a:t>Cumulative Preferred:  </a:t>
            </a:r>
            <a:r>
              <a:rPr lang="en-US" dirty="0">
                <a:latin typeface="Times New Roman" panose="02020603050405020304" pitchFamily="18" charset="0"/>
                <a:cs typeface="Times New Roman" panose="02020603050405020304" pitchFamily="18" charset="0"/>
              </a:rPr>
              <a:t>Net Income but no Preferred Dividend declared—subtract dividend anyway.</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20168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09A0E-C34A-9E27-451C-8B38F12B28E6}"/>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EB091A6C-8529-8DD0-DF03-9075BE5648A4}"/>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Disclosures:</a:t>
            </a:r>
          </a:p>
          <a:p>
            <a:r>
              <a:rPr lang="en-US" b="1" dirty="0">
                <a:latin typeface="Times New Roman" panose="02020603050405020304" pitchFamily="18" charset="0"/>
                <a:cs typeface="Times New Roman" panose="02020603050405020304" pitchFamily="18" charset="0"/>
              </a:rPr>
              <a:t>Description</a:t>
            </a:r>
            <a:r>
              <a:rPr lang="en-US" dirty="0">
                <a:latin typeface="Times New Roman" panose="02020603050405020304" pitchFamily="18" charset="0"/>
                <a:cs typeface="Times New Roman" panose="02020603050405020304" pitchFamily="18" charset="0"/>
              </a:rPr>
              <a:t> of applicable rights of all outstanding securities,</a:t>
            </a:r>
          </a:p>
          <a:p>
            <a:r>
              <a:rPr lang="en-US" b="1" dirty="0">
                <a:latin typeface="Times New Roman" panose="02020603050405020304" pitchFamily="18" charset="0"/>
                <a:cs typeface="Times New Roman" panose="02020603050405020304" pitchFamily="18" charset="0"/>
              </a:rPr>
              <a:t>Reconciliation</a:t>
            </a:r>
            <a:r>
              <a:rPr lang="en-US" dirty="0">
                <a:latin typeface="Times New Roman" panose="02020603050405020304" pitchFamily="18" charset="0"/>
                <a:cs typeface="Times New Roman" panose="02020603050405020304" pitchFamily="18" charset="0"/>
              </a:rPr>
              <a:t> of numerator and denominator of Basic and Diluted EPS computations,</a:t>
            </a:r>
          </a:p>
          <a:p>
            <a:r>
              <a:rPr lang="en-US" b="1" dirty="0">
                <a:latin typeface="Times New Roman" panose="02020603050405020304" pitchFamily="18" charset="0"/>
                <a:cs typeface="Times New Roman" panose="02020603050405020304" pitchFamily="18" charset="0"/>
              </a:rPr>
              <a:t>Effect</a:t>
            </a:r>
            <a:r>
              <a:rPr lang="en-US" dirty="0">
                <a:latin typeface="Times New Roman" panose="02020603050405020304" pitchFamily="18" charset="0"/>
                <a:cs typeface="Times New Roman" panose="02020603050405020304" pitchFamily="18" charset="0"/>
              </a:rPr>
              <a:t> of Preferred Stock dividends in calculating Income Available to Common Stockholders,</a:t>
            </a:r>
          </a:p>
          <a:p>
            <a:r>
              <a:rPr lang="en-US" b="1" dirty="0">
                <a:latin typeface="Times New Roman" panose="02020603050405020304" pitchFamily="18" charset="0"/>
                <a:cs typeface="Times New Roman" panose="02020603050405020304" pitchFamily="18" charset="0"/>
              </a:rPr>
              <a:t>Future</a:t>
            </a:r>
            <a:r>
              <a:rPr lang="en-US" dirty="0">
                <a:latin typeface="Times New Roman" panose="02020603050405020304" pitchFamily="18" charset="0"/>
                <a:cs typeface="Times New Roman" panose="02020603050405020304" pitchFamily="18" charset="0"/>
              </a:rPr>
              <a:t> Antidilutive Securities excluded presently,</a:t>
            </a:r>
          </a:p>
          <a:p>
            <a:r>
              <a:rPr lang="en-US" b="1" dirty="0">
                <a:latin typeface="Times New Roman" panose="02020603050405020304" pitchFamily="18" charset="0"/>
                <a:cs typeface="Times New Roman" panose="02020603050405020304" pitchFamily="18" charset="0"/>
              </a:rPr>
              <a:t>Effect</a:t>
            </a:r>
            <a:r>
              <a:rPr lang="en-US" dirty="0">
                <a:latin typeface="Times New Roman" panose="02020603050405020304" pitchFamily="18" charset="0"/>
                <a:cs typeface="Times New Roman" panose="02020603050405020304" pitchFamily="18" charset="0"/>
              </a:rPr>
              <a:t> of conversions after year—end but before issuing fin. stmts.</a:t>
            </a:r>
          </a:p>
        </p:txBody>
      </p:sp>
    </p:spTree>
    <p:extLst>
      <p:ext uri="{BB962C8B-B14F-4D97-AF65-F5344CB8AC3E}">
        <p14:creationId xmlns:p14="http://schemas.microsoft.com/office/powerpoint/2010/main" val="2739552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39B74-47AF-2819-4606-993B2E934C09}"/>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Complex Capital Structure</a:t>
            </a:r>
            <a:endParaRPr lang="en-US" dirty="0"/>
          </a:p>
        </p:txBody>
      </p:sp>
      <p:sp>
        <p:nvSpPr>
          <p:cNvPr id="3" name="Content Placeholder 2">
            <a:extLst>
              <a:ext uri="{FF2B5EF4-FFF2-40B4-BE49-F238E27FC236}">
                <a16:creationId xmlns:a16="http://schemas.microsoft.com/office/drawing/2014/main" id="{B29A66EA-021C-99DE-6ACF-7CCCE348BA07}"/>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GAAP v. IFRS:</a:t>
            </a:r>
          </a:p>
          <a:p>
            <a:r>
              <a:rPr lang="en-US" b="1" dirty="0">
                <a:latin typeface="Times New Roman" panose="02020603050405020304" pitchFamily="18" charset="0"/>
                <a:cs typeface="Times New Roman" panose="02020603050405020304" pitchFamily="18" charset="0"/>
              </a:rPr>
              <a:t>GAAP:</a:t>
            </a:r>
            <a:r>
              <a:rPr lang="en-US" dirty="0">
                <a:latin typeface="Times New Roman" panose="02020603050405020304" pitchFamily="18" charset="0"/>
                <a:cs typeface="Times New Roman" panose="02020603050405020304" pitchFamily="18" charset="0"/>
              </a:rPr>
              <a:t>  Research— and Rules—Based.</a:t>
            </a:r>
          </a:p>
          <a:p>
            <a:r>
              <a:rPr lang="en-US" b="1" dirty="0">
                <a:latin typeface="Times New Roman" panose="02020603050405020304" pitchFamily="18" charset="0"/>
                <a:cs typeface="Times New Roman" panose="02020603050405020304" pitchFamily="18" charset="0"/>
              </a:rPr>
              <a:t>IFRS:</a:t>
            </a:r>
            <a:r>
              <a:rPr lang="en-US" dirty="0">
                <a:latin typeface="Times New Roman" panose="02020603050405020304" pitchFamily="18" charset="0"/>
                <a:cs typeface="Times New Roman" panose="02020603050405020304" pitchFamily="18" charset="0"/>
              </a:rPr>
              <a:t>  Holistic—Based.  Consider the entity as a whole without separating the various classifications.</a:t>
            </a:r>
          </a:p>
          <a:p>
            <a:pPr lvl="1"/>
            <a:r>
              <a:rPr lang="en-US" sz="2800" dirty="0">
                <a:latin typeface="Times New Roman" panose="02020603050405020304" pitchFamily="18" charset="0"/>
                <a:cs typeface="Times New Roman" panose="02020603050405020304" pitchFamily="18" charset="0"/>
              </a:rPr>
              <a:t>Still has Basic and Diluted EPS, but no Extraordinary Items.</a:t>
            </a:r>
          </a:p>
        </p:txBody>
      </p:sp>
    </p:spTree>
    <p:extLst>
      <p:ext uri="{BB962C8B-B14F-4D97-AF65-F5344CB8AC3E}">
        <p14:creationId xmlns:p14="http://schemas.microsoft.com/office/powerpoint/2010/main" val="16929917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F212B-973C-E348-962F-A345A73FE2F0}"/>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THE END</a:t>
            </a:r>
          </a:p>
        </p:txBody>
      </p:sp>
      <p:sp>
        <p:nvSpPr>
          <p:cNvPr id="3" name="Content Placeholder 2">
            <a:extLst>
              <a:ext uri="{FF2B5EF4-FFF2-40B4-BE49-F238E27FC236}">
                <a16:creationId xmlns:a16="http://schemas.microsoft.com/office/drawing/2014/main" id="{20512315-CAF1-74FF-BBF9-6B867997C76B}"/>
              </a:ext>
            </a:extLst>
          </p:cNvPr>
          <p:cNvSpPr>
            <a:spLocks noGrp="1"/>
          </p:cNvSpPr>
          <p:nvPr>
            <p:ph idx="1"/>
          </p:nvPr>
        </p:nvSpPr>
        <p:spPr/>
        <p:txBody>
          <a:bodyPr/>
          <a:lstStyle/>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algn="ctr"/>
            <a:r>
              <a:rPr lang="en-US" sz="3600" b="1" dirty="0">
                <a:latin typeface="Times New Roman" panose="02020603050405020304" pitchFamily="18" charset="0"/>
                <a:cs typeface="Times New Roman" panose="02020603050405020304" pitchFamily="18" charset="0"/>
              </a:rPr>
              <a:t>Whew!</a:t>
            </a:r>
          </a:p>
        </p:txBody>
      </p:sp>
    </p:spTree>
    <p:extLst>
      <p:ext uri="{BB962C8B-B14F-4D97-AF65-F5344CB8AC3E}">
        <p14:creationId xmlns:p14="http://schemas.microsoft.com/office/powerpoint/2010/main" val="1837328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F899-EC71-025E-F2CB-7544DE208798}"/>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CA93634C-D5B6-238B-C1DE-980967BC0E9E}"/>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Cumulative Preferred:  </a:t>
            </a:r>
            <a:r>
              <a:rPr lang="en-US" dirty="0">
                <a:latin typeface="Times New Roman" panose="02020603050405020304" pitchFamily="18" charset="0"/>
                <a:cs typeface="Times New Roman" panose="02020603050405020304" pitchFamily="18" charset="0"/>
              </a:rPr>
              <a:t>Net Loss but no Preferred Dividend declared—subtract dividend anyway.  Increases loss for Common Stockholders.</a:t>
            </a:r>
          </a:p>
          <a:p>
            <a:r>
              <a:rPr lang="en-US" b="1" dirty="0">
                <a:latin typeface="Times New Roman" panose="02020603050405020304" pitchFamily="18" charset="0"/>
                <a:cs typeface="Times New Roman" panose="02020603050405020304" pitchFamily="18" charset="0"/>
              </a:rPr>
              <a:t>Reason:  </a:t>
            </a:r>
            <a:r>
              <a:rPr lang="en-US" dirty="0">
                <a:latin typeface="Times New Roman" panose="02020603050405020304" pitchFamily="18" charset="0"/>
                <a:cs typeface="Times New Roman" panose="02020603050405020304" pitchFamily="18" charset="0"/>
              </a:rPr>
              <a:t>Cumulative Dividends will (hopefully) be paid in the future and to not include in loss years distorts EPS.  Without this rule, in years not paid (or declared), EPS overstated.  In year when declared or paid, EPS (grossly) understated. </a:t>
            </a:r>
            <a:endParaRPr lang="en-US"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2621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F9C25-AE4D-5BA3-5C07-4B979A72BB3E}"/>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DE95F015-362A-2906-8F3E-C73BA68936CB}"/>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Weighted—Average Number of Shares Outstanding:</a:t>
            </a:r>
          </a:p>
          <a:p>
            <a:r>
              <a:rPr lang="en-US" dirty="0">
                <a:latin typeface="Times New Roman" panose="02020603050405020304" pitchFamily="18" charset="0"/>
                <a:cs typeface="Times New Roman" panose="02020603050405020304" pitchFamily="18" charset="0"/>
              </a:rPr>
              <a:t>Shares Outstanding x fraction of yr,</a:t>
            </a:r>
          </a:p>
          <a:p>
            <a:r>
              <a:rPr lang="en-US" dirty="0">
                <a:latin typeface="Times New Roman" panose="02020603050405020304" pitchFamily="18" charset="0"/>
                <a:cs typeface="Times New Roman" panose="02020603050405020304" pitchFamily="18" charset="0"/>
              </a:rPr>
              <a:t>Add</a:t>
            </a:r>
          </a:p>
          <a:p>
            <a:r>
              <a:rPr lang="en-US" dirty="0">
                <a:latin typeface="Times New Roman" panose="02020603050405020304" pitchFamily="18" charset="0"/>
                <a:cs typeface="Times New Roman" panose="02020603050405020304" pitchFamily="18" charset="0"/>
              </a:rPr>
              <a:t>Example:  next slide</a:t>
            </a:r>
          </a:p>
        </p:txBody>
      </p:sp>
    </p:spTree>
    <p:extLst>
      <p:ext uri="{BB962C8B-B14F-4D97-AF65-F5344CB8AC3E}">
        <p14:creationId xmlns:p14="http://schemas.microsoft.com/office/powerpoint/2010/main" val="3185273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A75E3-46FA-C4D3-1101-E0A9FDE71F1C}"/>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graphicFrame>
        <p:nvGraphicFramePr>
          <p:cNvPr id="4" name="Content Placeholder 3">
            <a:extLst>
              <a:ext uri="{FF2B5EF4-FFF2-40B4-BE49-F238E27FC236}">
                <a16:creationId xmlns:a16="http://schemas.microsoft.com/office/drawing/2014/main" id="{F62DB257-7A82-A89A-5E59-55BD2773FE82}"/>
              </a:ext>
            </a:extLst>
          </p:cNvPr>
          <p:cNvGraphicFramePr>
            <a:graphicFrameLocks noGrp="1"/>
          </p:cNvGraphicFramePr>
          <p:nvPr>
            <p:ph idx="1"/>
            <p:extLst>
              <p:ext uri="{D42A27DB-BD31-4B8C-83A1-F6EECF244321}">
                <p14:modId xmlns:p14="http://schemas.microsoft.com/office/powerpoint/2010/main" val="3877249495"/>
              </p:ext>
            </p:extLst>
          </p:nvPr>
        </p:nvGraphicFramePr>
        <p:xfrm>
          <a:off x="3450337" y="1816608"/>
          <a:ext cx="6144768" cy="4828026"/>
        </p:xfrm>
        <a:graphic>
          <a:graphicData uri="http://schemas.openxmlformats.org/drawingml/2006/table">
            <a:tbl>
              <a:tblPr>
                <a:tableStyleId>{5C22544A-7EE6-4342-B048-85BDC9FD1C3A}</a:tableStyleId>
              </a:tblPr>
              <a:tblGrid>
                <a:gridCol w="3215208">
                  <a:extLst>
                    <a:ext uri="{9D8B030D-6E8A-4147-A177-3AD203B41FA5}">
                      <a16:colId xmlns:a16="http://schemas.microsoft.com/office/drawing/2014/main" val="2652309108"/>
                    </a:ext>
                  </a:extLst>
                </a:gridCol>
                <a:gridCol w="1494673">
                  <a:extLst>
                    <a:ext uri="{9D8B030D-6E8A-4147-A177-3AD203B41FA5}">
                      <a16:colId xmlns:a16="http://schemas.microsoft.com/office/drawing/2014/main" val="2707141834"/>
                    </a:ext>
                  </a:extLst>
                </a:gridCol>
                <a:gridCol w="1434887">
                  <a:extLst>
                    <a:ext uri="{9D8B030D-6E8A-4147-A177-3AD203B41FA5}">
                      <a16:colId xmlns:a16="http://schemas.microsoft.com/office/drawing/2014/main" val="125991793"/>
                    </a:ext>
                  </a:extLst>
                </a:gridCol>
              </a:tblGrid>
              <a:tr h="320611">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Share Activity</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Date</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O/S Sh.</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924494434"/>
                  </a:ext>
                </a:extLst>
              </a:tr>
              <a:tr h="3206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774245581"/>
                  </a:ext>
                </a:extLst>
              </a:tr>
              <a:tr h="3206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Beginning Balance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Jan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90,000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021840082"/>
                  </a:ext>
                </a:extLst>
              </a:tr>
              <a:tr h="3206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995188474"/>
                  </a:ext>
                </a:extLst>
              </a:tr>
              <a:tr h="3206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Issued 30,000 shares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Apr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a:t>
                      </a:r>
                      <a:r>
                        <a:rPr lang="en-US" sz="1800" u="sng" strike="noStrike" dirty="0">
                          <a:effectLst/>
                          <a:latin typeface="Times New Roman" panose="02020603050405020304" pitchFamily="18" charset="0"/>
                          <a:cs typeface="Times New Roman" panose="02020603050405020304" pitchFamily="18" charset="0"/>
                        </a:rPr>
                        <a:t>30,000</a:t>
                      </a:r>
                      <a:r>
                        <a:rPr lang="en-US" sz="1800" u="none" strike="noStrike" dirty="0">
                          <a:effectLst/>
                          <a:latin typeface="Times New Roman" panose="02020603050405020304" pitchFamily="18" charset="0"/>
                          <a:cs typeface="Times New Roman" panose="02020603050405020304" pitchFamily="18" charset="0"/>
                        </a:rPr>
                        <a:t>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724476038"/>
                  </a:ext>
                </a:extLst>
              </a:tr>
              <a:tr h="3206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322755276"/>
                  </a:ext>
                </a:extLst>
              </a:tr>
              <a:tr h="3206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Sub-Total</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120,000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562251423"/>
                  </a:ext>
                </a:extLst>
              </a:tr>
              <a:tr h="3206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169734558"/>
                  </a:ext>
                </a:extLst>
              </a:tr>
              <a:tr h="3206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Purchased 39,000 shares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July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sng" strike="noStrike" dirty="0">
                          <a:effectLst/>
                          <a:latin typeface="Times New Roman" panose="02020603050405020304" pitchFamily="18" charset="0"/>
                          <a:cs typeface="Times New Roman" panose="02020603050405020304" pitchFamily="18" charset="0"/>
                        </a:rPr>
                        <a:t>     (39,000)</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715794347"/>
                  </a:ext>
                </a:extLst>
              </a:tr>
              <a:tr h="3206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021680156"/>
                  </a:ext>
                </a:extLst>
              </a:tr>
              <a:tr h="3206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Sub-Total</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      81,000 </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893632485"/>
                  </a:ext>
                </a:extLst>
              </a:tr>
              <a:tr h="3206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716637025"/>
                  </a:ext>
                </a:extLst>
              </a:tr>
              <a:tr h="320611">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Issued 60,000 shares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Nov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sng" strike="noStrike" dirty="0">
                          <a:effectLst/>
                          <a:latin typeface="Times New Roman" panose="02020603050405020304" pitchFamily="18" charset="0"/>
                          <a:cs typeface="Times New Roman" panose="02020603050405020304" pitchFamily="18" charset="0"/>
                        </a:rPr>
                        <a:t>60,000</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044849607"/>
                  </a:ext>
                </a:extLst>
              </a:tr>
              <a:tr h="320611">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811616362"/>
                  </a:ext>
                </a:extLst>
              </a:tr>
              <a:tr h="339472">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Ending Balance</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Dec 31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141,000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881603107"/>
                  </a:ext>
                </a:extLst>
              </a:tr>
            </a:tbl>
          </a:graphicData>
        </a:graphic>
      </p:graphicFrame>
    </p:spTree>
    <p:extLst>
      <p:ext uri="{BB962C8B-B14F-4D97-AF65-F5344CB8AC3E}">
        <p14:creationId xmlns:p14="http://schemas.microsoft.com/office/powerpoint/2010/main" val="2495512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C1F6C-D3E9-FC56-8349-FF4BED30EEE9}"/>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graphicFrame>
        <p:nvGraphicFramePr>
          <p:cNvPr id="4" name="Content Placeholder 3">
            <a:extLst>
              <a:ext uri="{FF2B5EF4-FFF2-40B4-BE49-F238E27FC236}">
                <a16:creationId xmlns:a16="http://schemas.microsoft.com/office/drawing/2014/main" id="{8FA5D774-ED1D-A7B5-6190-796833FE8D34}"/>
              </a:ext>
            </a:extLst>
          </p:cNvPr>
          <p:cNvGraphicFramePr>
            <a:graphicFrameLocks noGrp="1"/>
          </p:cNvGraphicFramePr>
          <p:nvPr>
            <p:ph idx="1"/>
            <p:extLst>
              <p:ext uri="{D42A27DB-BD31-4B8C-83A1-F6EECF244321}">
                <p14:modId xmlns:p14="http://schemas.microsoft.com/office/powerpoint/2010/main" val="177398116"/>
              </p:ext>
            </p:extLst>
          </p:nvPr>
        </p:nvGraphicFramePr>
        <p:xfrm>
          <a:off x="2767584" y="1914144"/>
          <a:ext cx="6510529" cy="4578730"/>
        </p:xfrm>
        <a:graphic>
          <a:graphicData uri="http://schemas.openxmlformats.org/drawingml/2006/table">
            <a:tbl>
              <a:tblPr>
                <a:tableStyleId>{5C22544A-7EE6-4342-B048-85BDC9FD1C3A}</a:tableStyleId>
              </a:tblPr>
              <a:tblGrid>
                <a:gridCol w="2821035">
                  <a:extLst>
                    <a:ext uri="{9D8B030D-6E8A-4147-A177-3AD203B41FA5}">
                      <a16:colId xmlns:a16="http://schemas.microsoft.com/office/drawing/2014/main" val="3187503929"/>
                    </a:ext>
                  </a:extLst>
                </a:gridCol>
                <a:gridCol w="1311431">
                  <a:extLst>
                    <a:ext uri="{9D8B030D-6E8A-4147-A177-3AD203B41FA5}">
                      <a16:colId xmlns:a16="http://schemas.microsoft.com/office/drawing/2014/main" val="514636746"/>
                    </a:ext>
                  </a:extLst>
                </a:gridCol>
                <a:gridCol w="1258975">
                  <a:extLst>
                    <a:ext uri="{9D8B030D-6E8A-4147-A177-3AD203B41FA5}">
                      <a16:colId xmlns:a16="http://schemas.microsoft.com/office/drawing/2014/main" val="485342175"/>
                    </a:ext>
                  </a:extLst>
                </a:gridCol>
                <a:gridCol w="1119088">
                  <a:extLst>
                    <a:ext uri="{9D8B030D-6E8A-4147-A177-3AD203B41FA5}">
                      <a16:colId xmlns:a16="http://schemas.microsoft.com/office/drawing/2014/main" val="3211398946"/>
                    </a:ext>
                  </a:extLst>
                </a:gridCol>
              </a:tblGrid>
              <a:tr h="414034">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Dates Outstanding</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O/S Sh</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Frac Yr</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b="1" u="sng" strike="noStrike" dirty="0">
                          <a:effectLst/>
                          <a:latin typeface="Times New Roman" panose="02020603050405020304" pitchFamily="18" charset="0"/>
                          <a:cs typeface="Times New Roman" panose="02020603050405020304" pitchFamily="18" charset="0"/>
                        </a:rPr>
                        <a:t>Wtd. Sh.</a:t>
                      </a:r>
                      <a:endParaRPr lang="en-US" sz="1800" b="1"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2777506712"/>
                  </a:ext>
                </a:extLst>
              </a:tr>
              <a:tr h="414034">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175389799"/>
                  </a:ext>
                </a:extLst>
              </a:tr>
              <a:tr h="414034">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Jan 1--Apr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90,000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3/12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22,500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218065038"/>
                  </a:ext>
                </a:extLst>
              </a:tr>
              <a:tr h="414034">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73960940"/>
                  </a:ext>
                </a:extLst>
              </a:tr>
              <a:tr h="414034">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Apr 1-July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120,000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3/12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30,000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75865488"/>
                  </a:ext>
                </a:extLst>
              </a:tr>
              <a:tr h="414034">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186054020"/>
                  </a:ext>
                </a:extLst>
              </a:tr>
              <a:tr h="414034">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July 1-Nov 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81,000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4/12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27,000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195267793"/>
                  </a:ext>
                </a:extLst>
              </a:tr>
              <a:tr h="414034">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4105748642"/>
                  </a:ext>
                </a:extLst>
              </a:tr>
              <a:tr h="414034">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Nov 1-Dec 31</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141,000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800" u="none" strike="noStrike" dirty="0">
                          <a:effectLst/>
                          <a:latin typeface="Times New Roman" panose="02020603050405020304" pitchFamily="18" charset="0"/>
                          <a:cs typeface="Times New Roman" panose="02020603050405020304" pitchFamily="18" charset="0"/>
                        </a:rPr>
                        <a:t>2/12</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sng" strike="noStrike" dirty="0">
                          <a:effectLst/>
                          <a:latin typeface="Times New Roman" panose="02020603050405020304" pitchFamily="18" charset="0"/>
                          <a:cs typeface="Times New Roman" panose="02020603050405020304" pitchFamily="18" charset="0"/>
                        </a:rPr>
                        <a:t>23,500</a:t>
                      </a:r>
                      <a:endParaRPr lang="en-US" sz="1800" b="0" i="0" u="sng"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657798337"/>
                  </a:ext>
                </a:extLst>
              </a:tr>
              <a:tr h="414034">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3066442849"/>
                  </a:ext>
                </a:extLst>
              </a:tr>
              <a:tr h="438390">
                <a:tc>
                  <a:txBody>
                    <a:bodyPr/>
                    <a:lstStyle/>
                    <a:p>
                      <a:pPr algn="l" fontAlgn="b"/>
                      <a:r>
                        <a:rPr lang="en-US" sz="1800" u="none" strike="noStrike" dirty="0">
                          <a:effectLst/>
                          <a:latin typeface="Times New Roman" panose="02020603050405020304" pitchFamily="18" charset="0"/>
                          <a:cs typeface="Times New Roman" panose="02020603050405020304" pitchFamily="18" charset="0"/>
                        </a:rPr>
                        <a:t>Total Wtd-Avg Shares O/S</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l" fontAlgn="b"/>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r" fontAlgn="b"/>
                      <a:r>
                        <a:rPr lang="en-US" sz="1800" u="none" strike="noStrike" dirty="0">
                          <a:effectLst/>
                          <a:latin typeface="Times New Roman" panose="02020603050405020304" pitchFamily="18" charset="0"/>
                          <a:cs typeface="Times New Roman" panose="02020603050405020304" pitchFamily="18" charset="0"/>
                        </a:rPr>
                        <a:t>103,000</a:t>
                      </a:r>
                      <a:endParaRPr lang="en-US" sz="18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extLst>
                  <a:ext uri="{0D108BD9-81ED-4DB2-BD59-A6C34878D82A}">
                    <a16:rowId xmlns:a16="http://schemas.microsoft.com/office/drawing/2014/main" val="1473288640"/>
                  </a:ext>
                </a:extLst>
              </a:tr>
            </a:tbl>
          </a:graphicData>
        </a:graphic>
      </p:graphicFrame>
    </p:spTree>
    <p:extLst>
      <p:ext uri="{BB962C8B-B14F-4D97-AF65-F5344CB8AC3E}">
        <p14:creationId xmlns:p14="http://schemas.microsoft.com/office/powerpoint/2010/main" val="3475129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AA94A-679C-9EDA-C7FD-A6838427AFF2}"/>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Simple Capital Structure</a:t>
            </a:r>
            <a:endParaRPr lang="en-US" dirty="0"/>
          </a:p>
        </p:txBody>
      </p:sp>
      <p:sp>
        <p:nvSpPr>
          <p:cNvPr id="3" name="Content Placeholder 2">
            <a:extLst>
              <a:ext uri="{FF2B5EF4-FFF2-40B4-BE49-F238E27FC236}">
                <a16:creationId xmlns:a16="http://schemas.microsoft.com/office/drawing/2014/main" id="{FF79C9BE-49E8-4540-4BD3-D405E1D735B8}"/>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Company Profit:  $450,000</a:t>
            </a:r>
          </a:p>
          <a:p>
            <a:r>
              <a:rPr lang="en-US" dirty="0">
                <a:latin typeface="Times New Roman" panose="02020603050405020304" pitchFamily="18" charset="0"/>
                <a:cs typeface="Times New Roman" panose="02020603050405020304" pitchFamily="18" charset="0"/>
              </a:rPr>
              <a:t>Preferred Dividends:  $100,000 (even if cumulative and undeclared)</a:t>
            </a:r>
          </a:p>
          <a:p>
            <a:r>
              <a:rPr lang="en-US" dirty="0">
                <a:latin typeface="Times New Roman" panose="02020603050405020304" pitchFamily="18" charset="0"/>
                <a:cs typeface="Times New Roman" panose="02020603050405020304" pitchFamily="18" charset="0"/>
              </a:rPr>
              <a:t>EPS:  ($450,000 – $100,000) / 103,000 shares = $3.40.</a:t>
            </a:r>
          </a:p>
          <a:p>
            <a:r>
              <a:rPr lang="en-US" dirty="0">
                <a:latin typeface="Times New Roman" panose="02020603050405020304" pitchFamily="18" charset="0"/>
                <a:cs typeface="Times New Roman" panose="02020603050405020304" pitchFamily="18" charset="0"/>
              </a:rPr>
              <a:t>Without rule:  $450,000 / 103,000 shares = $4.37</a:t>
            </a:r>
          </a:p>
          <a:p>
            <a:r>
              <a:rPr lang="en-US" dirty="0">
                <a:latin typeface="Times New Roman" panose="02020603050405020304" pitchFamily="18" charset="0"/>
                <a:cs typeface="Times New Roman" panose="02020603050405020304" pitchFamily="18" charset="0"/>
              </a:rPr>
              <a:t>Without Wtd. Avg.  ($450,000 - $100,000) / 141,000 shares = $2.48</a:t>
            </a:r>
          </a:p>
          <a:p>
            <a:r>
              <a:rPr lang="en-US" dirty="0">
                <a:latin typeface="Times New Roman" panose="02020603050405020304" pitchFamily="18" charset="0"/>
                <a:cs typeface="Times New Roman" panose="02020603050405020304" pitchFamily="18" charset="0"/>
              </a:rPr>
              <a:t>Without Both Rules:  $450,000 / 141,000 shares = $3.19</a:t>
            </a:r>
          </a:p>
        </p:txBody>
      </p:sp>
    </p:spTree>
    <p:extLst>
      <p:ext uri="{BB962C8B-B14F-4D97-AF65-F5344CB8AC3E}">
        <p14:creationId xmlns:p14="http://schemas.microsoft.com/office/powerpoint/2010/main" val="4046281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592</TotalTime>
  <Words>2231</Words>
  <Application>Microsoft Office PowerPoint</Application>
  <PresentationFormat>Widescreen</PresentationFormat>
  <Paragraphs>455</Paragraphs>
  <Slides>42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Arial</vt:lpstr>
      <vt:lpstr>Calibri</vt:lpstr>
      <vt:lpstr>Calibri Light</vt:lpstr>
      <vt:lpstr>Times New Roman</vt:lpstr>
      <vt:lpstr>Wingdings</vt:lpstr>
      <vt:lpstr>Office Theme</vt:lpstr>
      <vt:lpstr>INDIANA TAX PRACTITIONERS’ ASSN.</vt:lpstr>
      <vt:lpstr>INTRO</vt:lpstr>
      <vt:lpstr>Simple Capital Structure</vt:lpstr>
      <vt:lpstr>Simple Capital Structure</vt:lpstr>
      <vt:lpstr>Simple Capital Structure</vt:lpstr>
      <vt:lpstr>Simple Capital Structure</vt:lpstr>
      <vt:lpstr>Simple Capital Structure</vt:lpstr>
      <vt:lpstr>Simple Capital Structure</vt:lpstr>
      <vt:lpstr>Simple Capital Structure</vt:lpstr>
      <vt:lpstr>Simple Capital Structure</vt:lpstr>
      <vt:lpstr>Simple Capital Structure</vt:lpstr>
      <vt:lpstr>Simple Capital Structure</vt:lpstr>
      <vt:lpstr>Simple Capital Structure</vt:lpstr>
      <vt:lpstr>Simple Capital Structure</vt:lpstr>
      <vt:lpstr>Simple Capital Structure</vt:lpstr>
      <vt:lpstr>Simple Capital Structure</vt:lpstr>
      <vt:lpstr>Simple Capital Structure</vt:lpstr>
      <vt:lpstr>Simple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Complex Capital Structure</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 Groves</dc:creator>
  <cp:lastModifiedBy>Steve Groves</cp:lastModifiedBy>
  <cp:revision>136</cp:revision>
  <dcterms:created xsi:type="dcterms:W3CDTF">2024-11-13T20:45:20Z</dcterms:created>
  <dcterms:modified xsi:type="dcterms:W3CDTF">2025-11-26T22:00:02Z</dcterms:modified>
</cp:coreProperties>
</file>