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78" r:id="rId7"/>
    <p:sldId id="279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80" r:id="rId21"/>
    <p:sldId id="275" r:id="rId22"/>
    <p:sldId id="276" r:id="rId23"/>
    <p:sldId id="277" r:id="rId24"/>
    <p:sldId id="291" r:id="rId25"/>
    <p:sldId id="281" r:id="rId26"/>
    <p:sldId id="290" r:id="rId27"/>
    <p:sldId id="292" r:id="rId28"/>
    <p:sldId id="286" r:id="rId29"/>
    <p:sldId id="287" r:id="rId30"/>
    <p:sldId id="293" r:id="rId31"/>
    <p:sldId id="294" r:id="rId32"/>
    <p:sldId id="295" r:id="rId33"/>
    <p:sldId id="296" r:id="rId34"/>
    <p:sldId id="297" r:id="rId35"/>
    <p:sldId id="298" r:id="rId36"/>
    <p:sldId id="299" r:id="rId37"/>
    <p:sldId id="300" r:id="rId38"/>
    <p:sldId id="288" r:id="rId3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8" autoAdjust="0"/>
    <p:restoredTop sz="94660"/>
  </p:normalViewPr>
  <p:slideViewPr>
    <p:cSldViewPr snapToGrid="0">
      <p:cViewPr varScale="1">
        <p:scale>
          <a:sx n="82" d="100"/>
          <a:sy n="82" d="100"/>
        </p:scale>
        <p:origin x="40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40B5F-E9C8-8020-D2F8-0DC82DAC2E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06BF3-8717-F359-CBA8-E1A59DCF9D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716A4C-2D75-62B3-BE02-47ADD1864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9B316-1ADF-4FD8-98F8-348019AA39BA}" type="datetimeFigureOut">
              <a:rPr lang="en-US" smtClean="0"/>
              <a:t>11/26/2025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5C323F-0CFD-638A-F3BC-15DCD26EE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FF91BE-7458-DECC-11B0-39A6309BA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BE1FD-9589-4D15-B850-DDD73FDA4D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285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5D3E2-3E08-E10F-B403-63329BD21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D7D471-B84D-F8A2-D4F8-F9476DA228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DF6641-2282-A3C0-2805-15A170859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9B316-1ADF-4FD8-98F8-348019AA39BA}" type="datetimeFigureOut">
              <a:rPr lang="en-US" smtClean="0"/>
              <a:t>11/26/2025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71583F-BFBC-2E4B-2D63-CEABECF12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425884-A6DA-6F68-D802-391081099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BE1FD-9589-4D15-B850-DDD73FDA4D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521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BE20E8-BBE9-3A08-CF46-202F173A14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791A20-71CB-700C-7800-B317FF1C70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55BD8F-6F4D-CDCC-F5C4-001881211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9B316-1ADF-4FD8-98F8-348019AA39BA}" type="datetimeFigureOut">
              <a:rPr lang="en-US" smtClean="0"/>
              <a:t>11/26/2025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294E2-C475-0EFB-5DBE-DF59BB781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CBDAC6-8591-561C-2E2C-B07EA76BF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BE1FD-9589-4D15-B850-DDD73FDA4D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810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80A6B-440A-C67A-B37B-B3A43B7F3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C0E564-C43F-B54B-2E62-61A5142B5F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145580-6A49-D96A-B5FD-1415AE178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9B316-1ADF-4FD8-98F8-348019AA39BA}" type="datetimeFigureOut">
              <a:rPr lang="en-US" smtClean="0"/>
              <a:t>11/26/2025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491FFD-900D-7FA8-2D69-A8B2ED8D6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1CF4DD-7CCB-540B-3F74-AD3301D93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BE1FD-9589-4D15-B850-DDD73FDA4D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369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41D12-5062-E31B-AB7D-215FF8578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A40FB8-5C85-C7E1-0BED-0D5046EEFD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272534-D520-179B-8395-F394E14A3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9B316-1ADF-4FD8-98F8-348019AA39BA}" type="datetimeFigureOut">
              <a:rPr lang="en-US" smtClean="0"/>
              <a:t>11/26/2025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78A828-4182-6604-340E-099379378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175E45-6C5A-A045-8B0C-31E48BF11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BE1FD-9589-4D15-B850-DDD73FDA4D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320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ADBCB-D1A6-F817-DF80-E96E9D9A9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A9AD6D-968E-66F2-A546-41535EDC24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45D4F4-B9C7-E6EC-9CCE-13001CAA87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B4F956-0579-5AED-48DE-5A7C79C72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9B316-1ADF-4FD8-98F8-348019AA39BA}" type="datetimeFigureOut">
              <a:rPr lang="en-US" smtClean="0"/>
              <a:t>11/26/2025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4CE0C4-A272-9154-991F-DE9D81845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407EC3-7D22-881E-F1C7-F1EE539CA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BE1FD-9589-4D15-B850-DDD73FDA4D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101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A69C2-1522-ABB6-92C3-CCF566A50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C9901A-C06B-1571-97AD-441C034863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FD3B32-DEEE-4C72-90D5-D7397ED35E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3BF715-2E4F-14D7-4BF5-265F3DDA17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9ABAAB-39FD-B270-E94E-49439E8815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52F1B9-8F53-7CA0-13A8-1F01AFB3F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9B316-1ADF-4FD8-98F8-348019AA39BA}" type="datetimeFigureOut">
              <a:rPr lang="en-US" smtClean="0"/>
              <a:t>11/26/2025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28305B-45C7-087F-FF85-EA7ADBC68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0D74F8-A462-C3EC-5CED-C0BD0A6B9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BE1FD-9589-4D15-B850-DDD73FDA4D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7645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6CA35-B504-47EB-D460-3E3C48EA0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16D39F-66A8-BF7B-FDE0-BAC0FDA8B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9B316-1ADF-4FD8-98F8-348019AA39BA}" type="datetimeFigureOut">
              <a:rPr lang="en-US" smtClean="0"/>
              <a:t>11/26/2025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3A6763-CA70-4C78-B058-228867723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E0E3B0-DE88-87F5-F2E4-D65CEA817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BE1FD-9589-4D15-B850-DDD73FDA4D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819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B6AB79-E42C-BCD2-FF70-B0CCEDE3F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9B316-1ADF-4FD8-98F8-348019AA39BA}" type="datetimeFigureOut">
              <a:rPr lang="en-US" smtClean="0"/>
              <a:t>11/26/2025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F5CE16-A148-CB8C-1D92-E339B289D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4CEDD8-9A25-BEB1-F373-A21029BA8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BE1FD-9589-4D15-B850-DDD73FDA4D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89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CC0D5-7045-535B-B8FF-7DD026A3E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C2E62-5F50-5165-FCD6-C0FBB6B8A6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91D35C-961D-9FEA-691C-7C02C8AF56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40150E-8142-8654-0172-220E4B010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9B316-1ADF-4FD8-98F8-348019AA39BA}" type="datetimeFigureOut">
              <a:rPr lang="en-US" smtClean="0"/>
              <a:t>11/26/2025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A8FEA1-7C52-3B43-334F-B35C22615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9865C2-22CD-A4E1-01AB-54E2F2A17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BE1FD-9589-4D15-B850-DDD73FDA4D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791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BC8E4-3EA8-AD60-6F02-34748932F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4F26FD-B959-2405-AA16-D89F1FF824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D1F0C0-1E14-7854-48B5-F37BF4AD46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76EBE0-3855-915C-2F45-A03A9F846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9B316-1ADF-4FD8-98F8-348019AA39BA}" type="datetimeFigureOut">
              <a:rPr lang="en-US" smtClean="0"/>
              <a:t>11/26/2025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8B085F-9283-01E0-5EF1-CF46C80B5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33238F-D459-FB54-C941-AA3445FA4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BE1FD-9589-4D15-B850-DDD73FDA4D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578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D1AED9-7267-AC20-1FCA-1ABC7D4F1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875863-9BCC-18B9-8352-86C57C4A6E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71AA5F-43AC-B92F-4A16-95F21F8CFB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9B316-1ADF-4FD8-98F8-348019AA39BA}" type="datetimeFigureOut">
              <a:rPr lang="en-US" smtClean="0"/>
              <a:t>11/26/2025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D12E3A-8271-0723-67C9-1B1DE84963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695B91-FDD6-95A9-70AA-BA39522274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BE1FD-9589-4D15-B850-DDD73FDA4D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716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80805-500A-1A52-F593-AEA304B179B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INDIANA TAX PRACTITIONERS’ ASSN.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0CAFA2-4C6C-7E09-40AA-0E055DFAF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728424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December 8—10, 2025</a:t>
            </a:r>
          </a:p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Sale/Leaseback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Stephen A. Groves, MBA, CPA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3694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0BD29-0C27-4C55-839F-EBEE45ECA1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SUCCESSFUL SALE/LEASEBACK</a:t>
            </a:r>
            <a:b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D0EC31-A7DE-AA4A-5601-504CD747D5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Co., short on cash, enters into contract with B Co. to sell a building and immediately enters into another contract to lease it back.  This allows A Co. to have an infusion of cash and continue using the building in its operations.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Specifics:  Next Slide</a:t>
            </a:r>
          </a:p>
        </p:txBody>
      </p:sp>
    </p:spTree>
    <p:extLst>
      <p:ext uri="{BB962C8B-B14F-4D97-AF65-F5344CB8AC3E}">
        <p14:creationId xmlns:p14="http://schemas.microsoft.com/office/powerpoint/2010/main" val="55931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8A695-73FA-64AA-4EB4-F3B2333A1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SUCCESSFUL SALE/LEASEBACK</a:t>
            </a:r>
            <a:b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4D9179-485A-7D36-47C3-676FBA1007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Sale Date					1/1/25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Sale Price					$20,000,000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Lease Term				10 Years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Renewal &amp; Purchase Options		None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Ownership Transfer			No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Asset’s Remaining Life			30 Years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Annual Lease Payments		$2,000,000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Building Carrying Value		$18,000,000</a:t>
            </a:r>
          </a:p>
        </p:txBody>
      </p:sp>
    </p:spTree>
    <p:extLst>
      <p:ext uri="{BB962C8B-B14F-4D97-AF65-F5344CB8AC3E}">
        <p14:creationId xmlns:p14="http://schemas.microsoft.com/office/powerpoint/2010/main" val="38528173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B89BB-80F2-6F35-D821-571F65BBF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SUCCESSFUL SALE/LEASEBACK</a:t>
            </a:r>
            <a:b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602150-159C-735F-38AD-AE70636826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S/L Depreciation				$600,000 (18,000,000/30)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Residual Value				None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Lessee Incremental Borrowing Rate	10%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Initial Direct Cost			None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PV Lease Pmts @ 10%			$12,289,134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Specialized Asset				No</a:t>
            </a:r>
          </a:p>
        </p:txBody>
      </p:sp>
    </p:spTree>
    <p:extLst>
      <p:ext uri="{BB962C8B-B14F-4D97-AF65-F5344CB8AC3E}">
        <p14:creationId xmlns:p14="http://schemas.microsoft.com/office/powerpoint/2010/main" val="32112580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39090-8472-AFB8-4CF9-2433603FD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SUCCESSFUL SALE/LEASEBACK</a:t>
            </a:r>
            <a:b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6CB8BF-F0E5-CED4-C78F-BCF5153393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Analysis of Lease Terms: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Ownership vests with Buyer/Lessor after transaction,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purchase/renewal options to Seller/Lessee,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Lease Term = 33% of building’s remaining useful life (10 yrs / 30 yrs),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PV Lease Pmts = 61.4% of Bldg’s FMV,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Specialized Asset.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Therefore, classified as Operating Lease,</a:t>
            </a:r>
          </a:p>
          <a:p>
            <a:pPr marL="457200" lvl="1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Therefore, qualifies for Sale/Leaseback treatment.</a:t>
            </a:r>
          </a:p>
        </p:txBody>
      </p:sp>
    </p:spTree>
    <p:extLst>
      <p:ext uri="{BB962C8B-B14F-4D97-AF65-F5344CB8AC3E}">
        <p14:creationId xmlns:p14="http://schemas.microsoft.com/office/powerpoint/2010/main" val="38686290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42A1D-ECCD-2806-1E18-755E8FA2F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SUCCESSFUL SALE/LEASEBACK</a:t>
            </a:r>
            <a:b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C6623-7AEE-5FAF-409A-188CCF09F4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Journal Entry to record transaction: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1/1/25	Cash				20,000,000</a:t>
            </a:r>
          </a:p>
          <a:p>
            <a:pPr lvl="6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Building (BV)			18,000,000</a:t>
            </a:r>
          </a:p>
          <a:p>
            <a:pPr lvl="6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Gain on Sale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 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2,000,000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record sale portion of Sale/Leaseback.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1/1/25	Right—of—Use Asset	12,289,134</a:t>
            </a:r>
          </a:p>
          <a:p>
            <a:pPr lvl="6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Lease Liability			12,289,134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record Leaseback portion of Sale/Leaseback.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45158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31B9E-DAB6-7D79-6927-2A6D902B6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SUCCESSFUL SALE/LEASEBACK</a:t>
            </a:r>
            <a:b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9017577-B125-CBD1-1682-EDE686796F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2989691"/>
              </p:ext>
            </p:extLst>
          </p:nvPr>
        </p:nvGraphicFramePr>
        <p:xfrm>
          <a:off x="1324709" y="1852246"/>
          <a:ext cx="9308122" cy="44196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47572">
                  <a:extLst>
                    <a:ext uri="{9D8B030D-6E8A-4147-A177-3AD203B41FA5}">
                      <a16:colId xmlns:a16="http://schemas.microsoft.com/office/drawing/2014/main" val="1479463727"/>
                    </a:ext>
                  </a:extLst>
                </a:gridCol>
                <a:gridCol w="1422586">
                  <a:extLst>
                    <a:ext uri="{9D8B030D-6E8A-4147-A177-3AD203B41FA5}">
                      <a16:colId xmlns:a16="http://schemas.microsoft.com/office/drawing/2014/main" val="1206872781"/>
                    </a:ext>
                  </a:extLst>
                </a:gridCol>
                <a:gridCol w="1569749">
                  <a:extLst>
                    <a:ext uri="{9D8B030D-6E8A-4147-A177-3AD203B41FA5}">
                      <a16:colId xmlns:a16="http://schemas.microsoft.com/office/drawing/2014/main" val="1273463037"/>
                    </a:ext>
                  </a:extLst>
                </a:gridCol>
                <a:gridCol w="1453245">
                  <a:extLst>
                    <a:ext uri="{9D8B030D-6E8A-4147-A177-3AD203B41FA5}">
                      <a16:colId xmlns:a16="http://schemas.microsoft.com/office/drawing/2014/main" val="2035344707"/>
                    </a:ext>
                  </a:extLst>
                </a:gridCol>
                <a:gridCol w="1447112">
                  <a:extLst>
                    <a:ext uri="{9D8B030D-6E8A-4147-A177-3AD203B41FA5}">
                      <a16:colId xmlns:a16="http://schemas.microsoft.com/office/drawing/2014/main" val="1297263574"/>
                    </a:ext>
                  </a:extLst>
                </a:gridCol>
                <a:gridCol w="1667858">
                  <a:extLst>
                    <a:ext uri="{9D8B030D-6E8A-4147-A177-3AD203B41FA5}">
                      <a16:colId xmlns:a16="http://schemas.microsoft.com/office/drawing/2014/main" val="1967776823"/>
                    </a:ext>
                  </a:extLst>
                </a:gridCol>
              </a:tblGrid>
              <a:tr h="31568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u="none" strike="noStrike" dirty="0">
                          <a:effectLst/>
                        </a:rPr>
                        <a:t>Lease</a:t>
                      </a:r>
                      <a:endParaRPr lang="en-US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u="none" strike="noStrike" dirty="0">
                          <a:effectLst/>
                        </a:rPr>
                        <a:t>Lease</a:t>
                      </a:r>
                      <a:endParaRPr lang="en-US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u="none" strike="noStrike" dirty="0">
                          <a:effectLst/>
                        </a:rPr>
                        <a:t>ROU</a:t>
                      </a:r>
                      <a:endParaRPr lang="en-US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u="none" strike="noStrike" dirty="0">
                          <a:effectLst/>
                        </a:rPr>
                        <a:t>ROU</a:t>
                      </a:r>
                      <a:endParaRPr lang="en-US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03777505"/>
                  </a:ext>
                </a:extLst>
              </a:tr>
              <a:tr h="31568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u="sng" strike="noStrike" dirty="0">
                          <a:effectLst/>
                        </a:rPr>
                        <a:t>Date</a:t>
                      </a:r>
                      <a:endParaRPr lang="en-US" sz="2000" b="1" i="0" u="sng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u="sng" strike="noStrike" dirty="0">
                          <a:effectLst/>
                        </a:rPr>
                        <a:t>Payment</a:t>
                      </a:r>
                      <a:endParaRPr lang="en-US" sz="2000" b="1" i="0" u="sng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u="sng" strike="noStrike" dirty="0">
                          <a:effectLst/>
                        </a:rPr>
                        <a:t>Interest</a:t>
                      </a:r>
                      <a:endParaRPr lang="en-US" sz="2000" b="1" i="0" u="sng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u="sng" strike="noStrike" dirty="0">
                          <a:effectLst/>
                        </a:rPr>
                        <a:t>Liability</a:t>
                      </a:r>
                      <a:endParaRPr lang="en-US" sz="2000" b="1" i="0" u="sng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u="sng" strike="noStrike" dirty="0">
                          <a:effectLst/>
                        </a:rPr>
                        <a:t>Amort</a:t>
                      </a:r>
                      <a:endParaRPr lang="en-US" sz="2000" b="1" i="0" u="sng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u="sng" strike="noStrike" dirty="0">
                          <a:effectLst/>
                        </a:rPr>
                        <a:t>Asset</a:t>
                      </a:r>
                      <a:endParaRPr lang="en-US" sz="2000" b="1" i="0" u="sng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98445952"/>
                  </a:ext>
                </a:extLst>
              </a:tr>
              <a:tr h="31568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88545425"/>
                  </a:ext>
                </a:extLst>
              </a:tr>
              <a:tr h="31568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1/1/25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12,289,134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12,289,134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32220568"/>
                  </a:ext>
                </a:extLst>
              </a:tr>
              <a:tr h="31568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12/31/25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2,000,000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1,228,913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11,518,047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771,087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11,518,047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06796180"/>
                  </a:ext>
                </a:extLst>
              </a:tr>
              <a:tr h="31568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12/31/26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2,000,000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1,151,805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10,669,852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848,195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10,669,852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23202061"/>
                  </a:ext>
                </a:extLst>
              </a:tr>
              <a:tr h="31568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12/31/27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2,000,000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1,066,985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9,736,837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933,015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9,736,837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08409995"/>
                  </a:ext>
                </a:extLst>
              </a:tr>
              <a:tr h="31568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12/31/28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2,000,000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 973,684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8,710,521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1,026,316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8,710,521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88951670"/>
                  </a:ext>
                </a:extLst>
              </a:tr>
              <a:tr h="31568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12/31/29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2,000,000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 871,052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7,581,573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1,128,948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7,581,573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86752578"/>
                  </a:ext>
                </a:extLst>
              </a:tr>
              <a:tr h="31568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12/31/30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2,000,000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 758,157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6,339,731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1,241,843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6,339,731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33015684"/>
                  </a:ext>
                </a:extLst>
              </a:tr>
              <a:tr h="31568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12/31/31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2,000,000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 633,973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4,973,704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1,366,027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4,973,704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8508841"/>
                  </a:ext>
                </a:extLst>
              </a:tr>
              <a:tr h="31568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12/31/32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2,000,000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 497,370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3,471,074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1,502,630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3,471,074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05157389"/>
                  </a:ext>
                </a:extLst>
              </a:tr>
              <a:tr h="31568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12/31/33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2,000,000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 347,107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1,818,181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1,652,893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1,818,181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01070473"/>
                  </a:ext>
                </a:extLst>
              </a:tr>
              <a:tr h="31568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12/31/34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2,000,000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 181,819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         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1,818,181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            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683366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49393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E12E4-F100-607D-7F57-6C603B7B5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SUCCESSFUL SALE/LEASEBACK</a:t>
            </a:r>
            <a:b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07A517-0722-2878-6273-65DDA28D97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Annual Journal Entry: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Lease Expense			2,000,000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Lease Liability			   771,087</a:t>
            </a:r>
          </a:p>
          <a:p>
            <a:pPr lvl="1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ROU Asset					   771,087</a:t>
            </a:r>
          </a:p>
          <a:p>
            <a:pPr lvl="1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Cash						2,000,000</a:t>
            </a:r>
          </a:p>
          <a:p>
            <a:pPr marL="457200" lvl="1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record annual lease payment.</a:t>
            </a:r>
          </a:p>
        </p:txBody>
      </p:sp>
    </p:spTree>
    <p:extLst>
      <p:ext uri="{BB962C8B-B14F-4D97-AF65-F5344CB8AC3E}">
        <p14:creationId xmlns:p14="http://schemas.microsoft.com/office/powerpoint/2010/main" val="3637023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81DEC-4B52-2AE5-145C-5BC5BC2E0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UNSUCCESSFUL SALE/LEASEBACK</a:t>
            </a:r>
            <a:b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8A8C40-0A50-84CE-38F2-C5A94426ED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Finance Lease Criteria: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Transfer of ownership to Lessee at lease termination,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Lessee has option to purchase asset(s), reasonably certain to be exercised,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Lease Term constitutes major part of remaining economic life of asset(s),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PV sum of Lease Payments and Guaranteed Residual Value by Lessee &gt;= FMV of underlying assets, and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Underlying Asset(s) must be specialized nature (precluding any alternative use) to Lessor at termination of lease period.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29322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D815E-B53C-0511-2F5F-6047C3A54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UNSUCCESSFUL SALE/LEASEBACK</a:t>
            </a:r>
            <a:b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023C94-0572-5F90-4007-D7AEBA8A9F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Sale Date					1/1/25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Sale Price					$20,000,000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Lease Term				10 Years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Renewal &amp; Purchase Options		None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Ownership Transfer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YES @ End of Yr 5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Asset’s Remaining Life			30 Years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Annual Lease Payments		$2,000,000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Building Carrying Value		$18,000,000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64708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E2C27-85D8-6CD2-6515-2C976A15D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UNSUCCESSFUL SALE/LEASEBACK</a:t>
            </a:r>
            <a:b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C126AD-E25D-A2DF-0131-31DF4692E8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S/L Depreciation				$600,000 (18,000,000/30)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Residual Value				None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Lessee Imputed Rate			5.52%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Initial Direct Cost			None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PV Lease Pmts @ 10%			$12,289,134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Specialized Asset				No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023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D70A3-3D56-647C-26A1-21C48637C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EFDA66-3102-83EE-6314-8F458BD6A6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it?</a:t>
            </a:r>
          </a:p>
          <a:p>
            <a:pPr algn="ctr"/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Situation (scheme?) where business makes bona—fide sale of its long—term asset(s) and immediately leases it (them) back from the buyer.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Contract between buyer and seller whereby Seller sells asset(s) to Buyer and Seller immediately enters into second contract to lease asset(s) back from Buyer.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13228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4B3B7-5A66-D7DE-E599-98E635603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UNSUCCESSFUL SALE/LEASEBACK</a:t>
            </a:r>
            <a:b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0896A1-8D58-A288-E38A-325461F3EA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Since option to reacquire asset exists (whether or not exercised), must be treated as 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Financed Purchase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asset.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Seller (Lessee) recognizes Liability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Seller (Lessee) does not remove carrying value of asset from books and must continue to depreciate the asset.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BV Asset cannot exceed CV Liability at earlier of: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Lease Termination Date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Date at which Control over asset returned to Seller (Lessee).</a:t>
            </a:r>
          </a:p>
        </p:txBody>
      </p:sp>
    </p:spTree>
    <p:extLst>
      <p:ext uri="{BB962C8B-B14F-4D97-AF65-F5344CB8AC3E}">
        <p14:creationId xmlns:p14="http://schemas.microsoft.com/office/powerpoint/2010/main" val="6634049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C92F0-6091-A58B-6CDA-D48046B02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UNSUCCESSFUL SALE/LEASEBACK</a:t>
            </a:r>
            <a:b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E494284-3986-FD3C-89FF-43116E9CFF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606946"/>
              </p:ext>
            </p:extLst>
          </p:nvPr>
        </p:nvGraphicFramePr>
        <p:xfrm>
          <a:off x="1266092" y="2239109"/>
          <a:ext cx="9941172" cy="44002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14378">
                  <a:extLst>
                    <a:ext uri="{9D8B030D-6E8A-4147-A177-3AD203B41FA5}">
                      <a16:colId xmlns:a16="http://schemas.microsoft.com/office/drawing/2014/main" val="653322938"/>
                    </a:ext>
                  </a:extLst>
                </a:gridCol>
                <a:gridCol w="1314160">
                  <a:extLst>
                    <a:ext uri="{9D8B030D-6E8A-4147-A177-3AD203B41FA5}">
                      <a16:colId xmlns:a16="http://schemas.microsoft.com/office/drawing/2014/main" val="4277432495"/>
                    </a:ext>
                  </a:extLst>
                </a:gridCol>
                <a:gridCol w="1450108">
                  <a:extLst>
                    <a:ext uri="{9D8B030D-6E8A-4147-A177-3AD203B41FA5}">
                      <a16:colId xmlns:a16="http://schemas.microsoft.com/office/drawing/2014/main" val="3730754310"/>
                    </a:ext>
                  </a:extLst>
                </a:gridCol>
                <a:gridCol w="1342484">
                  <a:extLst>
                    <a:ext uri="{9D8B030D-6E8A-4147-A177-3AD203B41FA5}">
                      <a16:colId xmlns:a16="http://schemas.microsoft.com/office/drawing/2014/main" val="3488057890"/>
                    </a:ext>
                  </a:extLst>
                </a:gridCol>
                <a:gridCol w="1336818">
                  <a:extLst>
                    <a:ext uri="{9D8B030D-6E8A-4147-A177-3AD203B41FA5}">
                      <a16:colId xmlns:a16="http://schemas.microsoft.com/office/drawing/2014/main" val="3467181358"/>
                    </a:ext>
                  </a:extLst>
                </a:gridCol>
                <a:gridCol w="1540740">
                  <a:extLst>
                    <a:ext uri="{9D8B030D-6E8A-4147-A177-3AD203B41FA5}">
                      <a16:colId xmlns:a16="http://schemas.microsoft.com/office/drawing/2014/main" val="43471225"/>
                    </a:ext>
                  </a:extLst>
                </a:gridCol>
                <a:gridCol w="1342484">
                  <a:extLst>
                    <a:ext uri="{9D8B030D-6E8A-4147-A177-3AD203B41FA5}">
                      <a16:colId xmlns:a16="http://schemas.microsoft.com/office/drawing/2014/main" val="1098036944"/>
                    </a:ext>
                  </a:extLst>
                </a:gridCol>
              </a:tblGrid>
              <a:tr h="47264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u="none" strike="noStrike" dirty="0">
                          <a:effectLst/>
                        </a:rPr>
                        <a:t>Lease</a:t>
                      </a:r>
                      <a:endParaRPr lang="en-US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i="0" u="none" strike="noStrike" dirty="0">
                          <a:effectLst/>
                          <a:latin typeface="Arial" panose="020B0604020202020204" pitchFamily="34" charset="0"/>
                        </a:rPr>
                        <a:t>Interest at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u="none" strike="noStrike" dirty="0">
                          <a:effectLst/>
                        </a:rPr>
                        <a:t>Finance</a:t>
                      </a:r>
                      <a:endParaRPr lang="en-US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u="none" strike="noStrike" dirty="0">
                          <a:effectLst/>
                        </a:rPr>
                        <a:t>Bldg. Bk.</a:t>
                      </a:r>
                      <a:endParaRPr lang="en-US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13539122"/>
                  </a:ext>
                </a:extLst>
              </a:tr>
              <a:tr h="47264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u="sng" strike="noStrike" dirty="0">
                          <a:effectLst/>
                        </a:rPr>
                        <a:t>Date</a:t>
                      </a:r>
                      <a:endParaRPr lang="en-US" sz="2000" b="1" i="0" u="sng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u="sng" strike="noStrike" dirty="0">
                          <a:effectLst/>
                        </a:rPr>
                        <a:t>Payment</a:t>
                      </a:r>
                      <a:endParaRPr lang="en-US" sz="2000" b="1" i="0" u="sng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u="none" strike="noStrike" dirty="0">
                          <a:effectLst/>
                        </a:rPr>
                        <a:t>Imputed </a:t>
                      </a:r>
                      <a:r>
                        <a:rPr lang="en-US" sz="2000" b="1" u="sng" strike="noStrike" dirty="0">
                          <a:effectLst/>
                        </a:rPr>
                        <a:t>Rate</a:t>
                      </a:r>
                      <a:endParaRPr lang="en-US" sz="2000" b="1" i="0" u="sng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u="sng" strike="noStrike" dirty="0">
                          <a:effectLst/>
                        </a:rPr>
                        <a:t>Principal</a:t>
                      </a:r>
                      <a:endParaRPr lang="en-US" sz="2000" b="1" i="0" u="sng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u="sng" strike="noStrike" dirty="0">
                          <a:effectLst/>
                        </a:rPr>
                        <a:t>Liability</a:t>
                      </a:r>
                      <a:endParaRPr lang="en-US" sz="2000" b="1" i="0" u="sng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u="sng" strike="noStrike" dirty="0">
                          <a:effectLst/>
                        </a:rPr>
                        <a:t>Deprn.</a:t>
                      </a:r>
                      <a:endParaRPr lang="en-US" sz="2000" b="1" i="0" u="sng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u="sng" strike="noStrike" dirty="0">
                          <a:effectLst/>
                        </a:rPr>
                        <a:t>Value</a:t>
                      </a:r>
                      <a:endParaRPr lang="en-US" sz="2000" b="1" i="0" u="sng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91988276"/>
                  </a:ext>
                </a:extLst>
              </a:tr>
              <a:tr h="47264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30418994"/>
                  </a:ext>
                </a:extLst>
              </a:tr>
              <a:tr h="47264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1/1/25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20,000,000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18,000,000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90895321"/>
                  </a:ext>
                </a:extLst>
              </a:tr>
              <a:tr h="47264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12/31/25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2,000,000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1,104,000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896,000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19,104,000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  600,000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17,400,000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39543706"/>
                  </a:ext>
                </a:extLst>
              </a:tr>
              <a:tr h="47264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12/31/26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2,000,000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1,054,541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945,459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18,158,541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  600,000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16,800,000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59326973"/>
                  </a:ext>
                </a:extLst>
              </a:tr>
              <a:tr h="47264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12/31/27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2,000,000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1,002,351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997,649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17,160,892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  600,000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16,200,000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39263591"/>
                  </a:ext>
                </a:extLst>
              </a:tr>
              <a:tr h="47264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12/31/28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2,000,000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 947,281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1,052,719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16,108,174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  600,000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15,600,000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32307912"/>
                  </a:ext>
                </a:extLst>
              </a:tr>
              <a:tr h="47264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12/31/29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2,000,000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 891,826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1,108,174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15,000,000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  600,000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15,000,000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154381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70723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967E1-D660-C426-83FE-8348C5555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UNSUCCESSFUL SALE/LEASEBACK</a:t>
            </a:r>
            <a:b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3A5CB2-E93A-C4F8-A5ED-5C15DBF203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Journal Entry: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1/1/25	Cash					20,000,000</a:t>
            </a:r>
          </a:p>
          <a:p>
            <a:pPr lvl="6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Finance Liability				20,000,000</a:t>
            </a:r>
          </a:p>
          <a:p>
            <a:pPr lvl="6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12/31/25	Finance Liability			     896,000</a:t>
            </a:r>
          </a:p>
          <a:p>
            <a:pPr lvl="3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Interest Expense			  1,104,000</a:t>
            </a:r>
          </a:p>
          <a:p>
            <a:pPr lvl="6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Cash						 2,000,000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12/31/25	Depreciation Expense			600,000</a:t>
            </a:r>
          </a:p>
          <a:p>
            <a:pPr lvl="5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Book Value (or Accum. Deprn.)			600,000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72112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C0E26-5195-EA81-2F2D-3CE4EDABF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UNSUCCESSFUL SALE/LEASEBACK</a:t>
            </a:r>
            <a:b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136D78-CEBB-EEDE-FCBD-9C2C98D918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Summary—Unsuccessful S/L: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Although “Lease” document may say “Sale/Leaseback”, if successful S/L criteria not met, cannot be recorded as such.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Asset(s) involved to remain on books and depreciated as usual.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Additional Liability recorded—same as additional borrowing.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Lease Payments recorded as ordinary loan payments.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BUT: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WATCH THE PURCHASE OPTION YEAR.</a:t>
            </a:r>
          </a:p>
        </p:txBody>
      </p:sp>
    </p:spTree>
    <p:extLst>
      <p:ext uri="{BB962C8B-B14F-4D97-AF65-F5344CB8AC3E}">
        <p14:creationId xmlns:p14="http://schemas.microsoft.com/office/powerpoint/2010/main" val="16950619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FE485-D47D-891B-7011-19224E951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UNSUCCESSFUL SALE/LEASEBACK</a:t>
            </a:r>
            <a:b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DE9FC2-6171-3B44-2A55-49A57EA066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Purchase Option Exercised: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Continue recording loan amortization payments, depreciation as before.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Purchase Option Not Exercised: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Provided all criteria met—remaining lease term qualifies for Sale/Leaseback treatment.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ROU Asset and related Lease Liability recorded.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Write off BV Asset(s) and Finance Liability.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8804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F6F2B-4CEF-FF6C-11EE-6C173182E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CONVERSION TO SUCCESSFUL SALE/LEASEBACK: 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F28004-4BBB-111E-A29A-5DDAC2E238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end of 5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year, option to purchased 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exercised.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other criteria met, qualifies for Sale/Leaseback treatment.</a:t>
            </a:r>
          </a:p>
        </p:txBody>
      </p:sp>
    </p:spTree>
    <p:extLst>
      <p:ext uri="{BB962C8B-B14F-4D97-AF65-F5344CB8AC3E}">
        <p14:creationId xmlns:p14="http://schemas.microsoft.com/office/powerpoint/2010/main" val="22120489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E3D57-DDF5-5F53-15DE-4B164691B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CONVERSION TO SUCCESSFUL SALE/LEASEBACK:  EXAMPLE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569FDFF-CA7C-EB31-4510-BA7D645233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7614269"/>
              </p:ext>
            </p:extLst>
          </p:nvPr>
        </p:nvGraphicFramePr>
        <p:xfrm>
          <a:off x="1641231" y="2074985"/>
          <a:ext cx="8862646" cy="44178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63935">
                  <a:extLst>
                    <a:ext uri="{9D8B030D-6E8A-4147-A177-3AD203B41FA5}">
                      <a16:colId xmlns:a16="http://schemas.microsoft.com/office/drawing/2014/main" val="216943861"/>
                    </a:ext>
                  </a:extLst>
                </a:gridCol>
                <a:gridCol w="1354502">
                  <a:extLst>
                    <a:ext uri="{9D8B030D-6E8A-4147-A177-3AD203B41FA5}">
                      <a16:colId xmlns:a16="http://schemas.microsoft.com/office/drawing/2014/main" val="2219650403"/>
                    </a:ext>
                  </a:extLst>
                </a:gridCol>
                <a:gridCol w="1494623">
                  <a:extLst>
                    <a:ext uri="{9D8B030D-6E8A-4147-A177-3AD203B41FA5}">
                      <a16:colId xmlns:a16="http://schemas.microsoft.com/office/drawing/2014/main" val="1794815343"/>
                    </a:ext>
                  </a:extLst>
                </a:gridCol>
                <a:gridCol w="1383695">
                  <a:extLst>
                    <a:ext uri="{9D8B030D-6E8A-4147-A177-3AD203B41FA5}">
                      <a16:colId xmlns:a16="http://schemas.microsoft.com/office/drawing/2014/main" val="3174731082"/>
                    </a:ext>
                  </a:extLst>
                </a:gridCol>
                <a:gridCol w="1377855">
                  <a:extLst>
                    <a:ext uri="{9D8B030D-6E8A-4147-A177-3AD203B41FA5}">
                      <a16:colId xmlns:a16="http://schemas.microsoft.com/office/drawing/2014/main" val="3228698075"/>
                    </a:ext>
                  </a:extLst>
                </a:gridCol>
                <a:gridCol w="1588036">
                  <a:extLst>
                    <a:ext uri="{9D8B030D-6E8A-4147-A177-3AD203B41FA5}">
                      <a16:colId xmlns:a16="http://schemas.microsoft.com/office/drawing/2014/main" val="3157876754"/>
                    </a:ext>
                  </a:extLst>
                </a:gridCol>
              </a:tblGrid>
              <a:tr h="31556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u="none" strike="noStrike" dirty="0">
                          <a:effectLst/>
                        </a:rPr>
                        <a:t>Lease</a:t>
                      </a:r>
                      <a:endParaRPr lang="en-US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u="none" strike="noStrike" dirty="0">
                          <a:effectLst/>
                        </a:rPr>
                        <a:t>Lease</a:t>
                      </a:r>
                      <a:endParaRPr lang="en-US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u="none" strike="noStrike" dirty="0">
                          <a:effectLst/>
                        </a:rPr>
                        <a:t>ROU</a:t>
                      </a:r>
                      <a:endParaRPr lang="en-US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u="none" strike="noStrike" dirty="0">
                          <a:effectLst/>
                        </a:rPr>
                        <a:t>ROU</a:t>
                      </a:r>
                      <a:endParaRPr lang="en-US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24285239"/>
                  </a:ext>
                </a:extLst>
              </a:tr>
              <a:tr h="31556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u="sng" strike="noStrike" dirty="0">
                          <a:effectLst/>
                        </a:rPr>
                        <a:t>Date</a:t>
                      </a:r>
                      <a:endParaRPr lang="en-US" sz="2000" b="1" i="0" u="sng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u="sng" strike="noStrike" dirty="0">
                          <a:effectLst/>
                        </a:rPr>
                        <a:t>Payment</a:t>
                      </a:r>
                      <a:endParaRPr lang="en-US" sz="2000" b="1" i="0" u="sng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u="sng" strike="noStrike" dirty="0">
                          <a:effectLst/>
                        </a:rPr>
                        <a:t>Interest</a:t>
                      </a:r>
                      <a:endParaRPr lang="en-US" sz="2000" b="1" i="0" u="sng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u="sng" strike="noStrike" dirty="0">
                          <a:effectLst/>
                        </a:rPr>
                        <a:t>Liability</a:t>
                      </a:r>
                      <a:endParaRPr lang="en-US" sz="2000" b="1" i="0" u="sng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u="sng" strike="noStrike" dirty="0">
                          <a:effectLst/>
                        </a:rPr>
                        <a:t>Amort</a:t>
                      </a:r>
                      <a:endParaRPr lang="en-US" sz="2000" b="1" i="0" u="sng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u="sng" strike="noStrike" dirty="0">
                          <a:effectLst/>
                        </a:rPr>
                        <a:t>Asset</a:t>
                      </a:r>
                      <a:endParaRPr lang="en-US" sz="2000" b="1" i="0" u="sng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41048631"/>
                  </a:ext>
                </a:extLst>
              </a:tr>
              <a:tr h="315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15813416"/>
                  </a:ext>
                </a:extLst>
              </a:tr>
              <a:tr h="31556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1/1/25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12,289,134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12,289,134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78548120"/>
                  </a:ext>
                </a:extLst>
              </a:tr>
              <a:tr h="31556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12/31/25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2,000,000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1,228,913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11,518,047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771,087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11,518,047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25656907"/>
                  </a:ext>
                </a:extLst>
              </a:tr>
              <a:tr h="31556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12/31/26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2,000,000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1,151,805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10,669,852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848,195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10,669,852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77632957"/>
                  </a:ext>
                </a:extLst>
              </a:tr>
              <a:tr h="31556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12/31/27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2,000,000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1,066,985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9,736,837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933,015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9,736,837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91362798"/>
                  </a:ext>
                </a:extLst>
              </a:tr>
              <a:tr h="31556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12/31/28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2,000,000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 973,684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8,710,521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1,026,316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8,710,521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77135203"/>
                  </a:ext>
                </a:extLst>
              </a:tr>
              <a:tr h="31556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12/31/29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2,000,000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 871,052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7,581,573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1,128,948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7,581,573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65083323"/>
                  </a:ext>
                </a:extLst>
              </a:tr>
              <a:tr h="31556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12/31/30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2,000,000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 758,157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6,339,731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1,241,843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6,339,731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30393948"/>
                  </a:ext>
                </a:extLst>
              </a:tr>
              <a:tr h="31556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12/31/31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2,000,000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 633,973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4,973,704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1,366,027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4,973,704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46759794"/>
                  </a:ext>
                </a:extLst>
              </a:tr>
              <a:tr h="31556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12/31/32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2,000,000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 497,370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3,471,074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1,502,630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3,471,074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75238573"/>
                  </a:ext>
                </a:extLst>
              </a:tr>
              <a:tr h="31556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12/31/33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2,000,000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 347,107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1,818,181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1,652,893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1,818,181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74709449"/>
                  </a:ext>
                </a:extLst>
              </a:tr>
              <a:tr h="31556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12/31/34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2,000,000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 181,819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         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1,818,181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            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573628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40130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0424B-B334-30DF-8A8B-0301C015F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CONVERSION TO SUCCESSFUL SALE/LEASEBACK:  EXAMPLE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1CB4CBC-3FB1-5E92-7275-A11396DDB5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4315271"/>
              </p:ext>
            </p:extLst>
          </p:nvPr>
        </p:nvGraphicFramePr>
        <p:xfrm>
          <a:off x="1254369" y="1981201"/>
          <a:ext cx="9272954" cy="45116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05863">
                  <a:extLst>
                    <a:ext uri="{9D8B030D-6E8A-4147-A177-3AD203B41FA5}">
                      <a16:colId xmlns:a16="http://schemas.microsoft.com/office/drawing/2014/main" val="2135990151"/>
                    </a:ext>
                  </a:extLst>
                </a:gridCol>
                <a:gridCol w="1225827">
                  <a:extLst>
                    <a:ext uri="{9D8B030D-6E8A-4147-A177-3AD203B41FA5}">
                      <a16:colId xmlns:a16="http://schemas.microsoft.com/office/drawing/2014/main" val="716939272"/>
                    </a:ext>
                  </a:extLst>
                </a:gridCol>
                <a:gridCol w="1352636">
                  <a:extLst>
                    <a:ext uri="{9D8B030D-6E8A-4147-A177-3AD203B41FA5}">
                      <a16:colId xmlns:a16="http://schemas.microsoft.com/office/drawing/2014/main" val="2885239052"/>
                    </a:ext>
                  </a:extLst>
                </a:gridCol>
                <a:gridCol w="1252246">
                  <a:extLst>
                    <a:ext uri="{9D8B030D-6E8A-4147-A177-3AD203B41FA5}">
                      <a16:colId xmlns:a16="http://schemas.microsoft.com/office/drawing/2014/main" val="4126840258"/>
                    </a:ext>
                  </a:extLst>
                </a:gridCol>
                <a:gridCol w="1246960">
                  <a:extLst>
                    <a:ext uri="{9D8B030D-6E8A-4147-A177-3AD203B41FA5}">
                      <a16:colId xmlns:a16="http://schemas.microsoft.com/office/drawing/2014/main" val="498200067"/>
                    </a:ext>
                  </a:extLst>
                </a:gridCol>
                <a:gridCol w="1437176">
                  <a:extLst>
                    <a:ext uri="{9D8B030D-6E8A-4147-A177-3AD203B41FA5}">
                      <a16:colId xmlns:a16="http://schemas.microsoft.com/office/drawing/2014/main" val="3438778907"/>
                    </a:ext>
                  </a:extLst>
                </a:gridCol>
                <a:gridCol w="1252246">
                  <a:extLst>
                    <a:ext uri="{9D8B030D-6E8A-4147-A177-3AD203B41FA5}">
                      <a16:colId xmlns:a16="http://schemas.microsoft.com/office/drawing/2014/main" val="1400362693"/>
                    </a:ext>
                  </a:extLst>
                </a:gridCol>
              </a:tblGrid>
              <a:tr h="50129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u="none" strike="noStrike" dirty="0">
                          <a:effectLst/>
                        </a:rPr>
                        <a:t>Lease</a:t>
                      </a:r>
                      <a:endParaRPr lang="en-US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u="none" strike="noStrike" dirty="0">
                          <a:effectLst/>
                        </a:rPr>
                        <a:t>Finance</a:t>
                      </a:r>
                      <a:endParaRPr lang="en-US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u="none" strike="noStrike" dirty="0">
                          <a:effectLst/>
                        </a:rPr>
                        <a:t>Bldg. Bk.</a:t>
                      </a:r>
                      <a:endParaRPr lang="en-US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95726150"/>
                  </a:ext>
                </a:extLst>
              </a:tr>
              <a:tr h="50129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u="sng" strike="noStrike" dirty="0">
                          <a:effectLst/>
                        </a:rPr>
                        <a:t>Date</a:t>
                      </a:r>
                      <a:endParaRPr lang="en-US" sz="2000" b="1" i="0" u="sng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u="sng" strike="noStrike" dirty="0">
                          <a:effectLst/>
                        </a:rPr>
                        <a:t>Payment</a:t>
                      </a:r>
                      <a:endParaRPr lang="en-US" sz="2000" b="1" i="0" u="sng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u="sng" strike="noStrike" dirty="0">
                          <a:effectLst/>
                        </a:rPr>
                        <a:t>Interest</a:t>
                      </a:r>
                      <a:endParaRPr lang="en-US" sz="2000" b="1" i="0" u="sng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u="sng" strike="noStrike" dirty="0">
                          <a:effectLst/>
                        </a:rPr>
                        <a:t>Principal</a:t>
                      </a:r>
                      <a:endParaRPr lang="en-US" sz="2000" b="1" i="0" u="sng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u="sng" strike="noStrike" dirty="0">
                          <a:effectLst/>
                        </a:rPr>
                        <a:t>Liability</a:t>
                      </a:r>
                      <a:endParaRPr lang="en-US" sz="2000" b="1" i="0" u="sng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u="sng" strike="noStrike" dirty="0">
                          <a:effectLst/>
                        </a:rPr>
                        <a:t>Deprn.</a:t>
                      </a:r>
                      <a:endParaRPr lang="en-US" sz="2000" b="1" i="0" u="sng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u="sng" strike="noStrike" dirty="0">
                          <a:effectLst/>
                        </a:rPr>
                        <a:t>Value</a:t>
                      </a:r>
                      <a:endParaRPr lang="en-US" sz="2000" b="1" i="0" u="sng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84919048"/>
                  </a:ext>
                </a:extLst>
              </a:tr>
              <a:tr h="50129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16545322"/>
                  </a:ext>
                </a:extLst>
              </a:tr>
              <a:tr h="50129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1/1/25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20,000,000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18,000,000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43413323"/>
                  </a:ext>
                </a:extLst>
              </a:tr>
              <a:tr h="50129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12/31/25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2,000,000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1,104,000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896,000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19,104,000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  600,000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17,400,000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34747532"/>
                  </a:ext>
                </a:extLst>
              </a:tr>
              <a:tr h="50129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12/31/26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2,000,000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1,054,541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945,459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18,158,541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  600,000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16,800,000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69544083"/>
                  </a:ext>
                </a:extLst>
              </a:tr>
              <a:tr h="50129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12/31/27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2,000,000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1,002,351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997,649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17,160,892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  600,000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16,200,000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86908506"/>
                  </a:ext>
                </a:extLst>
              </a:tr>
              <a:tr h="50129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12/31/28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2,000,000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 947,281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1,052,719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16,108,174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  600,000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15,600,000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83597771"/>
                  </a:ext>
                </a:extLst>
              </a:tr>
              <a:tr h="50129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12/31/29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2,000,000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 891,826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1,108,174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15,000,000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    600,000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15,000,000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772576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17506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C6014-04B9-5551-65FD-1C65A364B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CONVERSION TO SUCCESSFUL SALE/LEASEBACK:  EXAMPLE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C9F603-ECB2-053D-5768-AA1A0183DC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Journal Entry: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1/1/30	Finance Liability			15,000,000</a:t>
            </a:r>
          </a:p>
          <a:p>
            <a:pPr lvl="5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BV—Asset					15,000,000</a:t>
            </a:r>
          </a:p>
          <a:p>
            <a:pPr lvl="5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28800" lvl="4" indent="0">
              <a:buNone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ROA Asset				 7,581,573</a:t>
            </a:r>
          </a:p>
          <a:p>
            <a:pPr marL="1828800" lvl="4" indent="0">
              <a:buNone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Lease Liability				 7,581,573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record Sale/Leaseback of remaining book value of asset.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373419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9A5A8-E4E3-7ED1-6401-10E52445D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CONVERSION TO SUCCESSFUL SALE/LEASEBACK:  EXAMPLE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E439DA-A4F9-D9BE-A509-39A8BFB02A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Annual Journal Entry: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Lease Expense				2,000,000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Lease Liability				1,241,843</a:t>
            </a:r>
          </a:p>
          <a:p>
            <a:pPr lvl="2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Cash						2,000,000</a:t>
            </a:r>
          </a:p>
          <a:p>
            <a:pPr lvl="2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ROU Asset					1,241,843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record annual lease payment and amortization of ROU Asset.</a:t>
            </a:r>
          </a:p>
        </p:txBody>
      </p:sp>
    </p:spTree>
    <p:extLst>
      <p:ext uri="{BB962C8B-B14F-4D97-AF65-F5344CB8AC3E}">
        <p14:creationId xmlns:p14="http://schemas.microsoft.com/office/powerpoint/2010/main" val="3988476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0BC4B-D590-1621-A04D-B5CBF16F1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E39DA3-1F35-D340-4E57-AEDF64DB18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Parties to lease: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Lessor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(buyer)—new owner of property</a:t>
            </a:r>
          </a:p>
          <a:p>
            <a:pPr marL="457200" lvl="1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Lessee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(seller)—party to whom property is leased</a:t>
            </a:r>
          </a:p>
          <a:p>
            <a:pPr lvl="1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424847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7A635-1742-FABA-F3D1-CAA4E32FE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FINANCIAL STATEMENT 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24F26C-12A2-6C22-64A8-D52D4135F5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Balance Sheet (Statement of Financial Position):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Report Lease Assets separately from other assets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Lease Assets subject to same classifications (Current v. Noncurrent) in a classified balance sheet</a:t>
            </a:r>
          </a:p>
        </p:txBody>
      </p:sp>
    </p:spTree>
    <p:extLst>
      <p:ext uri="{BB962C8B-B14F-4D97-AF65-F5344CB8AC3E}">
        <p14:creationId xmlns:p14="http://schemas.microsoft.com/office/powerpoint/2010/main" val="374568357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A14F0-C79B-B094-95E4-C38C278F7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FINANCIAL STATEMENT PRESENTATION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64E24-5B41-240A-DA44-44ACCD1E27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Statement of Comprehensive Income: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Lease income presented as separate line item or disclosed in notes.  If notes, reference to which line item.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Statement of Cash Flows: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Cash received from leases = Operating Activities</a:t>
            </a:r>
          </a:p>
        </p:txBody>
      </p:sp>
    </p:spTree>
    <p:extLst>
      <p:ext uri="{BB962C8B-B14F-4D97-AF65-F5344CB8AC3E}">
        <p14:creationId xmlns:p14="http://schemas.microsoft.com/office/powerpoint/2010/main" val="24798934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75CF8-C7B6-3934-3071-41D69D47B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FINANCIAL STATEMENT DISCLOSURES—LESSEE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803192-A20F-95E6-09F9-4096AA0D3B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Qualitative and Quantitative information about: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Its leases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Significant Judgments utilized in recording/maintaining lease info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Amounts in financial statements arising from leases</a:t>
            </a:r>
          </a:p>
        </p:txBody>
      </p:sp>
    </p:spTree>
    <p:extLst>
      <p:ext uri="{BB962C8B-B14F-4D97-AF65-F5344CB8AC3E}">
        <p14:creationId xmlns:p14="http://schemas.microsoft.com/office/powerpoint/2010/main" val="263342570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EAAE6-B0C4-E7C4-4F31-8DEAD47C9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FINANCIAL STATEMENT DISCLOSURES—LESSEE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889ADF-8C09-B178-1601-AED8AE55A7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about the nature of leases: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 description of leases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Basis, terms &amp; conditions on which Variable Lease Pmts determined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Existence, terms &amp; conditions of Options to extend/terminate lease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Existence, terms &amp; conditions of Options to purchase underlying asset(s)</a:t>
            </a:r>
          </a:p>
        </p:txBody>
      </p:sp>
    </p:spTree>
    <p:extLst>
      <p:ext uri="{BB962C8B-B14F-4D97-AF65-F5344CB8AC3E}">
        <p14:creationId xmlns:p14="http://schemas.microsoft.com/office/powerpoint/2010/main" val="260585902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D5AF3-5E1D-A158-02F9-728BB64E40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FINANCIAL STATEMENT DISCLOSURES—LESSEE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54B524-8330-336E-5A0D-A2202594C3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about Significant Judgments &amp; Assumptions re: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Determining whether or not Contract contains Lease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Allocation of Contract Consideration between Lease &amp; Non—Lease components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Determination of amount Lessor expects to derive from underlying Asset(s) at end of Lease Term</a:t>
            </a:r>
          </a:p>
        </p:txBody>
      </p:sp>
    </p:spTree>
    <p:extLst>
      <p:ext uri="{BB962C8B-B14F-4D97-AF65-F5344CB8AC3E}">
        <p14:creationId xmlns:p14="http://schemas.microsoft.com/office/powerpoint/2010/main" val="123937680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56D6C-A4EF-E6B2-0AE6-B486340F5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FINANCIAL STATEMENT DISCLOSURES—LESSEE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DD83EC-706E-17C0-1339-7DEF22A428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Leases between Related Parties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Carrying Amount of its Lease Receivables (if any)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Unguaranteed residual assets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Deferred Selling Profit (if any)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55003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BCB6E-87DD-6812-8B05-05F274FF1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FINANCIAL STATEMENT DISCLOSURES—LESSEE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8B357B-3181-38F7-1898-DB11E2C964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 associated with Residual Value of Leased Asset(s):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 Management Strategy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Carrying Amount of Residual Asset(s) covered by residual value guarantees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Any other means by which risk reduced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Buyback Agreements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Variable Lease Pmts &gt; specified limits</a:t>
            </a:r>
          </a:p>
        </p:txBody>
      </p:sp>
    </p:spTree>
    <p:extLst>
      <p:ext uri="{BB962C8B-B14F-4D97-AF65-F5344CB8AC3E}">
        <p14:creationId xmlns:p14="http://schemas.microsoft.com/office/powerpoint/2010/main" val="18647447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5EFE27-F1C0-4020-79B4-2CB2FCC5F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FINANCIAL STATEMENT DISCLOSURES—LESSEE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6CCA3A-3D37-975C-600B-B99CE43ED7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Significant changes in balance(s) of Unguaranteed Residual Asset(s)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Maturity Analysis of Lease Receivables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Undiscounted schedule of 5—year maturities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amount of remaining years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Maturity Analysis of Lease Receivables = Maturity Analysis of Long—Term Debt.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758443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691E3-5D8E-0077-EA66-C5F2A91B7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342584-C554-2C00-DBCB-A096A29C5C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Must compare cost of traditional borrowing v. cost of leasing</a:t>
            </a:r>
          </a:p>
          <a:p>
            <a:pPr lvl="1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Lessor’s money v. bank’s money (Interest, Compensating Balances, Loan Covenants, etc.)</a:t>
            </a:r>
          </a:p>
          <a:p>
            <a:pPr lvl="1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Closing Costs</a:t>
            </a:r>
          </a:p>
          <a:p>
            <a:pPr lvl="1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Legal Fees</a:t>
            </a:r>
          </a:p>
          <a:p>
            <a:pPr lvl="1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Incidents of Ownership (Repairs, Insurance, taxes ,etc.)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Make sure that client has sufficient funds in bank to pay your bill.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4690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D01D8-247B-182A-A7C8-09FDCAD99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84A92-A152-0F80-BC57-C8F4B0249D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Benefits for Seller (Lessee):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Immediate cash inflow—cash to be used anywhere in business,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Less—expensive form of financing:  parties can structure transaction so that costs of conventional financing are reduced.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Collateral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Interest Rate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Loan Covenants (or violations thereof)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Closing Costs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Balloon Payments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 Restrictions (Compensating Balances, etc.)</a:t>
            </a:r>
          </a:p>
        </p:txBody>
      </p:sp>
    </p:spTree>
    <p:extLst>
      <p:ext uri="{BB962C8B-B14F-4D97-AF65-F5344CB8AC3E}">
        <p14:creationId xmlns:p14="http://schemas.microsoft.com/office/powerpoint/2010/main" val="2383408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7DB99-D250-45DD-4C66-53CD647DC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D973E-891A-A160-4391-90B1CBBB7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Benefits for Buyer (Lessor):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Reduced risk of default—easier to investigate Seller’s credit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Tenant already in place for long time (lease term)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Guaranteed cash flow for lease term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Easier to terminate contract than with conventional financing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Tax Benefits—Depreciation, etc.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Guaranteed Residual Value at Termination of Lease</a:t>
            </a:r>
          </a:p>
        </p:txBody>
      </p:sp>
    </p:spTree>
    <p:extLst>
      <p:ext uri="{BB962C8B-B14F-4D97-AF65-F5344CB8AC3E}">
        <p14:creationId xmlns:p14="http://schemas.microsoft.com/office/powerpoint/2010/main" val="2791995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7D494-ED83-AA73-4C4E-1C8A83CC8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5E068D-B870-589E-D083-FD8622FAAA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Disadvantages to Seller (Lessee):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Loss of Ownership &amp; Control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Long—Term financial obligation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Possibility of new owner (Lessor) not allowing Lessee to repurchase at lease end,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Lessee locked into rental payments &amp; interest rates that can’t be adjusted without consent of Lessor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Lessee has few options concerning relocation, renovation and/or replacement without Lessor’s consent and modification of original lease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Long—Term Costs:  Total payments &gt; original property value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7822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0E575-15BB-3383-7B8F-AD2ED3EA0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FDB082-7B82-C1B7-8C94-9767C552C5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Disadvantages to Buyer (Lessor):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property owners, risks of ownership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Repairs &amp; Maintenance—normal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Repairs—unexpected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Taxes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Value Fluctuations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Insurance (Casualties, Disasters, etc.)</a:t>
            </a:r>
          </a:p>
          <a:p>
            <a:pPr lvl="2"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5689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D1E91-345D-6B90-9E9E-7CA1F21C4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SUCCESSFUL SALE/LEASEBACK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D1C38D-2B4B-787F-9568-BBB78D6965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Centered on the Seller (Lessee)—Look on Seller’s side</a:t>
            </a:r>
          </a:p>
          <a:p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Whether 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transferred to Buyer (Lessor)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Transaction 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result in Operating Lease classification</a:t>
            </a:r>
          </a:p>
          <a:p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criteria establishing Financing Lease must be present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one of above criteria is met, control over underlying asset(s)  does (do) not qualify; therefore, Financing Lease.  Sale proceeds treated as financing proceeds.</a:t>
            </a:r>
          </a:p>
        </p:txBody>
      </p:sp>
    </p:spTree>
    <p:extLst>
      <p:ext uri="{BB962C8B-B14F-4D97-AF65-F5344CB8AC3E}">
        <p14:creationId xmlns:p14="http://schemas.microsoft.com/office/powerpoint/2010/main" val="21400237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00116-6F7F-CBC3-EC0A-2537F5E8E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SUCCESSFUL SALE/LEASEBACK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258E9B-F662-5ECA-76F1-E3A2BD5E55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Finance Lease Criteria: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Transfer of ownership to Lessee at lease termination,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Lessee has option to purchase asset(s), reasonably certain to be exercised,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Lease Term constitutes major part of remaining economic life of asset(s),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PV sum of Lease Payments and Guaranteed Residual Value by Lessee &gt;= FMV of underlying assets, and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Underlying Asset(s) must be specialized nature (precluding any alternative use) to Lessor at termination of lease period.</a:t>
            </a:r>
          </a:p>
        </p:txBody>
      </p:sp>
    </p:spTree>
    <p:extLst>
      <p:ext uri="{BB962C8B-B14F-4D97-AF65-F5344CB8AC3E}">
        <p14:creationId xmlns:p14="http://schemas.microsoft.com/office/powerpoint/2010/main" val="3513803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13634</TotalTime>
  <Words>2374</Words>
  <Application>Microsoft Office PowerPoint</Application>
  <PresentationFormat>Widescreen</PresentationFormat>
  <Paragraphs>507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4" baseType="lpstr">
      <vt:lpstr>Arial</vt:lpstr>
      <vt:lpstr>Calibri</vt:lpstr>
      <vt:lpstr>Calibri Light</vt:lpstr>
      <vt:lpstr>Times New Roman</vt:lpstr>
      <vt:lpstr>Wingdings</vt:lpstr>
      <vt:lpstr>Office Theme</vt:lpstr>
      <vt:lpstr>INDIANA TAX PRACTITIONERS’ ASSN.  </vt:lpstr>
      <vt:lpstr>INTRODUCTION</vt:lpstr>
      <vt:lpstr>INTRODUCTION</vt:lpstr>
      <vt:lpstr>INTRODUCTION</vt:lpstr>
      <vt:lpstr>INTRODUCTION</vt:lpstr>
      <vt:lpstr>INTRODUCTION</vt:lpstr>
      <vt:lpstr>INTRODUCTION</vt:lpstr>
      <vt:lpstr>SUCCESSFUL SALE/LEASEBACK</vt:lpstr>
      <vt:lpstr>SUCCESSFUL SALE/LEASEBACK</vt:lpstr>
      <vt:lpstr>SUCCESSFUL SALE/LEASEBACK EXAMPLE</vt:lpstr>
      <vt:lpstr>SUCCESSFUL SALE/LEASEBACK EXAMPLE</vt:lpstr>
      <vt:lpstr>SUCCESSFUL SALE/LEASEBACK EXAMPLE</vt:lpstr>
      <vt:lpstr>SUCCESSFUL SALE/LEASEBACK EXAMPLE</vt:lpstr>
      <vt:lpstr>SUCCESSFUL SALE/LEASEBACK EXAMPLE</vt:lpstr>
      <vt:lpstr>SUCCESSFUL SALE/LEASEBACK EXAMPLE</vt:lpstr>
      <vt:lpstr>SUCCESSFUL SALE/LEASEBACK EXAMPLE</vt:lpstr>
      <vt:lpstr>UNSUCCESSFUL SALE/LEASEBACK EXAMPLE</vt:lpstr>
      <vt:lpstr>UNSUCCESSFUL SALE/LEASEBACK EXAMPLE</vt:lpstr>
      <vt:lpstr>UNSUCCESSFUL SALE/LEASEBACK EXAMPLE</vt:lpstr>
      <vt:lpstr>UNSUCCESSFUL SALE/LEASEBACK EXAMPLE</vt:lpstr>
      <vt:lpstr>UNSUCCESSFUL SALE/LEASEBACK EXAMPLE</vt:lpstr>
      <vt:lpstr>UNSUCCESSFUL SALE/LEASEBACK EXAMPLE</vt:lpstr>
      <vt:lpstr>UNSUCCESSFUL SALE/LEASEBACK EXAMPLE</vt:lpstr>
      <vt:lpstr>UNSUCCESSFUL SALE/LEASEBACK EXAMPLE</vt:lpstr>
      <vt:lpstr>CONVERSION TO SUCCESSFUL SALE/LEASEBACK:  EXAMPLE</vt:lpstr>
      <vt:lpstr>CONVERSION TO SUCCESSFUL SALE/LEASEBACK:  EXAMPLE</vt:lpstr>
      <vt:lpstr>CONVERSION TO SUCCESSFUL SALE/LEASEBACK:  EXAMPLE</vt:lpstr>
      <vt:lpstr>CONVERSION TO SUCCESSFUL SALE/LEASEBACK:  EXAMPLE</vt:lpstr>
      <vt:lpstr>CONVERSION TO SUCCESSFUL SALE/LEASEBACK:  EXAMPLE</vt:lpstr>
      <vt:lpstr>FINANCIAL STATEMENT PRESENTATION</vt:lpstr>
      <vt:lpstr>FINANCIAL STATEMENT PRESENTATION</vt:lpstr>
      <vt:lpstr>FINANCIAL STATEMENT DISCLOSURES—LESSEE</vt:lpstr>
      <vt:lpstr>FINANCIAL STATEMENT DISCLOSURES—LESSEE</vt:lpstr>
      <vt:lpstr>FINANCIAL STATEMENT DISCLOSURES—LESSEE</vt:lpstr>
      <vt:lpstr>FINANCIAL STATEMENT DISCLOSURES—LESSEE</vt:lpstr>
      <vt:lpstr>FINANCIAL STATEMENT DISCLOSURES—LESSEE</vt:lpstr>
      <vt:lpstr>FINANCIAL STATEMENT DISCLOSURES—LESSEE</vt:lpstr>
      <vt:lpstr>CONCLUSIONS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Steve Groves</dc:creator>
  <cp:lastModifiedBy>Steve Groves</cp:lastModifiedBy>
  <cp:revision>2</cp:revision>
  <dcterms:created xsi:type="dcterms:W3CDTF">2025-11-02T23:30:35Z</dcterms:created>
  <dcterms:modified xsi:type="dcterms:W3CDTF">2025-11-26T22:19:48Z</dcterms:modified>
</cp:coreProperties>
</file>