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 id="265" r:id="rId10"/>
    <p:sldId id="264" r:id="rId11"/>
    <p:sldId id="266" r:id="rId12"/>
    <p:sldId id="267" r:id="rId13"/>
    <p:sldId id="268" r:id="rId14"/>
    <p:sldId id="269" r:id="rId15"/>
    <p:sldId id="270" r:id="rId16"/>
    <p:sldId id="271" r:id="rId17"/>
    <p:sldId id="273" r:id="rId18"/>
    <p:sldId id="274" r:id="rId19"/>
    <p:sldId id="272"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8"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838BB9A-2086-49AC-856D-7E2AF8421A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130196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38BB9A-2086-49AC-856D-7E2AF8421A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3745986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38BB9A-2086-49AC-856D-7E2AF8421A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206326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38BB9A-2086-49AC-856D-7E2AF8421A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2271246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38BB9A-2086-49AC-856D-7E2AF8421A8E}"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7781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38BB9A-2086-49AC-856D-7E2AF8421A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1540160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38BB9A-2086-49AC-856D-7E2AF8421A8E}"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3047266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38BB9A-2086-49AC-856D-7E2AF8421A8E}"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98928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8BB9A-2086-49AC-856D-7E2AF8421A8E}"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2424660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38BB9A-2086-49AC-856D-7E2AF8421A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2279286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38BB9A-2086-49AC-856D-7E2AF8421A8E}"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6A624E-0586-4F6A-B120-51197FB76847}" type="slidenum">
              <a:rPr lang="en-US" smtClean="0"/>
              <a:t>‹#›</a:t>
            </a:fld>
            <a:endParaRPr lang="en-US"/>
          </a:p>
        </p:txBody>
      </p:sp>
    </p:spTree>
    <p:extLst>
      <p:ext uri="{BB962C8B-B14F-4D97-AF65-F5344CB8AC3E}">
        <p14:creationId xmlns:p14="http://schemas.microsoft.com/office/powerpoint/2010/main" val="400430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38BB9A-2086-49AC-856D-7E2AF8421A8E}" type="datetimeFigureOut">
              <a:rPr lang="en-US" smtClean="0"/>
              <a:t>12/8/2025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6A624E-0586-4F6A-B120-51197FB76847}" type="slidenum">
              <a:rPr lang="en-US" smtClean="0"/>
              <a:t>‹#›</a:t>
            </a:fld>
            <a:endParaRPr lang="en-US"/>
          </a:p>
        </p:txBody>
      </p:sp>
    </p:spTree>
    <p:extLst>
      <p:ext uri="{BB962C8B-B14F-4D97-AF65-F5344CB8AC3E}">
        <p14:creationId xmlns:p14="http://schemas.microsoft.com/office/powerpoint/2010/main" val="1003402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Deductions and Credits</a:t>
            </a:r>
            <a:br>
              <a:rPr lang="en-US" dirty="0"/>
            </a:br>
            <a:r>
              <a:rPr lang="en-US" dirty="0"/>
              <a:t>(You Might Be Overlooking)</a:t>
            </a:r>
          </a:p>
        </p:txBody>
      </p:sp>
      <p:sp>
        <p:nvSpPr>
          <p:cNvPr id="3" name="Subtitle 2"/>
          <p:cNvSpPr>
            <a:spLocks noGrp="1"/>
          </p:cNvSpPr>
          <p:nvPr>
            <p:ph type="subTitle" idx="1"/>
          </p:nvPr>
        </p:nvSpPr>
        <p:spPr/>
        <p:txBody>
          <a:bodyPr>
            <a:normAutofit/>
          </a:bodyPr>
          <a:lstStyle/>
          <a:p>
            <a:endParaRPr lang="en-US" dirty="0"/>
          </a:p>
          <a:p>
            <a:endParaRPr lang="en-US" dirty="0"/>
          </a:p>
          <a:p>
            <a:r>
              <a:rPr lang="en-US" dirty="0"/>
              <a:t>Robert Carroll, CPA</a:t>
            </a:r>
          </a:p>
          <a:p>
            <a:endParaRPr lang="en-US" dirty="0"/>
          </a:p>
        </p:txBody>
      </p:sp>
    </p:spTree>
    <p:extLst>
      <p:ext uri="{BB962C8B-B14F-4D97-AF65-F5344CB8AC3E}">
        <p14:creationId xmlns:p14="http://schemas.microsoft.com/office/powerpoint/2010/main" val="1331958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9ADD-DC7C-A26F-D7A2-FA7B09044548}"/>
              </a:ext>
            </a:extLst>
          </p:cNvPr>
          <p:cNvSpPr>
            <a:spLocks noGrp="1"/>
          </p:cNvSpPr>
          <p:nvPr>
            <p:ph type="title"/>
          </p:nvPr>
        </p:nvSpPr>
        <p:spPr/>
        <p:txBody>
          <a:bodyPr/>
          <a:lstStyle/>
          <a:p>
            <a:pPr algn="ctr"/>
            <a:r>
              <a:rPr lang="en-US" dirty="0"/>
              <a:t>Employer Student Loan Payment Interest Deduction</a:t>
            </a:r>
          </a:p>
        </p:txBody>
      </p:sp>
      <p:sp>
        <p:nvSpPr>
          <p:cNvPr id="3" name="Content Placeholder 2">
            <a:extLst>
              <a:ext uri="{FF2B5EF4-FFF2-40B4-BE49-F238E27FC236}">
                <a16:creationId xmlns:a16="http://schemas.microsoft.com/office/drawing/2014/main" id="{36231F36-06BD-DA8D-A704-4C6124F8001B}"/>
              </a:ext>
            </a:extLst>
          </p:cNvPr>
          <p:cNvSpPr>
            <a:spLocks noGrp="1"/>
          </p:cNvSpPr>
          <p:nvPr>
            <p:ph idx="1"/>
          </p:nvPr>
        </p:nvSpPr>
        <p:spPr/>
        <p:txBody>
          <a:bodyPr/>
          <a:lstStyle/>
          <a:p>
            <a:r>
              <a:rPr lang="en-US" dirty="0"/>
              <a:t>Employers may contribute up to $5,250 annually per employee without those payments counting as taxable wages, but those payments on employee student loans must be added to Indiana income.</a:t>
            </a:r>
          </a:p>
          <a:p>
            <a:r>
              <a:rPr lang="en-US" dirty="0"/>
              <a:t>The interest portion of those payments which were added back is deductible.</a:t>
            </a:r>
          </a:p>
        </p:txBody>
      </p:sp>
    </p:spTree>
    <p:extLst>
      <p:ext uri="{BB962C8B-B14F-4D97-AF65-F5344CB8AC3E}">
        <p14:creationId xmlns:p14="http://schemas.microsoft.com/office/powerpoint/2010/main" val="1666312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F1D76-9599-9E96-E28C-FE59AF49ACFC}"/>
              </a:ext>
            </a:extLst>
          </p:cNvPr>
          <p:cNvSpPr>
            <a:spLocks noGrp="1"/>
          </p:cNvSpPr>
          <p:nvPr>
            <p:ph type="title"/>
          </p:nvPr>
        </p:nvSpPr>
        <p:spPr/>
        <p:txBody>
          <a:bodyPr/>
          <a:lstStyle/>
          <a:p>
            <a:pPr algn="ctr"/>
            <a:r>
              <a:rPr lang="en-US" dirty="0"/>
              <a:t>Indiana College Contribution Credit</a:t>
            </a:r>
          </a:p>
        </p:txBody>
      </p:sp>
      <p:sp>
        <p:nvSpPr>
          <p:cNvPr id="3" name="Content Placeholder 2">
            <a:extLst>
              <a:ext uri="{FF2B5EF4-FFF2-40B4-BE49-F238E27FC236}">
                <a16:creationId xmlns:a16="http://schemas.microsoft.com/office/drawing/2014/main" id="{AE418EBC-8C3E-9CCD-E51B-B84FC5504519}"/>
              </a:ext>
            </a:extLst>
          </p:cNvPr>
          <p:cNvSpPr>
            <a:spLocks noGrp="1"/>
          </p:cNvSpPr>
          <p:nvPr>
            <p:ph idx="1"/>
          </p:nvPr>
        </p:nvSpPr>
        <p:spPr/>
        <p:txBody>
          <a:bodyPr/>
          <a:lstStyle/>
          <a:p>
            <a:r>
              <a:rPr lang="en-US" dirty="0"/>
              <a:t>Contributions to Indiana Colleges and Universities</a:t>
            </a:r>
          </a:p>
          <a:p>
            <a:r>
              <a:rPr lang="en-US" dirty="0"/>
              <a:t>Review the list of eligible colleges and universities – not always obvious (e.g. Indiana University Foundation)</a:t>
            </a:r>
          </a:p>
          <a:p>
            <a:r>
              <a:rPr lang="en-US" dirty="0"/>
              <a:t>50% credit</a:t>
            </a:r>
          </a:p>
          <a:p>
            <a:r>
              <a:rPr lang="en-US" dirty="0"/>
              <a:t>Maximum $200 credit married filing jointly</a:t>
            </a:r>
          </a:p>
          <a:p>
            <a:r>
              <a:rPr lang="en-US" dirty="0"/>
              <a:t>Maximum $100 credit single filer</a:t>
            </a:r>
          </a:p>
        </p:txBody>
      </p:sp>
    </p:spTree>
    <p:extLst>
      <p:ext uri="{BB962C8B-B14F-4D97-AF65-F5344CB8AC3E}">
        <p14:creationId xmlns:p14="http://schemas.microsoft.com/office/powerpoint/2010/main" val="1141601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BD237-2D67-CB20-62BD-B933507005E4}"/>
              </a:ext>
            </a:extLst>
          </p:cNvPr>
          <p:cNvSpPr>
            <a:spLocks noGrp="1"/>
          </p:cNvSpPr>
          <p:nvPr>
            <p:ph type="title"/>
          </p:nvPr>
        </p:nvSpPr>
        <p:spPr/>
        <p:txBody>
          <a:bodyPr/>
          <a:lstStyle/>
          <a:p>
            <a:pPr algn="ctr"/>
            <a:r>
              <a:rPr lang="en-US" dirty="0"/>
              <a:t>Unified Tax Credit for the Elderly</a:t>
            </a:r>
          </a:p>
        </p:txBody>
      </p:sp>
      <p:sp>
        <p:nvSpPr>
          <p:cNvPr id="3" name="Content Placeholder 2">
            <a:extLst>
              <a:ext uri="{FF2B5EF4-FFF2-40B4-BE49-F238E27FC236}">
                <a16:creationId xmlns:a16="http://schemas.microsoft.com/office/drawing/2014/main" id="{1958C502-9B11-2F3D-BB55-9089D1715F54}"/>
              </a:ext>
            </a:extLst>
          </p:cNvPr>
          <p:cNvSpPr>
            <a:spLocks noGrp="1"/>
          </p:cNvSpPr>
          <p:nvPr>
            <p:ph idx="1"/>
          </p:nvPr>
        </p:nvSpPr>
        <p:spPr/>
        <p:txBody>
          <a:bodyPr/>
          <a:lstStyle/>
          <a:p>
            <a:r>
              <a:rPr lang="en-US" dirty="0"/>
              <a:t>Federal AGI under $10,000</a:t>
            </a:r>
          </a:p>
          <a:p>
            <a:r>
              <a:rPr lang="en-US" dirty="0"/>
              <a:t>Credit ranges from $40 to $140 depending on income, age, and filing status</a:t>
            </a:r>
          </a:p>
        </p:txBody>
      </p:sp>
    </p:spTree>
    <p:extLst>
      <p:ext uri="{BB962C8B-B14F-4D97-AF65-F5344CB8AC3E}">
        <p14:creationId xmlns:p14="http://schemas.microsoft.com/office/powerpoint/2010/main" val="2751089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CF54A-A8DE-98BC-BC16-51A10CB6ED80}"/>
              </a:ext>
            </a:extLst>
          </p:cNvPr>
          <p:cNvSpPr>
            <a:spLocks noGrp="1"/>
          </p:cNvSpPr>
          <p:nvPr>
            <p:ph type="title"/>
          </p:nvPr>
        </p:nvSpPr>
        <p:spPr/>
        <p:txBody>
          <a:bodyPr/>
          <a:lstStyle/>
          <a:p>
            <a:pPr algn="ctr"/>
            <a:r>
              <a:rPr lang="en-US" dirty="0"/>
              <a:t>Indiana 529 Education Savings Plan Credit</a:t>
            </a:r>
          </a:p>
        </p:txBody>
      </p:sp>
      <p:sp>
        <p:nvSpPr>
          <p:cNvPr id="3" name="Content Placeholder 2">
            <a:extLst>
              <a:ext uri="{FF2B5EF4-FFF2-40B4-BE49-F238E27FC236}">
                <a16:creationId xmlns:a16="http://schemas.microsoft.com/office/drawing/2014/main" id="{CDEA1678-6D8E-3160-53BF-3383CB5A64E4}"/>
              </a:ext>
            </a:extLst>
          </p:cNvPr>
          <p:cNvSpPr>
            <a:spLocks noGrp="1"/>
          </p:cNvSpPr>
          <p:nvPr>
            <p:ph idx="1"/>
          </p:nvPr>
        </p:nvSpPr>
        <p:spPr/>
        <p:txBody>
          <a:bodyPr/>
          <a:lstStyle/>
          <a:p>
            <a:r>
              <a:rPr lang="en-US" dirty="0"/>
              <a:t>20% tax credit up to $1,500 married filing jointly</a:t>
            </a:r>
          </a:p>
        </p:txBody>
      </p:sp>
    </p:spTree>
    <p:extLst>
      <p:ext uri="{BB962C8B-B14F-4D97-AF65-F5344CB8AC3E}">
        <p14:creationId xmlns:p14="http://schemas.microsoft.com/office/powerpoint/2010/main" val="1209727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42749-7F96-5124-FF92-ABD4835646CC}"/>
              </a:ext>
            </a:extLst>
          </p:cNvPr>
          <p:cNvSpPr>
            <a:spLocks noGrp="1"/>
          </p:cNvSpPr>
          <p:nvPr>
            <p:ph type="title"/>
          </p:nvPr>
        </p:nvSpPr>
        <p:spPr/>
        <p:txBody>
          <a:bodyPr/>
          <a:lstStyle/>
          <a:p>
            <a:pPr algn="ctr"/>
            <a:r>
              <a:rPr lang="en-US" dirty="0"/>
              <a:t>Earned Income Tax Credit</a:t>
            </a:r>
          </a:p>
        </p:txBody>
      </p:sp>
      <p:sp>
        <p:nvSpPr>
          <p:cNvPr id="3" name="Content Placeholder 2">
            <a:extLst>
              <a:ext uri="{FF2B5EF4-FFF2-40B4-BE49-F238E27FC236}">
                <a16:creationId xmlns:a16="http://schemas.microsoft.com/office/drawing/2014/main" id="{F5738817-B138-C0D1-2EDE-34BB9BAEB88D}"/>
              </a:ext>
            </a:extLst>
          </p:cNvPr>
          <p:cNvSpPr>
            <a:spLocks noGrp="1"/>
          </p:cNvSpPr>
          <p:nvPr>
            <p:ph idx="1"/>
          </p:nvPr>
        </p:nvSpPr>
        <p:spPr/>
        <p:txBody>
          <a:bodyPr/>
          <a:lstStyle/>
          <a:p>
            <a:r>
              <a:rPr lang="en-US" dirty="0"/>
              <a:t>Must be eligible for Federal EITC</a:t>
            </a:r>
          </a:p>
          <a:p>
            <a:r>
              <a:rPr lang="en-US" dirty="0"/>
              <a:t>Credit is 10% of Federal amount</a:t>
            </a:r>
          </a:p>
        </p:txBody>
      </p:sp>
    </p:spTree>
    <p:extLst>
      <p:ext uri="{BB962C8B-B14F-4D97-AF65-F5344CB8AC3E}">
        <p14:creationId xmlns:p14="http://schemas.microsoft.com/office/powerpoint/2010/main" val="966192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E3A9F-3CE7-653F-83B2-247297CA57E5}"/>
              </a:ext>
            </a:extLst>
          </p:cNvPr>
          <p:cNvSpPr>
            <a:spLocks noGrp="1"/>
          </p:cNvSpPr>
          <p:nvPr>
            <p:ph type="title"/>
          </p:nvPr>
        </p:nvSpPr>
        <p:spPr/>
        <p:txBody>
          <a:bodyPr/>
          <a:lstStyle/>
          <a:p>
            <a:pPr algn="ctr"/>
            <a:r>
              <a:rPr lang="en-US" dirty="0"/>
              <a:t>Adoption Credit</a:t>
            </a:r>
          </a:p>
        </p:txBody>
      </p:sp>
      <p:sp>
        <p:nvSpPr>
          <p:cNvPr id="3" name="Content Placeholder 2">
            <a:extLst>
              <a:ext uri="{FF2B5EF4-FFF2-40B4-BE49-F238E27FC236}">
                <a16:creationId xmlns:a16="http://schemas.microsoft.com/office/drawing/2014/main" id="{2B25FDA7-AE24-4494-D0C0-00A2E61629C5}"/>
              </a:ext>
            </a:extLst>
          </p:cNvPr>
          <p:cNvSpPr>
            <a:spLocks noGrp="1"/>
          </p:cNvSpPr>
          <p:nvPr>
            <p:ph idx="1"/>
          </p:nvPr>
        </p:nvSpPr>
        <p:spPr/>
        <p:txBody>
          <a:bodyPr/>
          <a:lstStyle/>
          <a:p>
            <a:r>
              <a:rPr lang="en-US" dirty="0"/>
              <a:t>Must have a Federal Adoption Credit</a:t>
            </a:r>
          </a:p>
          <a:p>
            <a:r>
              <a:rPr lang="en-US" dirty="0"/>
              <a:t>20% of the allowed Federal credit</a:t>
            </a:r>
          </a:p>
          <a:p>
            <a:r>
              <a:rPr lang="en-US" dirty="0"/>
              <a:t>Maximum Indiana credit is $2,500 per child</a:t>
            </a:r>
          </a:p>
        </p:txBody>
      </p:sp>
    </p:spTree>
    <p:extLst>
      <p:ext uri="{BB962C8B-B14F-4D97-AF65-F5344CB8AC3E}">
        <p14:creationId xmlns:p14="http://schemas.microsoft.com/office/powerpoint/2010/main" val="3961971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79B15-7097-037E-9FC9-5DDA112D8FDE}"/>
              </a:ext>
            </a:extLst>
          </p:cNvPr>
          <p:cNvSpPr>
            <a:spLocks noGrp="1"/>
          </p:cNvSpPr>
          <p:nvPr>
            <p:ph type="title"/>
          </p:nvPr>
        </p:nvSpPr>
        <p:spPr/>
        <p:txBody>
          <a:bodyPr/>
          <a:lstStyle/>
          <a:p>
            <a:pPr algn="ctr"/>
            <a:r>
              <a:rPr lang="en-US" dirty="0"/>
              <a:t>Teacher Classroom Supply Expense Credit</a:t>
            </a:r>
          </a:p>
        </p:txBody>
      </p:sp>
      <p:sp>
        <p:nvSpPr>
          <p:cNvPr id="3" name="Content Placeholder 2">
            <a:extLst>
              <a:ext uri="{FF2B5EF4-FFF2-40B4-BE49-F238E27FC236}">
                <a16:creationId xmlns:a16="http://schemas.microsoft.com/office/drawing/2014/main" id="{F605EDFA-7059-5C73-5083-18C4D7678429}"/>
              </a:ext>
            </a:extLst>
          </p:cNvPr>
          <p:cNvSpPr>
            <a:spLocks noGrp="1"/>
          </p:cNvSpPr>
          <p:nvPr>
            <p:ph idx="1"/>
          </p:nvPr>
        </p:nvSpPr>
        <p:spPr/>
        <p:txBody>
          <a:bodyPr/>
          <a:lstStyle/>
          <a:p>
            <a:r>
              <a:rPr lang="en-US" dirty="0"/>
              <a:t>K-12 Indiana PUBLIC SCHOOL educators</a:t>
            </a:r>
          </a:p>
          <a:p>
            <a:r>
              <a:rPr lang="en-US" dirty="0"/>
              <a:t>$200 maximum married filing jointly</a:t>
            </a:r>
          </a:p>
          <a:p>
            <a:r>
              <a:rPr lang="en-US" dirty="0"/>
              <a:t>Unreimbursed classroom supply expenses paid by the teacher out-of-pocket</a:t>
            </a:r>
          </a:p>
          <a:p>
            <a:r>
              <a:rPr lang="en-US" dirty="0"/>
              <a:t>Is there cheating?</a:t>
            </a:r>
          </a:p>
        </p:txBody>
      </p:sp>
    </p:spTree>
    <p:extLst>
      <p:ext uri="{BB962C8B-B14F-4D97-AF65-F5344CB8AC3E}">
        <p14:creationId xmlns:p14="http://schemas.microsoft.com/office/powerpoint/2010/main" val="752168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421BB-93E5-2685-B181-46E966B33D27}"/>
              </a:ext>
            </a:extLst>
          </p:cNvPr>
          <p:cNvSpPr>
            <a:spLocks noGrp="1"/>
          </p:cNvSpPr>
          <p:nvPr>
            <p:ph type="title"/>
          </p:nvPr>
        </p:nvSpPr>
        <p:spPr/>
        <p:txBody>
          <a:bodyPr/>
          <a:lstStyle/>
          <a:p>
            <a:pPr algn="ctr"/>
            <a:r>
              <a:rPr lang="en-US" dirty="0"/>
              <a:t>Credit for Income Taxes Paid to Other States</a:t>
            </a:r>
          </a:p>
        </p:txBody>
      </p:sp>
      <p:sp>
        <p:nvSpPr>
          <p:cNvPr id="3" name="Content Placeholder 2">
            <a:extLst>
              <a:ext uri="{FF2B5EF4-FFF2-40B4-BE49-F238E27FC236}">
                <a16:creationId xmlns:a16="http://schemas.microsoft.com/office/drawing/2014/main" id="{9A1A9DBA-D12E-7F01-A398-06C8EC6C5FB2}"/>
              </a:ext>
            </a:extLst>
          </p:cNvPr>
          <p:cNvSpPr>
            <a:spLocks noGrp="1"/>
          </p:cNvSpPr>
          <p:nvPr>
            <p:ph idx="1"/>
          </p:nvPr>
        </p:nvSpPr>
        <p:spPr/>
        <p:txBody>
          <a:bodyPr/>
          <a:lstStyle/>
          <a:p>
            <a:r>
              <a:rPr lang="en-US" dirty="0"/>
              <a:t>Applies to individual income taxes only</a:t>
            </a:r>
          </a:p>
          <a:p>
            <a:r>
              <a:rPr lang="en-US" dirty="0"/>
              <a:t>Credit is to avoid Double-taxation</a:t>
            </a:r>
          </a:p>
          <a:p>
            <a:r>
              <a:rPr lang="en-US" dirty="0"/>
              <a:t>Credit is for taxes paid to that state or local government</a:t>
            </a:r>
          </a:p>
          <a:p>
            <a:r>
              <a:rPr lang="en-US" dirty="0"/>
              <a:t>Example –Cincinnati 2% city tax</a:t>
            </a:r>
          </a:p>
        </p:txBody>
      </p:sp>
    </p:spTree>
    <p:extLst>
      <p:ext uri="{BB962C8B-B14F-4D97-AF65-F5344CB8AC3E}">
        <p14:creationId xmlns:p14="http://schemas.microsoft.com/office/powerpoint/2010/main" val="1226842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5A4EA-F7E7-9C40-A736-87C82810AAD6}"/>
              </a:ext>
            </a:extLst>
          </p:cNvPr>
          <p:cNvSpPr>
            <a:spLocks noGrp="1"/>
          </p:cNvSpPr>
          <p:nvPr>
            <p:ph type="title"/>
          </p:nvPr>
        </p:nvSpPr>
        <p:spPr/>
        <p:txBody>
          <a:bodyPr/>
          <a:lstStyle/>
          <a:p>
            <a:pPr algn="ctr"/>
            <a:r>
              <a:rPr lang="en-US" dirty="0"/>
              <a:t>School Scholarship Credit</a:t>
            </a:r>
          </a:p>
        </p:txBody>
      </p:sp>
      <p:sp>
        <p:nvSpPr>
          <p:cNvPr id="3" name="Content Placeholder 2">
            <a:extLst>
              <a:ext uri="{FF2B5EF4-FFF2-40B4-BE49-F238E27FC236}">
                <a16:creationId xmlns:a16="http://schemas.microsoft.com/office/drawing/2014/main" id="{BF591156-4E91-A12E-BB89-5B3ACF461C4D}"/>
              </a:ext>
            </a:extLst>
          </p:cNvPr>
          <p:cNvSpPr>
            <a:spLocks noGrp="1"/>
          </p:cNvSpPr>
          <p:nvPr>
            <p:ph idx="1"/>
          </p:nvPr>
        </p:nvSpPr>
        <p:spPr/>
        <p:txBody>
          <a:bodyPr/>
          <a:lstStyle/>
          <a:p>
            <a:r>
              <a:rPr lang="en-US" dirty="0"/>
              <a:t>Scholarship Granting Organizations (SGOs) provide scholarship funds to private and religious schools</a:t>
            </a:r>
          </a:p>
          <a:p>
            <a:r>
              <a:rPr lang="en-US" dirty="0"/>
              <a:t>50% credit, non-refundable</a:t>
            </a:r>
          </a:p>
          <a:p>
            <a:r>
              <a:rPr lang="en-US" dirty="0"/>
              <a:t>No limit</a:t>
            </a:r>
          </a:p>
          <a:p>
            <a:r>
              <a:rPr lang="en-US" dirty="0"/>
              <a:t>Unused credit may be carried forward</a:t>
            </a:r>
          </a:p>
        </p:txBody>
      </p:sp>
    </p:spTree>
    <p:extLst>
      <p:ext uri="{BB962C8B-B14F-4D97-AF65-F5344CB8AC3E}">
        <p14:creationId xmlns:p14="http://schemas.microsoft.com/office/powerpoint/2010/main" val="2196343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95648-4678-9ED6-1903-3D74D3B4C19F}"/>
              </a:ext>
            </a:extLst>
          </p:cNvPr>
          <p:cNvSpPr>
            <a:spLocks noGrp="1"/>
          </p:cNvSpPr>
          <p:nvPr>
            <p:ph type="title"/>
          </p:nvPr>
        </p:nvSpPr>
        <p:spPr/>
        <p:txBody>
          <a:bodyPr/>
          <a:lstStyle/>
          <a:p>
            <a:pPr algn="ctr"/>
            <a:r>
              <a:rPr lang="en-US" dirty="0"/>
              <a:t>Interest from U.S. Government Obligations</a:t>
            </a:r>
          </a:p>
        </p:txBody>
      </p:sp>
      <p:sp>
        <p:nvSpPr>
          <p:cNvPr id="3" name="Content Placeholder 2">
            <a:extLst>
              <a:ext uri="{FF2B5EF4-FFF2-40B4-BE49-F238E27FC236}">
                <a16:creationId xmlns:a16="http://schemas.microsoft.com/office/drawing/2014/main" id="{1F74FA0F-3B4F-325E-D60B-83C879A8626D}"/>
              </a:ext>
            </a:extLst>
          </p:cNvPr>
          <p:cNvSpPr>
            <a:spLocks noGrp="1"/>
          </p:cNvSpPr>
          <p:nvPr>
            <p:ph idx="1"/>
          </p:nvPr>
        </p:nvSpPr>
        <p:spPr/>
        <p:txBody>
          <a:bodyPr/>
          <a:lstStyle/>
          <a:p>
            <a:r>
              <a:rPr lang="en-US" dirty="0"/>
              <a:t>Direct U.S. Government Obligations, such as Savings Bonds, Treasury Bills and Notes</a:t>
            </a:r>
          </a:p>
          <a:p>
            <a:r>
              <a:rPr lang="en-US" dirty="0"/>
              <a:t>Look at your Mutual Funds!</a:t>
            </a:r>
          </a:p>
        </p:txBody>
      </p:sp>
    </p:spTree>
    <p:extLst>
      <p:ext uri="{BB962C8B-B14F-4D97-AF65-F5344CB8AC3E}">
        <p14:creationId xmlns:p14="http://schemas.microsoft.com/office/powerpoint/2010/main" val="316756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08E4D-788B-20F6-C474-98213F831FE6}"/>
              </a:ext>
            </a:extLst>
          </p:cNvPr>
          <p:cNvSpPr>
            <a:spLocks noGrp="1"/>
          </p:cNvSpPr>
          <p:nvPr>
            <p:ph type="title"/>
          </p:nvPr>
        </p:nvSpPr>
        <p:spPr/>
        <p:txBody>
          <a:bodyPr/>
          <a:lstStyle/>
          <a:p>
            <a:pPr algn="ctr"/>
            <a:r>
              <a:rPr lang="en-US" dirty="0"/>
              <a:t>Indiana Individual Income Tax</a:t>
            </a:r>
          </a:p>
        </p:txBody>
      </p:sp>
      <p:sp>
        <p:nvSpPr>
          <p:cNvPr id="3" name="Content Placeholder 2">
            <a:extLst>
              <a:ext uri="{FF2B5EF4-FFF2-40B4-BE49-F238E27FC236}">
                <a16:creationId xmlns:a16="http://schemas.microsoft.com/office/drawing/2014/main" id="{F95D8F80-190A-C420-B14F-7C3136F7F35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23881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780F4-17A5-5022-FDE8-89A3116D1F2A}"/>
              </a:ext>
            </a:extLst>
          </p:cNvPr>
          <p:cNvSpPr>
            <a:spLocks noGrp="1"/>
          </p:cNvSpPr>
          <p:nvPr>
            <p:ph type="title"/>
          </p:nvPr>
        </p:nvSpPr>
        <p:spPr/>
        <p:txBody>
          <a:bodyPr/>
          <a:lstStyle/>
          <a:p>
            <a:pPr algn="ctr"/>
            <a:r>
              <a:rPr lang="en-US" dirty="0"/>
              <a:t>Military and Survivor’s Benefits</a:t>
            </a:r>
          </a:p>
        </p:txBody>
      </p:sp>
      <p:sp>
        <p:nvSpPr>
          <p:cNvPr id="3" name="Content Placeholder 2">
            <a:extLst>
              <a:ext uri="{FF2B5EF4-FFF2-40B4-BE49-F238E27FC236}">
                <a16:creationId xmlns:a16="http://schemas.microsoft.com/office/drawing/2014/main" id="{D0914427-52FF-0FB1-4EAD-393F499AA57A}"/>
              </a:ext>
            </a:extLst>
          </p:cNvPr>
          <p:cNvSpPr>
            <a:spLocks noGrp="1"/>
          </p:cNvSpPr>
          <p:nvPr>
            <p:ph idx="1"/>
          </p:nvPr>
        </p:nvSpPr>
        <p:spPr/>
        <p:txBody>
          <a:bodyPr/>
          <a:lstStyle/>
          <a:p>
            <a:r>
              <a:rPr lang="en-US" dirty="0"/>
              <a:t>Military Retirement Income and Survivor’s Benefits</a:t>
            </a:r>
          </a:p>
          <a:p>
            <a:r>
              <a:rPr lang="en-US" dirty="0"/>
              <a:t>100% deductible</a:t>
            </a:r>
          </a:p>
        </p:txBody>
      </p:sp>
    </p:spTree>
    <p:extLst>
      <p:ext uri="{BB962C8B-B14F-4D97-AF65-F5344CB8AC3E}">
        <p14:creationId xmlns:p14="http://schemas.microsoft.com/office/powerpoint/2010/main" val="2178951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560DF-CFDF-A9EA-ADD4-FAC8CBDB5E42}"/>
              </a:ext>
            </a:extLst>
          </p:cNvPr>
          <p:cNvSpPr>
            <a:spLocks noGrp="1"/>
          </p:cNvSpPr>
          <p:nvPr>
            <p:ph type="title"/>
          </p:nvPr>
        </p:nvSpPr>
        <p:spPr/>
        <p:txBody>
          <a:bodyPr/>
          <a:lstStyle/>
          <a:p>
            <a:pPr algn="ctr"/>
            <a:r>
              <a:rPr lang="en-US" dirty="0"/>
              <a:t>Disability Retirement Deduction</a:t>
            </a:r>
          </a:p>
        </p:txBody>
      </p:sp>
      <p:sp>
        <p:nvSpPr>
          <p:cNvPr id="3" name="Content Placeholder 2">
            <a:extLst>
              <a:ext uri="{FF2B5EF4-FFF2-40B4-BE49-F238E27FC236}">
                <a16:creationId xmlns:a16="http://schemas.microsoft.com/office/drawing/2014/main" id="{A80C2BEC-61B1-FE21-D0A2-E50A43BF2B55}"/>
              </a:ext>
            </a:extLst>
          </p:cNvPr>
          <p:cNvSpPr>
            <a:spLocks noGrp="1"/>
          </p:cNvSpPr>
          <p:nvPr>
            <p:ph idx="1"/>
          </p:nvPr>
        </p:nvSpPr>
        <p:spPr/>
        <p:txBody>
          <a:bodyPr/>
          <a:lstStyle/>
          <a:p>
            <a:r>
              <a:rPr lang="en-US" dirty="0"/>
              <a:t>Must be permanently and Totally Disabled at the time of retirement</a:t>
            </a:r>
          </a:p>
          <a:p>
            <a:r>
              <a:rPr lang="en-US" dirty="0"/>
              <a:t>Use schedule IT-2440</a:t>
            </a:r>
          </a:p>
        </p:txBody>
      </p:sp>
    </p:spTree>
    <p:extLst>
      <p:ext uri="{BB962C8B-B14F-4D97-AF65-F5344CB8AC3E}">
        <p14:creationId xmlns:p14="http://schemas.microsoft.com/office/powerpoint/2010/main" val="2591987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10A2-FA33-3C31-1843-6A2CD80175EE}"/>
              </a:ext>
            </a:extLst>
          </p:cNvPr>
          <p:cNvSpPr>
            <a:spLocks noGrp="1"/>
          </p:cNvSpPr>
          <p:nvPr>
            <p:ph type="title"/>
          </p:nvPr>
        </p:nvSpPr>
        <p:spPr/>
        <p:txBody>
          <a:bodyPr/>
          <a:lstStyle/>
          <a:p>
            <a:pPr algn="ctr"/>
            <a:r>
              <a:rPr lang="en-US" dirty="0"/>
              <a:t>Health Care Sharing Ministry Deduction</a:t>
            </a:r>
          </a:p>
        </p:txBody>
      </p:sp>
      <p:sp>
        <p:nvSpPr>
          <p:cNvPr id="3" name="Content Placeholder 2">
            <a:extLst>
              <a:ext uri="{FF2B5EF4-FFF2-40B4-BE49-F238E27FC236}">
                <a16:creationId xmlns:a16="http://schemas.microsoft.com/office/drawing/2014/main" id="{18468AFD-DD02-7163-6CD4-087ABC40F2E0}"/>
              </a:ext>
            </a:extLst>
          </p:cNvPr>
          <p:cNvSpPr>
            <a:spLocks noGrp="1"/>
          </p:cNvSpPr>
          <p:nvPr>
            <p:ph idx="1"/>
          </p:nvPr>
        </p:nvSpPr>
        <p:spPr/>
        <p:txBody>
          <a:bodyPr/>
          <a:lstStyle/>
          <a:p>
            <a:r>
              <a:rPr lang="en-US" dirty="0"/>
              <a:t>Qualified Health Care Sharing Plan membership fees may be deducted</a:t>
            </a:r>
          </a:p>
        </p:txBody>
      </p:sp>
    </p:spTree>
    <p:extLst>
      <p:ext uri="{BB962C8B-B14F-4D97-AF65-F5344CB8AC3E}">
        <p14:creationId xmlns:p14="http://schemas.microsoft.com/office/powerpoint/2010/main" val="4006393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54D21-BEBE-FB8E-159C-236FA9A2B2FB}"/>
              </a:ext>
            </a:extLst>
          </p:cNvPr>
          <p:cNvSpPr>
            <a:spLocks noGrp="1"/>
          </p:cNvSpPr>
          <p:nvPr>
            <p:ph type="title"/>
          </p:nvPr>
        </p:nvSpPr>
        <p:spPr/>
        <p:txBody>
          <a:bodyPr/>
          <a:lstStyle/>
          <a:p>
            <a:pPr algn="ctr"/>
            <a:r>
              <a:rPr lang="en-US" dirty="0"/>
              <a:t>30 Days or Less Nonresident Employee Wage Deduction</a:t>
            </a:r>
          </a:p>
        </p:txBody>
      </p:sp>
      <p:sp>
        <p:nvSpPr>
          <p:cNvPr id="3" name="Content Placeholder 2">
            <a:extLst>
              <a:ext uri="{FF2B5EF4-FFF2-40B4-BE49-F238E27FC236}">
                <a16:creationId xmlns:a16="http://schemas.microsoft.com/office/drawing/2014/main" id="{0AAA127D-171D-CC1E-3C45-A21527F281AB}"/>
              </a:ext>
            </a:extLst>
          </p:cNvPr>
          <p:cNvSpPr>
            <a:spLocks noGrp="1"/>
          </p:cNvSpPr>
          <p:nvPr>
            <p:ph idx="1"/>
          </p:nvPr>
        </p:nvSpPr>
        <p:spPr/>
        <p:txBody>
          <a:bodyPr/>
          <a:lstStyle/>
          <a:p>
            <a:r>
              <a:rPr lang="en-US" dirty="0"/>
              <a:t>Wages Earned in Indiana</a:t>
            </a:r>
          </a:p>
          <a:p>
            <a:r>
              <a:rPr lang="en-US" dirty="0"/>
              <a:t>30 Days or less</a:t>
            </a:r>
          </a:p>
          <a:p>
            <a:r>
              <a:rPr lang="en-US" dirty="0"/>
              <a:t>NOT a professional athlete, race team member, professional entertainer, or public figure</a:t>
            </a:r>
          </a:p>
          <a:p>
            <a:r>
              <a:rPr lang="en-US" dirty="0"/>
              <a:t>Deductible in full</a:t>
            </a:r>
          </a:p>
        </p:txBody>
      </p:sp>
    </p:spTree>
    <p:extLst>
      <p:ext uri="{BB962C8B-B14F-4D97-AF65-F5344CB8AC3E}">
        <p14:creationId xmlns:p14="http://schemas.microsoft.com/office/powerpoint/2010/main" val="18535725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F17D8-D426-E295-F5DF-6E4AAC33B5BF}"/>
              </a:ext>
            </a:extLst>
          </p:cNvPr>
          <p:cNvSpPr>
            <a:spLocks noGrp="1"/>
          </p:cNvSpPr>
          <p:nvPr>
            <p:ph type="title"/>
          </p:nvPr>
        </p:nvSpPr>
        <p:spPr/>
        <p:txBody>
          <a:bodyPr/>
          <a:lstStyle/>
          <a:p>
            <a:pPr algn="ctr"/>
            <a:r>
              <a:rPr lang="en-US" dirty="0"/>
              <a:t>Private School/Home School Deduction</a:t>
            </a:r>
          </a:p>
        </p:txBody>
      </p:sp>
      <p:sp>
        <p:nvSpPr>
          <p:cNvPr id="3" name="Content Placeholder 2">
            <a:extLst>
              <a:ext uri="{FF2B5EF4-FFF2-40B4-BE49-F238E27FC236}">
                <a16:creationId xmlns:a16="http://schemas.microsoft.com/office/drawing/2014/main" id="{232A9AF7-2CB0-9E3E-92E0-FE6B75FE43D2}"/>
              </a:ext>
            </a:extLst>
          </p:cNvPr>
          <p:cNvSpPr>
            <a:spLocks noGrp="1"/>
          </p:cNvSpPr>
          <p:nvPr>
            <p:ph idx="1"/>
          </p:nvPr>
        </p:nvSpPr>
        <p:spPr/>
        <p:txBody>
          <a:bodyPr/>
          <a:lstStyle/>
          <a:p>
            <a:r>
              <a:rPr lang="en-US" dirty="0"/>
              <a:t>Child must be eligible for free public education</a:t>
            </a:r>
          </a:p>
          <a:p>
            <a:r>
              <a:rPr lang="en-US" dirty="0"/>
              <a:t>Child must be your dependent</a:t>
            </a:r>
          </a:p>
          <a:p>
            <a:r>
              <a:rPr lang="en-US" dirty="0"/>
              <a:t>Child must be your natural or adopted child</a:t>
            </a:r>
          </a:p>
          <a:p>
            <a:r>
              <a:rPr lang="en-US" dirty="0"/>
              <a:t>You must have been awarded custody and made court-appointed Guardian or Custodian</a:t>
            </a:r>
          </a:p>
          <a:p>
            <a:r>
              <a:rPr lang="en-US" dirty="0"/>
              <a:t>Enrolled in private school or homeschooled</a:t>
            </a:r>
          </a:p>
          <a:p>
            <a:r>
              <a:rPr lang="en-US" dirty="0"/>
              <a:t>If you have even $1 of expenditures, $1,000 deduction per child</a:t>
            </a:r>
          </a:p>
        </p:txBody>
      </p:sp>
    </p:spTree>
    <p:extLst>
      <p:ext uri="{BB962C8B-B14F-4D97-AF65-F5344CB8AC3E}">
        <p14:creationId xmlns:p14="http://schemas.microsoft.com/office/powerpoint/2010/main" val="3544164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DBD5F-96A9-249F-3006-C0845DCF6AFE}"/>
              </a:ext>
            </a:extLst>
          </p:cNvPr>
          <p:cNvSpPr>
            <a:spLocks noGrp="1"/>
          </p:cNvSpPr>
          <p:nvPr>
            <p:ph type="title"/>
          </p:nvPr>
        </p:nvSpPr>
        <p:spPr/>
        <p:txBody>
          <a:bodyPr/>
          <a:lstStyle/>
          <a:p>
            <a:pPr algn="ctr"/>
            <a:r>
              <a:rPr lang="en-US" dirty="0"/>
              <a:t>Unemployment Compensation</a:t>
            </a:r>
          </a:p>
        </p:txBody>
      </p:sp>
      <p:sp>
        <p:nvSpPr>
          <p:cNvPr id="3" name="Content Placeholder 2">
            <a:extLst>
              <a:ext uri="{FF2B5EF4-FFF2-40B4-BE49-F238E27FC236}">
                <a16:creationId xmlns:a16="http://schemas.microsoft.com/office/drawing/2014/main" id="{0C8C6BB4-032A-E280-889C-B12B19BF87D7}"/>
              </a:ext>
            </a:extLst>
          </p:cNvPr>
          <p:cNvSpPr>
            <a:spLocks noGrp="1"/>
          </p:cNvSpPr>
          <p:nvPr>
            <p:ph idx="1"/>
          </p:nvPr>
        </p:nvSpPr>
        <p:spPr/>
        <p:txBody>
          <a:bodyPr/>
          <a:lstStyle/>
          <a:p>
            <a:r>
              <a:rPr lang="en-US" dirty="0"/>
              <a:t>Indiana may tax a smaller amount than Federal</a:t>
            </a:r>
          </a:p>
        </p:txBody>
      </p:sp>
    </p:spTree>
    <p:extLst>
      <p:ext uri="{BB962C8B-B14F-4D97-AF65-F5344CB8AC3E}">
        <p14:creationId xmlns:p14="http://schemas.microsoft.com/office/powerpoint/2010/main" val="2472604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8C63-15BD-6245-F333-96A5EF4910E8}"/>
              </a:ext>
            </a:extLst>
          </p:cNvPr>
          <p:cNvSpPr>
            <a:spLocks noGrp="1"/>
          </p:cNvSpPr>
          <p:nvPr>
            <p:ph type="title"/>
          </p:nvPr>
        </p:nvSpPr>
        <p:spPr/>
        <p:txBody>
          <a:bodyPr/>
          <a:lstStyle/>
          <a:p>
            <a:pPr algn="ctr"/>
            <a:r>
              <a:rPr lang="en-US" dirty="0"/>
              <a:t>Attainable Homeownership Tax Credit</a:t>
            </a:r>
          </a:p>
        </p:txBody>
      </p:sp>
      <p:sp>
        <p:nvSpPr>
          <p:cNvPr id="3" name="Content Placeholder 2">
            <a:extLst>
              <a:ext uri="{FF2B5EF4-FFF2-40B4-BE49-F238E27FC236}">
                <a16:creationId xmlns:a16="http://schemas.microsoft.com/office/drawing/2014/main" id="{A65675BB-B1A1-D946-59DA-83B02867EFF9}"/>
              </a:ext>
            </a:extLst>
          </p:cNvPr>
          <p:cNvSpPr>
            <a:spLocks noGrp="1"/>
          </p:cNvSpPr>
          <p:nvPr>
            <p:ph idx="1"/>
          </p:nvPr>
        </p:nvSpPr>
        <p:spPr/>
        <p:txBody>
          <a:bodyPr/>
          <a:lstStyle/>
          <a:p>
            <a:r>
              <a:rPr lang="en-US" dirty="0"/>
              <a:t>Contributions to Habitat of Humanity of Indiana</a:t>
            </a:r>
          </a:p>
          <a:p>
            <a:r>
              <a:rPr lang="en-US" dirty="0"/>
              <a:t>50% credit</a:t>
            </a:r>
          </a:p>
          <a:p>
            <a:r>
              <a:rPr lang="en-US" dirty="0"/>
              <a:t>$4 million limit annually statewide</a:t>
            </a:r>
          </a:p>
          <a:p>
            <a:r>
              <a:rPr lang="en-US" dirty="0"/>
              <a:t>Cash or Property</a:t>
            </a:r>
          </a:p>
          <a:p>
            <a:pPr marL="0" indent="0">
              <a:buNone/>
            </a:pPr>
            <a:endParaRPr lang="en-US" dirty="0"/>
          </a:p>
        </p:txBody>
      </p:sp>
    </p:spTree>
    <p:extLst>
      <p:ext uri="{BB962C8B-B14F-4D97-AF65-F5344CB8AC3E}">
        <p14:creationId xmlns:p14="http://schemas.microsoft.com/office/powerpoint/2010/main" val="1810711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5FD93-746A-29C2-BDFB-B408FC3EE048}"/>
              </a:ext>
            </a:extLst>
          </p:cNvPr>
          <p:cNvSpPr>
            <a:spLocks noGrp="1"/>
          </p:cNvSpPr>
          <p:nvPr>
            <p:ph type="title"/>
          </p:nvPr>
        </p:nvSpPr>
        <p:spPr/>
        <p:txBody>
          <a:bodyPr/>
          <a:lstStyle/>
          <a:p>
            <a:pPr algn="ctr"/>
            <a:r>
              <a:rPr lang="en-US" dirty="0"/>
              <a:t>Foster Care Donations Credit</a:t>
            </a:r>
          </a:p>
        </p:txBody>
      </p:sp>
      <p:sp>
        <p:nvSpPr>
          <p:cNvPr id="3" name="Content Placeholder 2">
            <a:extLst>
              <a:ext uri="{FF2B5EF4-FFF2-40B4-BE49-F238E27FC236}">
                <a16:creationId xmlns:a16="http://schemas.microsoft.com/office/drawing/2014/main" id="{EEE53BCF-C011-E917-0A5E-E2E1219E8070}"/>
              </a:ext>
            </a:extLst>
          </p:cNvPr>
          <p:cNvSpPr>
            <a:spLocks noGrp="1"/>
          </p:cNvSpPr>
          <p:nvPr>
            <p:ph idx="1"/>
          </p:nvPr>
        </p:nvSpPr>
        <p:spPr/>
        <p:txBody>
          <a:bodyPr/>
          <a:lstStyle/>
          <a:p>
            <a:r>
              <a:rPr lang="en-US" dirty="0"/>
              <a:t>Donations to Foster Care organizations, such as the Insuring Foster Youth Trust Fund</a:t>
            </a:r>
          </a:p>
          <a:p>
            <a:r>
              <a:rPr lang="en-US" dirty="0"/>
              <a:t>50</a:t>
            </a:r>
            <a:r>
              <a:rPr lang="en-US"/>
              <a:t>% credit</a:t>
            </a:r>
          </a:p>
          <a:p>
            <a:r>
              <a:rPr lang="en-US" dirty="0"/>
              <a:t>$10,000 annual maximum</a:t>
            </a:r>
          </a:p>
        </p:txBody>
      </p:sp>
    </p:spTree>
    <p:extLst>
      <p:ext uri="{BB962C8B-B14F-4D97-AF65-F5344CB8AC3E}">
        <p14:creationId xmlns:p14="http://schemas.microsoft.com/office/powerpoint/2010/main" val="2987657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D2CC0-9C9A-DF40-F18A-259D4F1588A6}"/>
              </a:ext>
            </a:extLst>
          </p:cNvPr>
          <p:cNvSpPr>
            <a:spLocks noGrp="1"/>
          </p:cNvSpPr>
          <p:nvPr>
            <p:ph type="title"/>
          </p:nvPr>
        </p:nvSpPr>
        <p:spPr/>
        <p:txBody>
          <a:bodyPr/>
          <a:lstStyle/>
          <a:p>
            <a:pPr algn="ctr"/>
            <a:r>
              <a:rPr lang="en-US" dirty="0"/>
              <a:t>Residential Property Tax Deduction</a:t>
            </a:r>
          </a:p>
        </p:txBody>
      </p:sp>
      <p:sp>
        <p:nvSpPr>
          <p:cNvPr id="3" name="Content Placeholder 2">
            <a:extLst>
              <a:ext uri="{FF2B5EF4-FFF2-40B4-BE49-F238E27FC236}">
                <a16:creationId xmlns:a16="http://schemas.microsoft.com/office/drawing/2014/main" id="{EB6E2A2B-8F71-1330-B1E6-E0F7A9865C3A}"/>
              </a:ext>
            </a:extLst>
          </p:cNvPr>
          <p:cNvSpPr>
            <a:spLocks noGrp="1"/>
          </p:cNvSpPr>
          <p:nvPr>
            <p:ph idx="1"/>
          </p:nvPr>
        </p:nvSpPr>
        <p:spPr/>
        <p:txBody>
          <a:bodyPr/>
          <a:lstStyle/>
          <a:p>
            <a:r>
              <a:rPr lang="en-US" dirty="0"/>
              <a:t>Homeowners can deduct up to $2,500 for Indiana property taxes paid on their primary residence</a:t>
            </a:r>
          </a:p>
        </p:txBody>
      </p:sp>
    </p:spTree>
    <p:extLst>
      <p:ext uri="{BB962C8B-B14F-4D97-AF65-F5344CB8AC3E}">
        <p14:creationId xmlns:p14="http://schemas.microsoft.com/office/powerpoint/2010/main" val="2004891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376BC-7D6B-56E6-94AD-0D7BABA58BA2}"/>
              </a:ext>
            </a:extLst>
          </p:cNvPr>
          <p:cNvSpPr>
            <a:spLocks noGrp="1"/>
          </p:cNvSpPr>
          <p:nvPr>
            <p:ph type="title"/>
          </p:nvPr>
        </p:nvSpPr>
        <p:spPr/>
        <p:txBody>
          <a:bodyPr/>
          <a:lstStyle/>
          <a:p>
            <a:pPr algn="ctr"/>
            <a:r>
              <a:rPr lang="en-US" dirty="0"/>
              <a:t>Renter’s Deduction</a:t>
            </a:r>
          </a:p>
        </p:txBody>
      </p:sp>
      <p:sp>
        <p:nvSpPr>
          <p:cNvPr id="3" name="Content Placeholder 2">
            <a:extLst>
              <a:ext uri="{FF2B5EF4-FFF2-40B4-BE49-F238E27FC236}">
                <a16:creationId xmlns:a16="http://schemas.microsoft.com/office/drawing/2014/main" id="{A059B6D4-4090-BF37-4894-3273F996FB47}"/>
              </a:ext>
            </a:extLst>
          </p:cNvPr>
          <p:cNvSpPr>
            <a:spLocks noGrp="1"/>
          </p:cNvSpPr>
          <p:nvPr>
            <p:ph idx="1"/>
          </p:nvPr>
        </p:nvSpPr>
        <p:spPr/>
        <p:txBody>
          <a:bodyPr/>
          <a:lstStyle/>
          <a:p>
            <a:r>
              <a:rPr lang="en-US" dirty="0"/>
              <a:t>Rent on Indiana Principal Residence</a:t>
            </a:r>
          </a:p>
          <a:p>
            <a:r>
              <a:rPr lang="en-US" dirty="0"/>
              <a:t>Maximum $3,000</a:t>
            </a:r>
          </a:p>
        </p:txBody>
      </p:sp>
    </p:spTree>
    <p:extLst>
      <p:ext uri="{BB962C8B-B14F-4D97-AF65-F5344CB8AC3E}">
        <p14:creationId xmlns:p14="http://schemas.microsoft.com/office/powerpoint/2010/main" val="118528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B4D5A-C8C5-B595-AED7-0B63353349F4}"/>
              </a:ext>
            </a:extLst>
          </p:cNvPr>
          <p:cNvSpPr>
            <a:spLocks noGrp="1"/>
          </p:cNvSpPr>
          <p:nvPr>
            <p:ph type="title"/>
          </p:nvPr>
        </p:nvSpPr>
        <p:spPr/>
        <p:txBody>
          <a:bodyPr/>
          <a:lstStyle/>
          <a:p>
            <a:pPr algn="ctr"/>
            <a:r>
              <a:rPr lang="en-US" dirty="0"/>
              <a:t>Civil Service Annuity Deduction</a:t>
            </a:r>
          </a:p>
        </p:txBody>
      </p:sp>
      <p:sp>
        <p:nvSpPr>
          <p:cNvPr id="3" name="Content Placeholder 2">
            <a:extLst>
              <a:ext uri="{FF2B5EF4-FFF2-40B4-BE49-F238E27FC236}">
                <a16:creationId xmlns:a16="http://schemas.microsoft.com/office/drawing/2014/main" id="{180E9B9F-D125-5353-1516-8BD405F9F6F0}"/>
              </a:ext>
            </a:extLst>
          </p:cNvPr>
          <p:cNvSpPr>
            <a:spLocks noGrp="1"/>
          </p:cNvSpPr>
          <p:nvPr>
            <p:ph idx="1"/>
          </p:nvPr>
        </p:nvSpPr>
        <p:spPr/>
        <p:txBody>
          <a:bodyPr/>
          <a:lstStyle/>
          <a:p>
            <a:r>
              <a:rPr lang="en-US" dirty="0"/>
              <a:t>Non-military civil service pension</a:t>
            </a:r>
          </a:p>
          <a:p>
            <a:r>
              <a:rPr lang="en-US" dirty="0"/>
              <a:t>Maximum $16,000</a:t>
            </a:r>
          </a:p>
          <a:p>
            <a:r>
              <a:rPr lang="en-US" dirty="0"/>
              <a:t>Must be at least 62 years old</a:t>
            </a:r>
          </a:p>
        </p:txBody>
      </p:sp>
    </p:spTree>
    <p:extLst>
      <p:ext uri="{BB962C8B-B14F-4D97-AF65-F5344CB8AC3E}">
        <p14:creationId xmlns:p14="http://schemas.microsoft.com/office/powerpoint/2010/main" val="2947581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A14DB-6D8A-2F31-EFA8-E36FD0E7233F}"/>
              </a:ext>
            </a:extLst>
          </p:cNvPr>
          <p:cNvSpPr>
            <a:spLocks noGrp="1"/>
          </p:cNvSpPr>
          <p:nvPr>
            <p:ph type="title"/>
          </p:nvPr>
        </p:nvSpPr>
        <p:spPr/>
        <p:txBody>
          <a:bodyPr/>
          <a:lstStyle/>
          <a:p>
            <a:pPr algn="ctr"/>
            <a:r>
              <a:rPr lang="en-US" dirty="0"/>
              <a:t>Military Retirement Pay</a:t>
            </a:r>
          </a:p>
        </p:txBody>
      </p:sp>
      <p:sp>
        <p:nvSpPr>
          <p:cNvPr id="3" name="Content Placeholder 2">
            <a:extLst>
              <a:ext uri="{FF2B5EF4-FFF2-40B4-BE49-F238E27FC236}">
                <a16:creationId xmlns:a16="http://schemas.microsoft.com/office/drawing/2014/main" id="{191EFD7B-DF06-D1BD-63BA-B0883F75F34F}"/>
              </a:ext>
            </a:extLst>
          </p:cNvPr>
          <p:cNvSpPr>
            <a:spLocks noGrp="1"/>
          </p:cNvSpPr>
          <p:nvPr>
            <p:ph idx="1"/>
          </p:nvPr>
        </p:nvSpPr>
        <p:spPr/>
        <p:txBody>
          <a:bodyPr/>
          <a:lstStyle/>
          <a:p>
            <a:r>
              <a:rPr lang="en-US" dirty="0"/>
              <a:t>Military Retirement Pay is deductible</a:t>
            </a:r>
          </a:p>
        </p:txBody>
      </p:sp>
    </p:spTree>
    <p:extLst>
      <p:ext uri="{BB962C8B-B14F-4D97-AF65-F5344CB8AC3E}">
        <p14:creationId xmlns:p14="http://schemas.microsoft.com/office/powerpoint/2010/main" val="35397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8E9F1-7712-BD1D-A5E3-9117CD76B8DF}"/>
              </a:ext>
            </a:extLst>
          </p:cNvPr>
          <p:cNvSpPr>
            <a:spLocks noGrp="1"/>
          </p:cNvSpPr>
          <p:nvPr>
            <p:ph type="title"/>
          </p:nvPr>
        </p:nvSpPr>
        <p:spPr/>
        <p:txBody>
          <a:bodyPr/>
          <a:lstStyle/>
          <a:p>
            <a:pPr algn="ctr"/>
            <a:r>
              <a:rPr lang="en-US" dirty="0"/>
              <a:t>National Guard and Reserve Component Members Deduction</a:t>
            </a:r>
          </a:p>
        </p:txBody>
      </p:sp>
      <p:sp>
        <p:nvSpPr>
          <p:cNvPr id="3" name="Content Placeholder 2">
            <a:extLst>
              <a:ext uri="{FF2B5EF4-FFF2-40B4-BE49-F238E27FC236}">
                <a16:creationId xmlns:a16="http://schemas.microsoft.com/office/drawing/2014/main" id="{2B364064-800F-0B34-2E07-5D8F8DEEA8BE}"/>
              </a:ext>
            </a:extLst>
          </p:cNvPr>
          <p:cNvSpPr>
            <a:spLocks noGrp="1"/>
          </p:cNvSpPr>
          <p:nvPr>
            <p:ph idx="1"/>
          </p:nvPr>
        </p:nvSpPr>
        <p:spPr/>
        <p:txBody>
          <a:bodyPr/>
          <a:lstStyle/>
          <a:p>
            <a:r>
              <a:rPr lang="en-US" dirty="0"/>
              <a:t>IC-6-1-34 exempts all military pay for members of a reserve component of the armed forces of the United States or the National Guard from Indiana Income Tax for tax years beginning in 2023 and thereafter.  It exempts military pay earned by members of an active component of the armed forces of the United States from the individual income tax for tax years beginning in 2024 and thereafter.</a:t>
            </a:r>
          </a:p>
          <a:p>
            <a:r>
              <a:rPr lang="en-US" dirty="0"/>
              <a:t>W-2 earnings of employees of the National Guard, who are also members is deductible.  This is in spite of the fact that Indiana and County Income Tax may be withheld, leading tax preparers to believe it must be taxable.</a:t>
            </a:r>
          </a:p>
        </p:txBody>
      </p:sp>
    </p:spTree>
    <p:extLst>
      <p:ext uri="{BB962C8B-B14F-4D97-AF65-F5344CB8AC3E}">
        <p14:creationId xmlns:p14="http://schemas.microsoft.com/office/powerpoint/2010/main" val="217697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3C98-AE4D-533E-D220-5E2BAAC2EA6C}"/>
              </a:ext>
            </a:extLst>
          </p:cNvPr>
          <p:cNvSpPr>
            <a:spLocks noGrp="1"/>
          </p:cNvSpPr>
          <p:nvPr>
            <p:ph type="title"/>
          </p:nvPr>
        </p:nvSpPr>
        <p:spPr/>
        <p:txBody>
          <a:bodyPr/>
          <a:lstStyle/>
          <a:p>
            <a:pPr algn="ctr"/>
            <a:r>
              <a:rPr lang="en-US" dirty="0"/>
              <a:t>Long-Term Care Policy Premiums Deduction</a:t>
            </a:r>
          </a:p>
        </p:txBody>
      </p:sp>
      <p:sp>
        <p:nvSpPr>
          <p:cNvPr id="3" name="Content Placeholder 2">
            <a:extLst>
              <a:ext uri="{FF2B5EF4-FFF2-40B4-BE49-F238E27FC236}">
                <a16:creationId xmlns:a16="http://schemas.microsoft.com/office/drawing/2014/main" id="{88F59A4C-44F1-A58D-27BF-81AE783C1DF5}"/>
              </a:ext>
            </a:extLst>
          </p:cNvPr>
          <p:cNvSpPr>
            <a:spLocks noGrp="1"/>
          </p:cNvSpPr>
          <p:nvPr>
            <p:ph idx="1"/>
          </p:nvPr>
        </p:nvSpPr>
        <p:spPr/>
        <p:txBody>
          <a:bodyPr/>
          <a:lstStyle/>
          <a:p>
            <a:r>
              <a:rPr lang="en-US" dirty="0"/>
              <a:t>Long-term care policy premiums may be deducted.</a:t>
            </a:r>
          </a:p>
          <a:p>
            <a:r>
              <a:rPr lang="en-US" dirty="0"/>
              <a:t>Deduction must be reduced by amount deducted on Federal income tax return as a self-employed taxpayer.</a:t>
            </a:r>
          </a:p>
        </p:txBody>
      </p:sp>
    </p:spTree>
    <p:extLst>
      <p:ext uri="{BB962C8B-B14F-4D97-AF65-F5344CB8AC3E}">
        <p14:creationId xmlns:p14="http://schemas.microsoft.com/office/powerpoint/2010/main" val="2342564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0AFB9-6CFC-78B9-BAE3-8D631F07E2DC}"/>
              </a:ext>
            </a:extLst>
          </p:cNvPr>
          <p:cNvSpPr>
            <a:spLocks noGrp="1"/>
          </p:cNvSpPr>
          <p:nvPr>
            <p:ph type="title"/>
          </p:nvPr>
        </p:nvSpPr>
        <p:spPr/>
        <p:txBody>
          <a:bodyPr/>
          <a:lstStyle/>
          <a:p>
            <a:pPr algn="ctr"/>
            <a:r>
              <a:rPr lang="en-US" dirty="0"/>
              <a:t>Social Security and Railroad Retirement Benefits</a:t>
            </a:r>
          </a:p>
        </p:txBody>
      </p:sp>
      <p:sp>
        <p:nvSpPr>
          <p:cNvPr id="3" name="Content Placeholder 2">
            <a:extLst>
              <a:ext uri="{FF2B5EF4-FFF2-40B4-BE49-F238E27FC236}">
                <a16:creationId xmlns:a16="http://schemas.microsoft.com/office/drawing/2014/main" id="{510E2845-8B5E-CFD3-B640-1ECA7FAD1B60}"/>
              </a:ext>
            </a:extLst>
          </p:cNvPr>
          <p:cNvSpPr>
            <a:spLocks noGrp="1"/>
          </p:cNvSpPr>
          <p:nvPr>
            <p:ph idx="1"/>
          </p:nvPr>
        </p:nvSpPr>
        <p:spPr/>
        <p:txBody>
          <a:bodyPr/>
          <a:lstStyle/>
          <a:p>
            <a:r>
              <a:rPr lang="en-US" dirty="0"/>
              <a:t>These payments are exempt from Indiana Income Tax</a:t>
            </a:r>
          </a:p>
          <a:p>
            <a:endParaRPr lang="en-US" dirty="0"/>
          </a:p>
        </p:txBody>
      </p:sp>
    </p:spTree>
    <p:extLst>
      <p:ext uri="{BB962C8B-B14F-4D97-AF65-F5344CB8AC3E}">
        <p14:creationId xmlns:p14="http://schemas.microsoft.com/office/powerpoint/2010/main" val="2398166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743</Words>
  <Application>Microsoft Office PowerPoint</Application>
  <PresentationFormat>Widescreen</PresentationFormat>
  <Paragraphs>94</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Deductions and Credits (You Might Be Overlooking)</vt:lpstr>
      <vt:lpstr>Indiana Individual Income Tax</vt:lpstr>
      <vt:lpstr>Residential Property Tax Deduction</vt:lpstr>
      <vt:lpstr>Renter’s Deduction</vt:lpstr>
      <vt:lpstr>Civil Service Annuity Deduction</vt:lpstr>
      <vt:lpstr>Military Retirement Pay</vt:lpstr>
      <vt:lpstr>National Guard and Reserve Component Members Deduction</vt:lpstr>
      <vt:lpstr>Long-Term Care Policy Premiums Deduction</vt:lpstr>
      <vt:lpstr>Social Security and Railroad Retirement Benefits</vt:lpstr>
      <vt:lpstr>Employer Student Loan Payment Interest Deduction</vt:lpstr>
      <vt:lpstr>Indiana College Contribution Credit</vt:lpstr>
      <vt:lpstr>Unified Tax Credit for the Elderly</vt:lpstr>
      <vt:lpstr>Indiana 529 Education Savings Plan Credit</vt:lpstr>
      <vt:lpstr>Earned Income Tax Credit</vt:lpstr>
      <vt:lpstr>Adoption Credit</vt:lpstr>
      <vt:lpstr>Teacher Classroom Supply Expense Credit</vt:lpstr>
      <vt:lpstr>Credit for Income Taxes Paid to Other States</vt:lpstr>
      <vt:lpstr>School Scholarship Credit</vt:lpstr>
      <vt:lpstr>Interest from U.S. Government Obligations</vt:lpstr>
      <vt:lpstr>Military and Survivor’s Benefits</vt:lpstr>
      <vt:lpstr>Disability Retirement Deduction</vt:lpstr>
      <vt:lpstr>Health Care Sharing Ministry Deduction</vt:lpstr>
      <vt:lpstr>30 Days or Less Nonresident Employee Wage Deduction</vt:lpstr>
      <vt:lpstr>Private School/Home School Deduction</vt:lpstr>
      <vt:lpstr>Unemployment Compensation</vt:lpstr>
      <vt:lpstr>Attainable Homeownership Tax Credit</vt:lpstr>
      <vt:lpstr>Foster Care Donations Credit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Deductions and Credits (You Might Be Overlooking)</dc:title>
  <dc:creator>Bob</dc:creator>
  <cp:lastModifiedBy>Robert Carroll</cp:lastModifiedBy>
  <cp:revision>26</cp:revision>
  <dcterms:created xsi:type="dcterms:W3CDTF">2025-12-07T22:41:11Z</dcterms:created>
  <dcterms:modified xsi:type="dcterms:W3CDTF">2025-12-08T11:58:23Z</dcterms:modified>
</cp:coreProperties>
</file>