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410" r:id="rId2"/>
    <p:sldId id="561" r:id="rId3"/>
    <p:sldId id="558" r:id="rId4"/>
    <p:sldId id="560" r:id="rId5"/>
    <p:sldId id="488" r:id="rId6"/>
    <p:sldId id="524" r:id="rId7"/>
    <p:sldId id="555" r:id="rId8"/>
    <p:sldId id="566" r:id="rId9"/>
    <p:sldId id="525" r:id="rId10"/>
    <p:sldId id="523" r:id="rId11"/>
    <p:sldId id="522" r:id="rId12"/>
    <p:sldId id="569" r:id="rId13"/>
    <p:sldId id="570" r:id="rId14"/>
    <p:sldId id="489" r:id="rId15"/>
    <p:sldId id="510" r:id="rId16"/>
    <p:sldId id="550" r:id="rId17"/>
    <p:sldId id="490" r:id="rId18"/>
    <p:sldId id="492" r:id="rId19"/>
    <p:sldId id="568" r:id="rId20"/>
    <p:sldId id="567" r:id="rId21"/>
    <p:sldId id="500" r:id="rId22"/>
    <p:sldId id="503" r:id="rId23"/>
    <p:sldId id="504" r:id="rId24"/>
    <p:sldId id="509" r:id="rId25"/>
    <p:sldId id="506" r:id="rId26"/>
    <p:sldId id="507" r:id="rId27"/>
    <p:sldId id="564" r:id="rId28"/>
    <p:sldId id="565" r:id="rId29"/>
    <p:sldId id="552" r:id="rId30"/>
    <p:sldId id="553" r:id="rId31"/>
    <p:sldId id="554" r:id="rId32"/>
    <p:sldId id="398"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762"/>
  </p:normalViewPr>
  <p:slideViewPr>
    <p:cSldViewPr snapToGrid="0">
      <p:cViewPr varScale="1">
        <p:scale>
          <a:sx n="106" d="100"/>
          <a:sy n="106" d="100"/>
        </p:scale>
        <p:origin x="79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12C22F-CC80-400B-9F97-5A5FA047CB5C}" type="datetimeFigureOut">
              <a:rPr lang="en-US" smtClean="0"/>
              <a:t>12/3/2025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357941-8982-4110-AF7F-89842D5583CA}" type="slidenum">
              <a:rPr lang="en-US" smtClean="0"/>
              <a:t>‹#›</a:t>
            </a:fld>
            <a:endParaRPr lang="en-US"/>
          </a:p>
        </p:txBody>
      </p:sp>
    </p:spTree>
    <p:extLst>
      <p:ext uri="{BB962C8B-B14F-4D97-AF65-F5344CB8AC3E}">
        <p14:creationId xmlns:p14="http://schemas.microsoft.com/office/powerpoint/2010/main" val="2941212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357941-8982-4110-AF7F-89842D5583CA}" type="slidenum">
              <a:rPr lang="en-US" smtClean="0"/>
              <a:t>20</a:t>
            </a:fld>
            <a:endParaRPr lang="en-US"/>
          </a:p>
        </p:txBody>
      </p:sp>
    </p:spTree>
    <p:extLst>
      <p:ext uri="{BB962C8B-B14F-4D97-AF65-F5344CB8AC3E}">
        <p14:creationId xmlns:p14="http://schemas.microsoft.com/office/powerpoint/2010/main" val="521586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357941-8982-4110-AF7F-89842D5583CA}" type="slidenum">
              <a:rPr lang="en-US" smtClean="0"/>
              <a:t>24</a:t>
            </a:fld>
            <a:endParaRPr lang="en-US"/>
          </a:p>
        </p:txBody>
      </p:sp>
    </p:spTree>
    <p:extLst>
      <p:ext uri="{BB962C8B-B14F-4D97-AF65-F5344CB8AC3E}">
        <p14:creationId xmlns:p14="http://schemas.microsoft.com/office/powerpoint/2010/main" val="25684967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32</a:t>
            </a:fld>
            <a:endParaRPr lang="en-US" dirty="0"/>
          </a:p>
        </p:txBody>
      </p:sp>
    </p:spTree>
    <p:extLst>
      <p:ext uri="{BB962C8B-B14F-4D97-AF65-F5344CB8AC3E}">
        <p14:creationId xmlns:p14="http://schemas.microsoft.com/office/powerpoint/2010/main" val="1765923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5998E-74C2-BF14-518E-C6CE90A80D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2D3D821-913A-CCC9-5337-04E183F1CE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B28592E-9E61-5BA3-A435-773BA15AC4C6}"/>
              </a:ext>
            </a:extLst>
          </p:cNvPr>
          <p:cNvSpPr>
            <a:spLocks noGrp="1"/>
          </p:cNvSpPr>
          <p:nvPr>
            <p:ph type="dt" sz="half" idx="10"/>
          </p:nvPr>
        </p:nvSpPr>
        <p:spPr/>
        <p:txBody>
          <a:bodyPr/>
          <a:lstStyle/>
          <a:p>
            <a:fld id="{3FBA30A8-A9AB-4A32-B222-6CEAF31F69EB}" type="datetimeFigureOut">
              <a:rPr lang="en-US" smtClean="0"/>
              <a:t>12/3/2025</a:t>
            </a:fld>
            <a:endParaRPr lang="en-US"/>
          </a:p>
        </p:txBody>
      </p:sp>
      <p:sp>
        <p:nvSpPr>
          <p:cNvPr id="5" name="Footer Placeholder 4">
            <a:extLst>
              <a:ext uri="{FF2B5EF4-FFF2-40B4-BE49-F238E27FC236}">
                <a16:creationId xmlns:a16="http://schemas.microsoft.com/office/drawing/2014/main" id="{4803C22C-C4A3-1D6F-8EE8-550CCB9C1F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B3265C-4627-23EE-F617-AE11CE0818AF}"/>
              </a:ext>
            </a:extLst>
          </p:cNvPr>
          <p:cNvSpPr>
            <a:spLocks noGrp="1"/>
          </p:cNvSpPr>
          <p:nvPr>
            <p:ph type="sldNum" sz="quarter" idx="12"/>
          </p:nvPr>
        </p:nvSpPr>
        <p:spPr/>
        <p:txBody>
          <a:bodyPr/>
          <a:lstStyle/>
          <a:p>
            <a:fld id="{5BB6CD66-23EA-4496-A0FC-D787EDFF159D}" type="slidenum">
              <a:rPr lang="en-US" smtClean="0"/>
              <a:t>‹#›</a:t>
            </a:fld>
            <a:endParaRPr lang="en-US"/>
          </a:p>
        </p:txBody>
      </p:sp>
    </p:spTree>
    <p:extLst>
      <p:ext uri="{BB962C8B-B14F-4D97-AF65-F5344CB8AC3E}">
        <p14:creationId xmlns:p14="http://schemas.microsoft.com/office/powerpoint/2010/main" val="824371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41863-9547-440F-B8E1-0AA601CCEC1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A723C6-D460-499A-45AC-825EA870E7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C7912-8BFF-A68C-9157-FDB241CF2348}"/>
              </a:ext>
            </a:extLst>
          </p:cNvPr>
          <p:cNvSpPr>
            <a:spLocks noGrp="1"/>
          </p:cNvSpPr>
          <p:nvPr>
            <p:ph type="dt" sz="half" idx="10"/>
          </p:nvPr>
        </p:nvSpPr>
        <p:spPr/>
        <p:txBody>
          <a:bodyPr/>
          <a:lstStyle/>
          <a:p>
            <a:fld id="{3FBA30A8-A9AB-4A32-B222-6CEAF31F69EB}" type="datetimeFigureOut">
              <a:rPr lang="en-US" smtClean="0"/>
              <a:t>12/3/2025</a:t>
            </a:fld>
            <a:endParaRPr lang="en-US"/>
          </a:p>
        </p:txBody>
      </p:sp>
      <p:sp>
        <p:nvSpPr>
          <p:cNvPr id="5" name="Footer Placeholder 4">
            <a:extLst>
              <a:ext uri="{FF2B5EF4-FFF2-40B4-BE49-F238E27FC236}">
                <a16:creationId xmlns:a16="http://schemas.microsoft.com/office/drawing/2014/main" id="{58D7669D-712D-AAD3-7B2D-2C7E270E85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B5577C-2E83-0170-B0FC-ADC98594B671}"/>
              </a:ext>
            </a:extLst>
          </p:cNvPr>
          <p:cNvSpPr>
            <a:spLocks noGrp="1"/>
          </p:cNvSpPr>
          <p:nvPr>
            <p:ph type="sldNum" sz="quarter" idx="12"/>
          </p:nvPr>
        </p:nvSpPr>
        <p:spPr/>
        <p:txBody>
          <a:bodyPr/>
          <a:lstStyle/>
          <a:p>
            <a:fld id="{5BB6CD66-23EA-4496-A0FC-D787EDFF159D}" type="slidenum">
              <a:rPr lang="en-US" smtClean="0"/>
              <a:t>‹#›</a:t>
            </a:fld>
            <a:endParaRPr lang="en-US"/>
          </a:p>
        </p:txBody>
      </p:sp>
    </p:spTree>
    <p:extLst>
      <p:ext uri="{BB962C8B-B14F-4D97-AF65-F5344CB8AC3E}">
        <p14:creationId xmlns:p14="http://schemas.microsoft.com/office/powerpoint/2010/main" val="1845618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E7E962-BC2D-246D-2948-229E5081CD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E3DED9-71B2-F169-6EF2-15D1834780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07E8D6-6CDD-4636-D935-16368D3F800B}"/>
              </a:ext>
            </a:extLst>
          </p:cNvPr>
          <p:cNvSpPr>
            <a:spLocks noGrp="1"/>
          </p:cNvSpPr>
          <p:nvPr>
            <p:ph type="dt" sz="half" idx="10"/>
          </p:nvPr>
        </p:nvSpPr>
        <p:spPr/>
        <p:txBody>
          <a:bodyPr/>
          <a:lstStyle/>
          <a:p>
            <a:fld id="{3FBA30A8-A9AB-4A32-B222-6CEAF31F69EB}" type="datetimeFigureOut">
              <a:rPr lang="en-US" smtClean="0"/>
              <a:t>12/3/2025</a:t>
            </a:fld>
            <a:endParaRPr lang="en-US"/>
          </a:p>
        </p:txBody>
      </p:sp>
      <p:sp>
        <p:nvSpPr>
          <p:cNvPr id="5" name="Footer Placeholder 4">
            <a:extLst>
              <a:ext uri="{FF2B5EF4-FFF2-40B4-BE49-F238E27FC236}">
                <a16:creationId xmlns:a16="http://schemas.microsoft.com/office/drawing/2014/main" id="{475DD481-228E-B9BC-40DE-D2FAB7FBF8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9AF4EE-BAB8-FD66-1FBB-C52E8369A9E8}"/>
              </a:ext>
            </a:extLst>
          </p:cNvPr>
          <p:cNvSpPr>
            <a:spLocks noGrp="1"/>
          </p:cNvSpPr>
          <p:nvPr>
            <p:ph type="sldNum" sz="quarter" idx="12"/>
          </p:nvPr>
        </p:nvSpPr>
        <p:spPr/>
        <p:txBody>
          <a:bodyPr/>
          <a:lstStyle/>
          <a:p>
            <a:fld id="{5BB6CD66-23EA-4496-A0FC-D787EDFF159D}" type="slidenum">
              <a:rPr lang="en-US" smtClean="0"/>
              <a:t>‹#›</a:t>
            </a:fld>
            <a:endParaRPr lang="en-US"/>
          </a:p>
        </p:txBody>
      </p:sp>
    </p:spTree>
    <p:extLst>
      <p:ext uri="{BB962C8B-B14F-4D97-AF65-F5344CB8AC3E}">
        <p14:creationId xmlns:p14="http://schemas.microsoft.com/office/powerpoint/2010/main" val="3297911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3199907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190962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399763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5B747-E649-F5F5-CDDB-E47F861B88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E42F1E-924C-9FB4-11B2-0534E7C7BC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BAB82C-16DF-66DA-1BD7-6617531931A5}"/>
              </a:ext>
            </a:extLst>
          </p:cNvPr>
          <p:cNvSpPr>
            <a:spLocks noGrp="1"/>
          </p:cNvSpPr>
          <p:nvPr>
            <p:ph type="dt" sz="half" idx="10"/>
          </p:nvPr>
        </p:nvSpPr>
        <p:spPr/>
        <p:txBody>
          <a:bodyPr/>
          <a:lstStyle/>
          <a:p>
            <a:fld id="{3FBA30A8-A9AB-4A32-B222-6CEAF31F69EB}" type="datetimeFigureOut">
              <a:rPr lang="en-US" smtClean="0"/>
              <a:t>12/3/2025</a:t>
            </a:fld>
            <a:endParaRPr lang="en-US"/>
          </a:p>
        </p:txBody>
      </p:sp>
      <p:sp>
        <p:nvSpPr>
          <p:cNvPr id="5" name="Footer Placeholder 4">
            <a:extLst>
              <a:ext uri="{FF2B5EF4-FFF2-40B4-BE49-F238E27FC236}">
                <a16:creationId xmlns:a16="http://schemas.microsoft.com/office/drawing/2014/main" id="{ABFAF134-6E79-A2D8-95AF-66A8034F22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8A3044-A433-814D-B120-1746FCD74F62}"/>
              </a:ext>
            </a:extLst>
          </p:cNvPr>
          <p:cNvSpPr>
            <a:spLocks noGrp="1"/>
          </p:cNvSpPr>
          <p:nvPr>
            <p:ph type="sldNum" sz="quarter" idx="12"/>
          </p:nvPr>
        </p:nvSpPr>
        <p:spPr/>
        <p:txBody>
          <a:bodyPr/>
          <a:lstStyle/>
          <a:p>
            <a:fld id="{5BB6CD66-23EA-4496-A0FC-D787EDFF159D}" type="slidenum">
              <a:rPr lang="en-US" smtClean="0"/>
              <a:t>‹#›</a:t>
            </a:fld>
            <a:endParaRPr lang="en-US"/>
          </a:p>
        </p:txBody>
      </p:sp>
    </p:spTree>
    <p:extLst>
      <p:ext uri="{BB962C8B-B14F-4D97-AF65-F5344CB8AC3E}">
        <p14:creationId xmlns:p14="http://schemas.microsoft.com/office/powerpoint/2010/main" val="964559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321DB-33ED-6B64-B870-912BC12625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927FAF3-7D00-7CAF-B888-44A86C43735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6FAC3B-25DF-599D-3584-03F3A173A98B}"/>
              </a:ext>
            </a:extLst>
          </p:cNvPr>
          <p:cNvSpPr>
            <a:spLocks noGrp="1"/>
          </p:cNvSpPr>
          <p:nvPr>
            <p:ph type="dt" sz="half" idx="10"/>
          </p:nvPr>
        </p:nvSpPr>
        <p:spPr/>
        <p:txBody>
          <a:bodyPr/>
          <a:lstStyle/>
          <a:p>
            <a:fld id="{3FBA30A8-A9AB-4A32-B222-6CEAF31F69EB}" type="datetimeFigureOut">
              <a:rPr lang="en-US" smtClean="0"/>
              <a:t>12/3/2025</a:t>
            </a:fld>
            <a:endParaRPr lang="en-US"/>
          </a:p>
        </p:txBody>
      </p:sp>
      <p:sp>
        <p:nvSpPr>
          <p:cNvPr id="5" name="Footer Placeholder 4">
            <a:extLst>
              <a:ext uri="{FF2B5EF4-FFF2-40B4-BE49-F238E27FC236}">
                <a16:creationId xmlns:a16="http://schemas.microsoft.com/office/drawing/2014/main" id="{3D42F5A5-B71C-1ED5-B6D7-503B27E28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0108FC-FB84-0369-75B4-0CF95F2FE83F}"/>
              </a:ext>
            </a:extLst>
          </p:cNvPr>
          <p:cNvSpPr>
            <a:spLocks noGrp="1"/>
          </p:cNvSpPr>
          <p:nvPr>
            <p:ph type="sldNum" sz="quarter" idx="12"/>
          </p:nvPr>
        </p:nvSpPr>
        <p:spPr/>
        <p:txBody>
          <a:bodyPr/>
          <a:lstStyle/>
          <a:p>
            <a:fld id="{5BB6CD66-23EA-4496-A0FC-D787EDFF159D}" type="slidenum">
              <a:rPr lang="en-US" smtClean="0"/>
              <a:t>‹#›</a:t>
            </a:fld>
            <a:endParaRPr lang="en-US"/>
          </a:p>
        </p:txBody>
      </p:sp>
    </p:spTree>
    <p:extLst>
      <p:ext uri="{BB962C8B-B14F-4D97-AF65-F5344CB8AC3E}">
        <p14:creationId xmlns:p14="http://schemas.microsoft.com/office/powerpoint/2010/main" val="135142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0ADAF-0D12-51DA-8095-B6164B7E06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5D943C-6F36-F2CD-A924-B3F5DD5354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C5D09E2-E175-D70C-3B0C-F563412426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563C740-1348-46B7-D4A5-E0626D213AE4}"/>
              </a:ext>
            </a:extLst>
          </p:cNvPr>
          <p:cNvSpPr>
            <a:spLocks noGrp="1"/>
          </p:cNvSpPr>
          <p:nvPr>
            <p:ph type="dt" sz="half" idx="10"/>
          </p:nvPr>
        </p:nvSpPr>
        <p:spPr/>
        <p:txBody>
          <a:bodyPr/>
          <a:lstStyle/>
          <a:p>
            <a:fld id="{3FBA30A8-A9AB-4A32-B222-6CEAF31F69EB}" type="datetimeFigureOut">
              <a:rPr lang="en-US" smtClean="0"/>
              <a:t>12/3/2025</a:t>
            </a:fld>
            <a:endParaRPr lang="en-US"/>
          </a:p>
        </p:txBody>
      </p:sp>
      <p:sp>
        <p:nvSpPr>
          <p:cNvPr id="6" name="Footer Placeholder 5">
            <a:extLst>
              <a:ext uri="{FF2B5EF4-FFF2-40B4-BE49-F238E27FC236}">
                <a16:creationId xmlns:a16="http://schemas.microsoft.com/office/drawing/2014/main" id="{FB294133-5198-E85C-718E-85CA0E1B27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1E63C-4FB6-3269-28C3-138BF773C0BE}"/>
              </a:ext>
            </a:extLst>
          </p:cNvPr>
          <p:cNvSpPr>
            <a:spLocks noGrp="1"/>
          </p:cNvSpPr>
          <p:nvPr>
            <p:ph type="sldNum" sz="quarter" idx="12"/>
          </p:nvPr>
        </p:nvSpPr>
        <p:spPr/>
        <p:txBody>
          <a:bodyPr/>
          <a:lstStyle/>
          <a:p>
            <a:fld id="{5BB6CD66-23EA-4496-A0FC-D787EDFF159D}" type="slidenum">
              <a:rPr lang="en-US" smtClean="0"/>
              <a:t>‹#›</a:t>
            </a:fld>
            <a:endParaRPr lang="en-US"/>
          </a:p>
        </p:txBody>
      </p:sp>
    </p:spTree>
    <p:extLst>
      <p:ext uri="{BB962C8B-B14F-4D97-AF65-F5344CB8AC3E}">
        <p14:creationId xmlns:p14="http://schemas.microsoft.com/office/powerpoint/2010/main" val="3624215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CBACC-2A54-81E4-9282-FA268CC632D2}"/>
              </a:ext>
            </a:extLst>
          </p:cNvPr>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9ACA4BCB-93EA-9BDF-75EA-B4B1654591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7B741C-08BE-E55D-EC23-4A9B651333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AC69E2-A2FD-E77E-5A26-B5741464E6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A58178-3D7A-8239-CDED-1F724235E3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AA6CE5-FC31-CC55-9743-9BABB0DE4051}"/>
              </a:ext>
            </a:extLst>
          </p:cNvPr>
          <p:cNvSpPr>
            <a:spLocks noGrp="1"/>
          </p:cNvSpPr>
          <p:nvPr>
            <p:ph type="dt" sz="half" idx="10"/>
          </p:nvPr>
        </p:nvSpPr>
        <p:spPr/>
        <p:txBody>
          <a:bodyPr/>
          <a:lstStyle/>
          <a:p>
            <a:fld id="{3FBA30A8-A9AB-4A32-B222-6CEAF31F69EB}" type="datetimeFigureOut">
              <a:rPr lang="en-US" smtClean="0"/>
              <a:t>12/3/2025</a:t>
            </a:fld>
            <a:endParaRPr lang="en-US"/>
          </a:p>
        </p:txBody>
      </p:sp>
      <p:sp>
        <p:nvSpPr>
          <p:cNvPr id="8" name="Footer Placeholder 7">
            <a:extLst>
              <a:ext uri="{FF2B5EF4-FFF2-40B4-BE49-F238E27FC236}">
                <a16:creationId xmlns:a16="http://schemas.microsoft.com/office/drawing/2014/main" id="{4CE5C9F7-6D1D-73EE-F268-6AD395D328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805967-B414-150A-4460-7C1EA1ECE45C}"/>
              </a:ext>
            </a:extLst>
          </p:cNvPr>
          <p:cNvSpPr>
            <a:spLocks noGrp="1"/>
          </p:cNvSpPr>
          <p:nvPr>
            <p:ph type="sldNum" sz="quarter" idx="12"/>
          </p:nvPr>
        </p:nvSpPr>
        <p:spPr/>
        <p:txBody>
          <a:bodyPr/>
          <a:lstStyle/>
          <a:p>
            <a:fld id="{5BB6CD66-23EA-4496-A0FC-D787EDFF159D}" type="slidenum">
              <a:rPr lang="en-US" smtClean="0"/>
              <a:t>‹#›</a:t>
            </a:fld>
            <a:endParaRPr lang="en-US"/>
          </a:p>
        </p:txBody>
      </p:sp>
    </p:spTree>
    <p:extLst>
      <p:ext uri="{BB962C8B-B14F-4D97-AF65-F5344CB8AC3E}">
        <p14:creationId xmlns:p14="http://schemas.microsoft.com/office/powerpoint/2010/main" val="1693361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82702-15DC-46B7-E1FA-D3CB6AA3E2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0679A6-3148-9807-819E-D4FCD8CE548B}"/>
              </a:ext>
            </a:extLst>
          </p:cNvPr>
          <p:cNvSpPr>
            <a:spLocks noGrp="1"/>
          </p:cNvSpPr>
          <p:nvPr>
            <p:ph type="dt" sz="half" idx="10"/>
          </p:nvPr>
        </p:nvSpPr>
        <p:spPr/>
        <p:txBody>
          <a:bodyPr/>
          <a:lstStyle/>
          <a:p>
            <a:fld id="{3FBA30A8-A9AB-4A32-B222-6CEAF31F69EB}" type="datetimeFigureOut">
              <a:rPr lang="en-US" smtClean="0"/>
              <a:t>12/3/2025</a:t>
            </a:fld>
            <a:endParaRPr lang="en-US"/>
          </a:p>
        </p:txBody>
      </p:sp>
      <p:sp>
        <p:nvSpPr>
          <p:cNvPr id="4" name="Footer Placeholder 3">
            <a:extLst>
              <a:ext uri="{FF2B5EF4-FFF2-40B4-BE49-F238E27FC236}">
                <a16:creationId xmlns:a16="http://schemas.microsoft.com/office/drawing/2014/main" id="{49C1AC3B-F89E-3F4B-E7DC-065E320A69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2EB71A1-4CC5-DFD6-D2FE-A16D314F2CE9}"/>
              </a:ext>
            </a:extLst>
          </p:cNvPr>
          <p:cNvSpPr>
            <a:spLocks noGrp="1"/>
          </p:cNvSpPr>
          <p:nvPr>
            <p:ph type="sldNum" sz="quarter" idx="12"/>
          </p:nvPr>
        </p:nvSpPr>
        <p:spPr/>
        <p:txBody>
          <a:bodyPr/>
          <a:lstStyle/>
          <a:p>
            <a:fld id="{5BB6CD66-23EA-4496-A0FC-D787EDFF159D}" type="slidenum">
              <a:rPr lang="en-US" smtClean="0"/>
              <a:t>‹#›</a:t>
            </a:fld>
            <a:endParaRPr lang="en-US"/>
          </a:p>
        </p:txBody>
      </p:sp>
    </p:spTree>
    <p:extLst>
      <p:ext uri="{BB962C8B-B14F-4D97-AF65-F5344CB8AC3E}">
        <p14:creationId xmlns:p14="http://schemas.microsoft.com/office/powerpoint/2010/main" val="616073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0E1A5F-864B-07F6-6122-3D822661AA1D}"/>
              </a:ext>
            </a:extLst>
          </p:cNvPr>
          <p:cNvSpPr>
            <a:spLocks noGrp="1"/>
          </p:cNvSpPr>
          <p:nvPr>
            <p:ph type="dt" sz="half" idx="10"/>
          </p:nvPr>
        </p:nvSpPr>
        <p:spPr/>
        <p:txBody>
          <a:bodyPr/>
          <a:lstStyle/>
          <a:p>
            <a:fld id="{3FBA30A8-A9AB-4A32-B222-6CEAF31F69EB}" type="datetimeFigureOut">
              <a:rPr lang="en-US" smtClean="0"/>
              <a:t>12/3/2025</a:t>
            </a:fld>
            <a:endParaRPr lang="en-US"/>
          </a:p>
        </p:txBody>
      </p:sp>
      <p:sp>
        <p:nvSpPr>
          <p:cNvPr id="3" name="Footer Placeholder 2">
            <a:extLst>
              <a:ext uri="{FF2B5EF4-FFF2-40B4-BE49-F238E27FC236}">
                <a16:creationId xmlns:a16="http://schemas.microsoft.com/office/drawing/2014/main" id="{173E25E5-82B5-3DDB-1704-6F15255761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03C572-E192-7865-4934-1A5381A7DE62}"/>
              </a:ext>
            </a:extLst>
          </p:cNvPr>
          <p:cNvSpPr>
            <a:spLocks noGrp="1"/>
          </p:cNvSpPr>
          <p:nvPr>
            <p:ph type="sldNum" sz="quarter" idx="12"/>
          </p:nvPr>
        </p:nvSpPr>
        <p:spPr/>
        <p:txBody>
          <a:bodyPr/>
          <a:lstStyle/>
          <a:p>
            <a:fld id="{5BB6CD66-23EA-4496-A0FC-D787EDFF159D}" type="slidenum">
              <a:rPr lang="en-US" smtClean="0"/>
              <a:t>‹#›</a:t>
            </a:fld>
            <a:endParaRPr lang="en-US"/>
          </a:p>
        </p:txBody>
      </p:sp>
    </p:spTree>
    <p:extLst>
      <p:ext uri="{BB962C8B-B14F-4D97-AF65-F5344CB8AC3E}">
        <p14:creationId xmlns:p14="http://schemas.microsoft.com/office/powerpoint/2010/main" val="643077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977BC-F754-14BD-BD32-FCDC78DE42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522C9-D8A4-F90B-5395-4BF82CE305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AE27B7-807F-DEC4-2112-D71CF9FDDA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BEC26D-88A7-DD3A-7BEF-79EF7F5D4424}"/>
              </a:ext>
            </a:extLst>
          </p:cNvPr>
          <p:cNvSpPr>
            <a:spLocks noGrp="1"/>
          </p:cNvSpPr>
          <p:nvPr>
            <p:ph type="dt" sz="half" idx="10"/>
          </p:nvPr>
        </p:nvSpPr>
        <p:spPr/>
        <p:txBody>
          <a:bodyPr/>
          <a:lstStyle/>
          <a:p>
            <a:fld id="{3FBA30A8-A9AB-4A32-B222-6CEAF31F69EB}" type="datetimeFigureOut">
              <a:rPr lang="en-US" smtClean="0"/>
              <a:t>12/3/2025</a:t>
            </a:fld>
            <a:endParaRPr lang="en-US"/>
          </a:p>
        </p:txBody>
      </p:sp>
      <p:sp>
        <p:nvSpPr>
          <p:cNvPr id="6" name="Footer Placeholder 5">
            <a:extLst>
              <a:ext uri="{FF2B5EF4-FFF2-40B4-BE49-F238E27FC236}">
                <a16:creationId xmlns:a16="http://schemas.microsoft.com/office/drawing/2014/main" id="{F33208D0-2C69-544D-7B86-CB330D8463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AC2AA-2FC3-A80E-138F-A6E411528012}"/>
              </a:ext>
            </a:extLst>
          </p:cNvPr>
          <p:cNvSpPr>
            <a:spLocks noGrp="1"/>
          </p:cNvSpPr>
          <p:nvPr>
            <p:ph type="sldNum" sz="quarter" idx="12"/>
          </p:nvPr>
        </p:nvSpPr>
        <p:spPr/>
        <p:txBody>
          <a:bodyPr/>
          <a:lstStyle/>
          <a:p>
            <a:fld id="{5BB6CD66-23EA-4496-A0FC-D787EDFF159D}" type="slidenum">
              <a:rPr lang="en-US" smtClean="0"/>
              <a:t>‹#›</a:t>
            </a:fld>
            <a:endParaRPr lang="en-US"/>
          </a:p>
        </p:txBody>
      </p:sp>
    </p:spTree>
    <p:extLst>
      <p:ext uri="{BB962C8B-B14F-4D97-AF65-F5344CB8AC3E}">
        <p14:creationId xmlns:p14="http://schemas.microsoft.com/office/powerpoint/2010/main" val="2989995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B23A4-CAD9-DA11-5277-1E8B3E067A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4A021F-1A2B-7D36-E77F-D95A6596F4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A5DBDF-FB34-BACF-29B4-042F3239EC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94C3A0-2AF5-0F3F-5A56-740B504D1C12}"/>
              </a:ext>
            </a:extLst>
          </p:cNvPr>
          <p:cNvSpPr>
            <a:spLocks noGrp="1"/>
          </p:cNvSpPr>
          <p:nvPr>
            <p:ph type="dt" sz="half" idx="10"/>
          </p:nvPr>
        </p:nvSpPr>
        <p:spPr/>
        <p:txBody>
          <a:bodyPr/>
          <a:lstStyle/>
          <a:p>
            <a:fld id="{3FBA30A8-A9AB-4A32-B222-6CEAF31F69EB}" type="datetimeFigureOut">
              <a:rPr lang="en-US" smtClean="0"/>
              <a:t>12/3/2025</a:t>
            </a:fld>
            <a:endParaRPr lang="en-US"/>
          </a:p>
        </p:txBody>
      </p:sp>
      <p:sp>
        <p:nvSpPr>
          <p:cNvPr id="6" name="Footer Placeholder 5">
            <a:extLst>
              <a:ext uri="{FF2B5EF4-FFF2-40B4-BE49-F238E27FC236}">
                <a16:creationId xmlns:a16="http://schemas.microsoft.com/office/drawing/2014/main" id="{3C1F1E33-8ECE-0869-AB02-1A347B00D9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6B8A72-AABC-D877-1DE6-909E5D80BE33}"/>
              </a:ext>
            </a:extLst>
          </p:cNvPr>
          <p:cNvSpPr>
            <a:spLocks noGrp="1"/>
          </p:cNvSpPr>
          <p:nvPr>
            <p:ph type="sldNum" sz="quarter" idx="12"/>
          </p:nvPr>
        </p:nvSpPr>
        <p:spPr/>
        <p:txBody>
          <a:bodyPr/>
          <a:lstStyle/>
          <a:p>
            <a:fld id="{5BB6CD66-23EA-4496-A0FC-D787EDFF159D}" type="slidenum">
              <a:rPr lang="en-US" smtClean="0"/>
              <a:t>‹#›</a:t>
            </a:fld>
            <a:endParaRPr lang="en-US"/>
          </a:p>
        </p:txBody>
      </p:sp>
    </p:spTree>
    <p:extLst>
      <p:ext uri="{BB962C8B-B14F-4D97-AF65-F5344CB8AC3E}">
        <p14:creationId xmlns:p14="http://schemas.microsoft.com/office/powerpoint/2010/main" val="2260070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38EE32-0CA9-B1D9-C2DE-34D31D4874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027B8C-9714-0C9A-F6ED-202EBB8435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B5CE5C-ACD4-D2A5-2DAC-56D9D655DC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FBA30A8-A9AB-4A32-B222-6CEAF31F69EB}" type="datetimeFigureOut">
              <a:rPr lang="en-US" smtClean="0"/>
              <a:t>12/3/2025</a:t>
            </a:fld>
            <a:endParaRPr lang="en-US"/>
          </a:p>
        </p:txBody>
      </p:sp>
      <p:sp>
        <p:nvSpPr>
          <p:cNvPr id="5" name="Footer Placeholder 4">
            <a:extLst>
              <a:ext uri="{FF2B5EF4-FFF2-40B4-BE49-F238E27FC236}">
                <a16:creationId xmlns:a16="http://schemas.microsoft.com/office/drawing/2014/main" id="{62DD2655-BD0F-1204-568F-367B3732E2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0AB793-C0A1-F1BA-3D66-0D8657F3C4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BB6CD66-23EA-4496-A0FC-D787EDFF159D}" type="slidenum">
              <a:rPr lang="en-US" smtClean="0"/>
              <a:t>‹#›</a:t>
            </a:fld>
            <a:endParaRPr lang="en-US"/>
          </a:p>
        </p:txBody>
      </p:sp>
    </p:spTree>
    <p:extLst>
      <p:ext uri="{BB962C8B-B14F-4D97-AF65-F5344CB8AC3E}">
        <p14:creationId xmlns:p14="http://schemas.microsoft.com/office/powerpoint/2010/main" val="1350151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een letter in a square with arrows&#10;&#10;AI-generated content may be incorrect.">
            <a:extLst>
              <a:ext uri="{FF2B5EF4-FFF2-40B4-BE49-F238E27FC236}">
                <a16:creationId xmlns:a16="http://schemas.microsoft.com/office/drawing/2014/main" id="{99536ECD-E9FA-39B7-9558-26646622B7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69745" y="3625828"/>
            <a:ext cx="3176938" cy="3185913"/>
          </a:xfrm>
          <a:prstGeom prst="rect">
            <a:avLst/>
          </a:prstGeom>
        </p:spPr>
      </p:pic>
      <p:sp>
        <p:nvSpPr>
          <p:cNvPr id="2" name="Title 1">
            <a:extLst>
              <a:ext uri="{FF2B5EF4-FFF2-40B4-BE49-F238E27FC236}">
                <a16:creationId xmlns:a16="http://schemas.microsoft.com/office/drawing/2014/main" id="{7AB1D9D6-2977-ABCD-FDF8-51AFA5064E54}"/>
              </a:ext>
            </a:extLst>
          </p:cNvPr>
          <p:cNvSpPr>
            <a:spLocks noGrp="1"/>
          </p:cNvSpPr>
          <p:nvPr>
            <p:ph type="title"/>
          </p:nvPr>
        </p:nvSpPr>
        <p:spPr>
          <a:xfrm>
            <a:off x="545317" y="2367299"/>
            <a:ext cx="10221006" cy="1593507"/>
          </a:xfrm>
        </p:spPr>
        <p:txBody>
          <a:bodyPr anchor="b">
            <a:noAutofit/>
          </a:bodyPr>
          <a:lstStyle/>
          <a:p>
            <a:br>
              <a:rPr lang="en-US" sz="5200" dirty="0"/>
            </a:br>
            <a:r>
              <a:rPr lang="en-US" sz="5200" dirty="0"/>
              <a:t>Fundamental </a:t>
            </a:r>
            <a:r>
              <a:rPr lang="en-US" sz="4800" dirty="0"/>
              <a:t>Estate Planning</a:t>
            </a:r>
            <a:br>
              <a:rPr lang="en-US" sz="5200" dirty="0"/>
            </a:br>
            <a:br>
              <a:rPr lang="en-US" sz="5200" dirty="0"/>
            </a:br>
            <a:br>
              <a:rPr lang="en-US" sz="5200" dirty="0"/>
            </a:br>
            <a:r>
              <a:rPr lang="en-US" sz="5200" dirty="0"/>
              <a:t>Anthony Pugh, JD, MBA, CPA</a:t>
            </a:r>
          </a:p>
        </p:txBody>
      </p:sp>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320F6-A01A-4783-AB15-75C86E4C1503}"/>
              </a:ext>
            </a:extLst>
          </p:cNvPr>
          <p:cNvSpPr>
            <a:spLocks noGrp="1"/>
          </p:cNvSpPr>
          <p:nvPr>
            <p:ph type="title"/>
          </p:nvPr>
        </p:nvSpPr>
        <p:spPr/>
        <p:txBody>
          <a:bodyPr/>
          <a:lstStyle/>
          <a:p>
            <a:r>
              <a:rPr lang="en-US" dirty="0">
                <a:solidFill>
                  <a:schemeClr val="tx1"/>
                </a:solidFill>
              </a:rPr>
              <a:t>A History of Estate Exemption Amount</a:t>
            </a:r>
          </a:p>
        </p:txBody>
      </p:sp>
      <p:sp>
        <p:nvSpPr>
          <p:cNvPr id="7" name="TextBox 6">
            <a:extLst>
              <a:ext uri="{FF2B5EF4-FFF2-40B4-BE49-F238E27FC236}">
                <a16:creationId xmlns:a16="http://schemas.microsoft.com/office/drawing/2014/main" id="{3F7F5AE4-BA8B-F1CF-FBCF-1ED8FF8550FF}"/>
              </a:ext>
            </a:extLst>
          </p:cNvPr>
          <p:cNvSpPr txBox="1"/>
          <p:nvPr/>
        </p:nvSpPr>
        <p:spPr>
          <a:xfrm>
            <a:off x="594360" y="2307364"/>
            <a:ext cx="10446806" cy="3139321"/>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Estate tax was first enacted in 1916 and was first enacted to help fund the First World War.  At that time, the federal exemption amount was $50,000</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Since then, the Federal Exemption amount first reached into the Millions beginning in 2002 at $1 million</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Current Federal estate exemption amounts is at an unprecedented high of $15 Million starting 2026</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TCJA enacted an exemption of $11.18 Million in 2018, which was a jump from the previous $5.49 Million amount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These high rates may be subject to change post-OBBBA tax legislation</a:t>
            </a:r>
          </a:p>
          <a:p>
            <a:pPr lvl="1"/>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Question is, how do your living clients take advantage of these exemption amounts now?</a:t>
            </a:r>
          </a:p>
        </p:txBody>
      </p:sp>
      <p:pic>
        <p:nvPicPr>
          <p:cNvPr id="3" name="Picture 2" descr="A green letter in a square with arrows&#10;&#10;AI-generated content may be incorrect.">
            <a:extLst>
              <a:ext uri="{FF2B5EF4-FFF2-40B4-BE49-F238E27FC236}">
                <a16:creationId xmlns:a16="http://schemas.microsoft.com/office/drawing/2014/main" id="{15D89DC5-9B66-A2CA-9758-712120903A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656" y="5247118"/>
            <a:ext cx="1606344" cy="1610882"/>
          </a:xfrm>
          <a:prstGeom prst="rect">
            <a:avLst/>
          </a:prstGeom>
        </p:spPr>
      </p:pic>
    </p:spTree>
    <p:extLst>
      <p:ext uri="{BB962C8B-B14F-4D97-AF65-F5344CB8AC3E}">
        <p14:creationId xmlns:p14="http://schemas.microsoft.com/office/powerpoint/2010/main" val="1387622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a:extLst>
            <a:ext uri="{FF2B5EF4-FFF2-40B4-BE49-F238E27FC236}">
              <a16:creationId xmlns:a16="http://schemas.microsoft.com/office/drawing/2014/main" id="{FF51A172-9228-59DE-E069-B87EC36E4612}"/>
            </a:ext>
          </a:extLst>
        </p:cNvPr>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3BE13252-5047-C32E-2835-9BDBAFB78B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D5C82C41-24F4-8045-CCB5-7A5CE8F595D7}"/>
              </a:ext>
            </a:extLst>
          </p:cNvPr>
          <p:cNvSpPr>
            <a:spLocks noGrp="1"/>
          </p:cNvSpPr>
          <p:nvPr>
            <p:ph type="title"/>
          </p:nvPr>
        </p:nvSpPr>
        <p:spPr/>
        <p:txBody>
          <a:bodyPr/>
          <a:lstStyle/>
          <a:p>
            <a:r>
              <a:rPr lang="en-US" dirty="0">
                <a:solidFill>
                  <a:schemeClr val="tx1"/>
                </a:solidFill>
              </a:rPr>
              <a:t>The Modern Estate Planning Landscape</a:t>
            </a:r>
          </a:p>
        </p:txBody>
      </p:sp>
      <p:sp>
        <p:nvSpPr>
          <p:cNvPr id="6" name="TextBox 5">
            <a:extLst>
              <a:ext uri="{FF2B5EF4-FFF2-40B4-BE49-F238E27FC236}">
                <a16:creationId xmlns:a16="http://schemas.microsoft.com/office/drawing/2014/main" id="{D0A24697-E3D6-F00B-AE79-5C1A22BC45B5}"/>
              </a:ext>
            </a:extLst>
          </p:cNvPr>
          <p:cNvSpPr txBox="1"/>
          <p:nvPr/>
        </p:nvSpPr>
        <p:spPr>
          <a:xfrm>
            <a:off x="594360" y="2088649"/>
            <a:ext cx="9860280" cy="4823500"/>
          </a:xfrm>
          <a:prstGeom prst="rect">
            <a:avLst/>
          </a:prstGeom>
          <a:noFill/>
        </p:spPr>
        <p:txBody>
          <a:bodyPr wrap="square">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Estate Tax Exemption</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 Understand the current federal estate tax exemption ($13.99 million per person for 2025) and </a:t>
            </a: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"use-it-or-lose-it" </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nature. Freezing Techniques may be advisable.</a:t>
            </a:r>
          </a:p>
          <a:p>
            <a:pPr marL="342900" marR="0" lvl="0" indent="-342900">
              <a:lnSpc>
                <a:spcPct val="115000"/>
              </a:lnSpc>
              <a:spcAft>
                <a:spcPts val="800"/>
              </a:spcAft>
              <a:buSzPts val="1000"/>
              <a:buFont typeface="Symbol" panose="05050102010706020507" pitchFamily="18" charset="2"/>
              <a:buChar char=""/>
              <a:tabLst>
                <a:tab pos="457200" algn="l"/>
              </a:tabLs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Irrevocable Trusts</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 Tool for wealth transfer, asset protection, and tax mitigation. We'll explore why irrevocable trusts are gaining importance for a wider range of clients, not just the ultra-wealthy.</a:t>
            </a:r>
          </a:p>
          <a:p>
            <a:pPr marL="342900" marR="0" lvl="0" indent="-342900">
              <a:lnSpc>
                <a:spcPct val="115000"/>
              </a:lnSpc>
              <a:spcAft>
                <a:spcPts val="800"/>
              </a:spcAft>
              <a:buSzPts val="1000"/>
              <a:buFont typeface="Symbol" panose="05050102010706020507" pitchFamily="18" charset="2"/>
              <a:buChar char=""/>
              <a:tabLst>
                <a:tab pos="457200" algn="l"/>
              </a:tabLs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Key Trust Types</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 An overview of common irrevocable trusts, including:</a:t>
            </a:r>
          </a:p>
          <a:p>
            <a:pPr marL="800100" lvl="1" indent="-342900">
              <a:lnSpc>
                <a:spcPct val="115000"/>
              </a:lnSpc>
              <a:spcAft>
                <a:spcPts val="800"/>
              </a:spcAft>
              <a:buSzPts val="1000"/>
              <a:buFont typeface="Symbol" panose="05050102010706020507" pitchFamily="18" charset="2"/>
              <a:buChar char=""/>
              <a:tabLst>
                <a:tab pos="457200" algn="l"/>
              </a:tabLst>
            </a:pPr>
            <a:r>
              <a:rPr lang="en-US" b="1" kern="100" dirty="0">
                <a:latin typeface="Times New Roman" panose="02020603050405020304" pitchFamily="18" charset="0"/>
                <a:ea typeface="Aptos" panose="020B0004020202020204" pitchFamily="34" charset="0"/>
                <a:cs typeface="Times New Roman" panose="02020603050405020304" pitchFamily="18" charset="0"/>
              </a:rPr>
              <a:t>Incomplete Non-Grantor (ING) </a:t>
            </a:r>
            <a:r>
              <a:rPr lang="en-US" kern="100" dirty="0">
                <a:latin typeface="Times New Roman" panose="02020603050405020304" pitchFamily="18" charset="0"/>
                <a:ea typeface="Aptos" panose="020B0004020202020204" pitchFamily="34" charset="0"/>
                <a:cs typeface="Times New Roman" panose="02020603050405020304" pitchFamily="18" charset="0"/>
              </a:rPr>
              <a:t>Trust: Offers Federal and State income tax planning opportunities. </a:t>
            </a:r>
          </a:p>
          <a:p>
            <a:pPr marL="800100" lvl="1" indent="-342900">
              <a:lnSpc>
                <a:spcPct val="115000"/>
              </a:lnSpc>
              <a:spcAft>
                <a:spcPts val="800"/>
              </a:spcAft>
              <a:buSzPts val="1000"/>
              <a:buFont typeface="Symbol" panose="05050102010706020507" pitchFamily="18" charset="2"/>
              <a:buChar char=""/>
              <a:tabLst>
                <a:tab pos="457200" algn="l"/>
              </a:tabLs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Irrevocable Life Insurance Trust (ILIT)</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 Excludes insurance proceeds from the taxable estate               and offers control</a:t>
            </a:r>
          </a:p>
          <a:p>
            <a:pPr marL="800100" lvl="1" indent="-342900">
              <a:lnSpc>
                <a:spcPct val="115000"/>
              </a:lnSpc>
              <a:spcAft>
                <a:spcPts val="800"/>
              </a:spcAft>
              <a:buSzPts val="1000"/>
              <a:buFont typeface="Symbol" panose="05050102010706020507" pitchFamily="18" charset="2"/>
              <a:buChar char=""/>
              <a:tabLst>
                <a:tab pos="457200" algn="l"/>
              </a:tabLs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Grantor Retained Annuity Trust (GRAT)</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 Transfers future appreciation of assets with minimal gift tax consequences.</a:t>
            </a:r>
          </a:p>
          <a:p>
            <a:pPr marL="800100" lvl="1" indent="-342900">
              <a:lnSpc>
                <a:spcPct val="115000"/>
              </a:lnSpc>
              <a:spcAft>
                <a:spcPts val="800"/>
              </a:spcAft>
              <a:buSzPts val="1000"/>
              <a:buFont typeface="Symbol" panose="05050102010706020507" pitchFamily="18" charset="2"/>
              <a:buChar char=""/>
              <a:tabLst>
                <a:tab pos="457200" algn="l"/>
              </a:tabLs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Spousal Lifetime Access Trust (SLAT)</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 Allows a spouse to be a beneficiary while a</a:t>
            </a:r>
            <a:r>
              <a:rPr lang="en-US" kern="100" dirty="0">
                <a:latin typeface="Times New Roman" panose="02020603050405020304" pitchFamily="18" charset="0"/>
                <a:ea typeface="Aptos" panose="020B0004020202020204" pitchFamily="34" charset="0"/>
                <a:cs typeface="Times New Roman" panose="02020603050405020304" pitchFamily="18" charset="0"/>
              </a:rPr>
              <a:t>re</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 outside the grantor's estate.</a:t>
            </a:r>
          </a:p>
        </p:txBody>
      </p:sp>
    </p:spTree>
    <p:extLst>
      <p:ext uri="{BB962C8B-B14F-4D97-AF65-F5344CB8AC3E}">
        <p14:creationId xmlns:p14="http://schemas.microsoft.com/office/powerpoint/2010/main" val="2202595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7A71817-CB36-26D2-D961-5B536843C1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EF15A8-6728-7766-79DF-1CA1CFC5FAD8}"/>
              </a:ext>
            </a:extLst>
          </p:cNvPr>
          <p:cNvSpPr>
            <a:spLocks noGrp="1"/>
          </p:cNvSpPr>
          <p:nvPr>
            <p:ph type="title"/>
          </p:nvPr>
        </p:nvSpPr>
        <p:spPr/>
        <p:txBody>
          <a:bodyPr/>
          <a:lstStyle/>
          <a:p>
            <a:r>
              <a:rPr lang="en-US" dirty="0">
                <a:solidFill>
                  <a:schemeClr val="tx1"/>
                </a:solidFill>
              </a:rPr>
              <a:t>The Accountant's Role &amp; Opportunities</a:t>
            </a:r>
          </a:p>
        </p:txBody>
      </p:sp>
      <p:sp>
        <p:nvSpPr>
          <p:cNvPr id="6" name="TextBox 5">
            <a:extLst>
              <a:ext uri="{FF2B5EF4-FFF2-40B4-BE49-F238E27FC236}">
                <a16:creationId xmlns:a16="http://schemas.microsoft.com/office/drawing/2014/main" id="{36621DAA-933A-E293-C282-BE1938DCB513}"/>
              </a:ext>
            </a:extLst>
          </p:cNvPr>
          <p:cNvSpPr txBox="1"/>
          <p:nvPr/>
        </p:nvSpPr>
        <p:spPr>
          <a:xfrm>
            <a:off x="554053" y="2240687"/>
            <a:ext cx="10487113" cy="3670300"/>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Identifying the Right Client</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Clients with high taxable income, significant liquid assets, desire to reduce their tax burden, and plan for generational wealth transfer.</a:t>
            </a:r>
          </a:p>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Collaborative Planning</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Work closely with estate planning attorneys to ensure the trust is drafted correctly and aligns with the client's financial goals.</a:t>
            </a:r>
          </a:p>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Ongoing Compliance</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kern="100" dirty="0">
                <a:latin typeface="Times New Roman" panose="02020603050405020304" pitchFamily="18" charset="0"/>
                <a:ea typeface="Aptos" panose="020B0004020202020204" pitchFamily="34" charset="0"/>
                <a:cs typeface="Times New Roman" panose="02020603050405020304" pitchFamily="18" charset="0"/>
              </a:rPr>
              <a:t> C</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ritical in ongoing administration, including preparing Form 1041 (U.S. Income Tax Return for Estates and Trusts), preparing K-1s, and </a:t>
            </a:r>
            <a:r>
              <a:rPr lang="en-US" kern="100" dirty="0">
                <a:latin typeface="Times New Roman" panose="02020603050405020304" pitchFamily="18" charset="0"/>
                <a:ea typeface="Aptos" panose="020B0004020202020204" pitchFamily="34" charset="0"/>
                <a:cs typeface="Times New Roman" panose="02020603050405020304" pitchFamily="18" charset="0"/>
              </a:rPr>
              <a:t>advising on</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distributions of income</a:t>
            </a:r>
            <a:r>
              <a:rPr lang="en-US" kern="100" dirty="0">
                <a:latin typeface="Times New Roman" panose="02020603050405020304" pitchFamily="18" charset="0"/>
                <a:ea typeface="Aptos" panose="020B0004020202020204" pitchFamily="34" charset="0"/>
                <a:cs typeface="Times New Roman" panose="02020603050405020304" pitchFamily="18" charset="0"/>
              </a:rPr>
              <a:t>.</a:t>
            </a:r>
          </a:p>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Beyond Tax Preparation</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Position yourself as a strategic advisor who can identify and implement these sophisticated planning strategies and deepening client relationships.</a:t>
            </a:r>
          </a:p>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latin typeface="Times New Roman" panose="02020603050405020304" pitchFamily="18" charset="0"/>
                <a:ea typeface="Aptos" panose="020B0004020202020204" pitchFamily="34" charset="0"/>
                <a:cs typeface="Times New Roman" panose="02020603050405020304" pitchFamily="18" charset="0"/>
              </a:rPr>
              <a:t>Educate the Client</a:t>
            </a:r>
            <a:r>
              <a:rPr lang="en-US" kern="100" dirty="0">
                <a:latin typeface="Times New Roman" panose="02020603050405020304" pitchFamily="18" charset="0"/>
                <a:ea typeface="Aptos" panose="020B0004020202020204" pitchFamily="34" charset="0"/>
                <a:cs typeface="Times New Roman" panose="02020603050405020304" pitchFamily="18" charset="0"/>
              </a:rPr>
              <a:t>:  Use knowledge of estate planning and estate income taxation planning to give</a:t>
            </a:r>
            <a:br>
              <a:rPr lang="en-US" kern="100" dirty="0">
                <a:latin typeface="Times New Roman" panose="02020603050405020304" pitchFamily="18" charset="0"/>
                <a:ea typeface="Aptos" panose="020B0004020202020204" pitchFamily="34" charset="0"/>
                <a:cs typeface="Times New Roman" panose="02020603050405020304" pitchFamily="18" charset="0"/>
              </a:rPr>
            </a:br>
            <a:r>
              <a:rPr lang="en-US" kern="100" dirty="0">
                <a:latin typeface="Times New Roman" panose="02020603050405020304" pitchFamily="18" charset="0"/>
                <a:ea typeface="Aptos" panose="020B0004020202020204" pitchFamily="34" charset="0"/>
                <a:cs typeface="Times New Roman" panose="02020603050405020304" pitchFamily="18" charset="0"/>
              </a:rPr>
              <a:t>the client knowledge of their next steps with an attorney</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062405D0-E2FF-9CDF-366E-25370305E2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40966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6692AD3-2E82-8D4B-CD67-5E6A8E6CE5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A5FCB9-7F5B-78A2-0B27-2344F258F902}"/>
              </a:ext>
            </a:extLst>
          </p:cNvPr>
          <p:cNvSpPr>
            <a:spLocks noGrp="1"/>
          </p:cNvSpPr>
          <p:nvPr>
            <p:ph type="title"/>
          </p:nvPr>
        </p:nvSpPr>
        <p:spPr/>
        <p:txBody>
          <a:bodyPr/>
          <a:lstStyle/>
          <a:p>
            <a:r>
              <a:rPr lang="en-US" dirty="0">
                <a:solidFill>
                  <a:schemeClr val="tx1"/>
                </a:solidFill>
              </a:rPr>
              <a:t>Common Misconceptions &amp; Pitfalls</a:t>
            </a:r>
          </a:p>
        </p:txBody>
      </p:sp>
      <p:sp>
        <p:nvSpPr>
          <p:cNvPr id="6" name="TextBox 5">
            <a:extLst>
              <a:ext uri="{FF2B5EF4-FFF2-40B4-BE49-F238E27FC236}">
                <a16:creationId xmlns:a16="http://schemas.microsoft.com/office/drawing/2014/main" id="{DF8728FE-FB94-CFCF-E441-D30517EB7EDD}"/>
              </a:ext>
            </a:extLst>
          </p:cNvPr>
          <p:cNvSpPr txBox="1"/>
          <p:nvPr/>
        </p:nvSpPr>
        <p:spPr>
          <a:xfrm>
            <a:off x="594360" y="2356604"/>
            <a:ext cx="8686373" cy="4299767"/>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"Trusts are only for the super-rich"</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This is no longer true, especially with the estate tax exemption potentially decreasing.  Income tax savings and asset protection are relevant for many clients.  Also remember possible plannings for Insurance proceeds and Medicaid protection trusts!</a:t>
            </a:r>
          </a:p>
          <a:p>
            <a:pPr marL="285750" marR="0" lvl="0" indent="-285750">
              <a:lnSpc>
                <a:spcPct val="115000"/>
              </a:lnSpc>
              <a:spcAft>
                <a:spcPts val="800"/>
              </a:spcAft>
              <a:buSzPts val="1000"/>
              <a:buFont typeface="Arial" panose="020B0604020202020204" pitchFamily="34" charset="0"/>
              <a:buChar char="•"/>
              <a:tabLst>
                <a:tab pos="457200" algn="l"/>
              </a:tabLst>
            </a:pPr>
            <a:endParaRPr lang="en-US"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"It's too complicated"</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While complex, the benefits often outweigh the administrative burden.  Understanding the core concepts allows you to be an effective guide for your clients.  Team with professionals to lessen the burden!</a:t>
            </a:r>
            <a:endParaRPr lang="en-US" kern="100" dirty="0">
              <a:latin typeface="Times New Roman" panose="02020603050405020304" pitchFamily="18" charset="0"/>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endParaRPr lang="en-US"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latin typeface="Times New Roman" panose="02020603050405020304" pitchFamily="18" charset="0"/>
                <a:ea typeface="Aptos" panose="020B0004020202020204" pitchFamily="34" charset="0"/>
                <a:cs typeface="Times New Roman" panose="02020603050405020304" pitchFamily="18" charset="0"/>
              </a:rPr>
              <a:t>No one wants to talk about dying</a:t>
            </a:r>
            <a:r>
              <a:rPr lang="en-US" kern="100" dirty="0">
                <a:latin typeface="Times New Roman" panose="02020603050405020304" pitchFamily="18" charset="0"/>
                <a:ea typeface="Aptos" panose="020B0004020202020204" pitchFamily="34" charset="0"/>
                <a:cs typeface="Times New Roman" panose="02020603050405020304" pitchFamily="18" charset="0"/>
              </a:rPr>
              <a:t>: While no one wants to think about it, it’s better to plan ahead and leave less of a burden for loved ones and ensure that your wishes are executed.</a:t>
            </a:r>
            <a:endParaRPr lang="en-US" sz="18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C8B5612B-DEF4-6B56-8869-965C6C6C49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1937743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E8625628-B986-70F6-3DF9-59FAC68073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2694" y="5638800"/>
            <a:ext cx="1215766" cy="1219200"/>
          </a:xfrm>
          <a:prstGeom prst="rect">
            <a:avLst/>
          </a:prstGeom>
        </p:spPr>
      </p:pic>
      <p:sp>
        <p:nvSpPr>
          <p:cNvPr id="2" name="Title 1">
            <a:extLst>
              <a:ext uri="{FF2B5EF4-FFF2-40B4-BE49-F238E27FC236}">
                <a16:creationId xmlns:a16="http://schemas.microsoft.com/office/drawing/2014/main" id="{1F02BAA2-3DA8-DA38-B891-E3CCE9BA9864}"/>
              </a:ext>
            </a:extLst>
          </p:cNvPr>
          <p:cNvSpPr>
            <a:spLocks noGrp="1"/>
          </p:cNvSpPr>
          <p:nvPr>
            <p:ph type="title"/>
          </p:nvPr>
        </p:nvSpPr>
        <p:spPr/>
        <p:txBody>
          <a:bodyPr/>
          <a:lstStyle/>
          <a:p>
            <a:r>
              <a:rPr lang="en-US" dirty="0">
                <a:solidFill>
                  <a:schemeClr val="tx1"/>
                </a:solidFill>
              </a:rPr>
              <a:t>Understand Basics of a Trust</a:t>
            </a:r>
          </a:p>
        </p:txBody>
      </p:sp>
      <p:sp>
        <p:nvSpPr>
          <p:cNvPr id="6" name="TextBox 5">
            <a:extLst>
              <a:ext uri="{FF2B5EF4-FFF2-40B4-BE49-F238E27FC236}">
                <a16:creationId xmlns:a16="http://schemas.microsoft.com/office/drawing/2014/main" id="{1DA9EF0B-EDA9-CC2F-DCA0-F3B09F40F1BE}"/>
              </a:ext>
            </a:extLst>
          </p:cNvPr>
          <p:cNvSpPr txBox="1"/>
          <p:nvPr/>
        </p:nvSpPr>
        <p:spPr>
          <a:xfrm>
            <a:off x="515752" y="2106058"/>
            <a:ext cx="10627964" cy="4751942"/>
          </a:xfrm>
          <a:prstGeom prst="rect">
            <a:avLst/>
          </a:prstGeom>
          <a:noFill/>
        </p:spPr>
        <p:txBody>
          <a:bodyPr wrap="square">
            <a:spAutoFit/>
          </a:bodyPr>
          <a:lstStyle/>
          <a:p>
            <a:pPr marL="0" marR="0">
              <a:lnSpc>
                <a:spcPct val="115000"/>
              </a:lnSpc>
              <a:spcAft>
                <a:spcPts val="800"/>
              </a:spcAft>
              <a:buNone/>
            </a:pP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A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Trust </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is a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legal arrangement </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where an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individual</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(the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trustor</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transfers assets to </a:t>
            </a:r>
            <a:r>
              <a:rPr lang="en-US" sz="1600" b="1" kern="100" dirty="0">
                <a:latin typeface="Times New Roman" panose="02020603050405020304" pitchFamily="18" charset="0"/>
                <a:ea typeface="Aptos" panose="020B0004020202020204" pitchFamily="34" charset="0"/>
                <a:cs typeface="Times New Roman" panose="02020603050405020304" pitchFamily="18" charset="0"/>
              </a:rPr>
              <a:t>a fiduciary party</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(the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trustee</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to be managed for the benefit of a third party </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(the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beneficiary</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a:t>
            </a:r>
          </a:p>
          <a:p>
            <a:pPr marL="285750" marR="0" indent="-285750">
              <a:lnSpc>
                <a:spcPct val="115000"/>
              </a:lnSpc>
              <a:spcAft>
                <a:spcPts val="800"/>
              </a:spcAft>
              <a:buFont typeface="Arial" panose="020B0604020202020204" pitchFamily="34" charset="0"/>
              <a:buChar char="•"/>
            </a:pPr>
            <a:r>
              <a:rPr lang="en-US" sz="1600" b="1" u="sng" kern="100" dirty="0">
                <a:effectLst/>
                <a:latin typeface="Times New Roman" panose="02020603050405020304" pitchFamily="18" charset="0"/>
                <a:ea typeface="Aptos" panose="020B0004020202020204" pitchFamily="34" charset="0"/>
                <a:cs typeface="Times New Roman" panose="02020603050405020304" pitchFamily="18" charset="0"/>
              </a:rPr>
              <a:t>Trustor</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(or Grantor, Settlor) </a:t>
            </a:r>
            <a:r>
              <a:rPr lang="en-US" sz="1600" kern="100" dirty="0">
                <a:latin typeface="Times New Roman" panose="02020603050405020304" pitchFamily="18" charset="0"/>
                <a:ea typeface="Aptos" panose="020B0004020202020204" pitchFamily="34" charset="0"/>
                <a:cs typeface="Times New Roman" panose="02020603050405020304" pitchFamily="18" charset="0"/>
              </a:rPr>
              <a:t>I</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ndividual who creates the trust and transfers assets into it.  Trustor defines the terms, purpose, and beneficiaries of the trust in the trust document.</a:t>
            </a:r>
          </a:p>
          <a:p>
            <a:pPr marL="285750" marR="0" indent="-285750">
              <a:lnSpc>
                <a:spcPct val="115000"/>
              </a:lnSpc>
              <a:spcAft>
                <a:spcPts val="800"/>
              </a:spcAft>
              <a:buFont typeface="Arial" panose="020B0604020202020204" pitchFamily="34" charset="0"/>
              <a:buChar char="•"/>
            </a:pPr>
            <a:r>
              <a:rPr lang="en-US" sz="1600" b="1" u="sng" kern="100" dirty="0">
                <a:effectLst/>
                <a:latin typeface="Times New Roman" panose="02020603050405020304" pitchFamily="18" charset="0"/>
                <a:ea typeface="Aptos" panose="020B0004020202020204" pitchFamily="34" charset="0"/>
                <a:cs typeface="Times New Roman" panose="02020603050405020304" pitchFamily="18" charset="0"/>
              </a:rPr>
              <a:t>Trustee</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Person or entity </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appointed to hold and manage the trust's assets.  Trustee is a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fiduciary</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meaning they are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legally obligated</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as a fiduciary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to act in the best interests of the trust and beneficiaries</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a:t>
            </a:r>
          </a:p>
          <a:p>
            <a:pPr marL="285750" marR="0" indent="-285750">
              <a:lnSpc>
                <a:spcPct val="115000"/>
              </a:lnSpc>
              <a:spcAft>
                <a:spcPts val="800"/>
              </a:spcAft>
              <a:buFont typeface="Arial" panose="020B0604020202020204" pitchFamily="34" charset="0"/>
              <a:buChar char="•"/>
            </a:pPr>
            <a:r>
              <a:rPr lang="en-US" sz="1600" b="1" u="sng" kern="100" dirty="0">
                <a:effectLst/>
                <a:latin typeface="Times New Roman" panose="02020603050405020304" pitchFamily="18" charset="0"/>
                <a:ea typeface="Aptos" panose="020B0004020202020204" pitchFamily="34" charset="0"/>
                <a:cs typeface="Times New Roman" panose="02020603050405020304" pitchFamily="18" charset="0"/>
              </a:rPr>
              <a:t>Fiduciary Duties of a Trustee</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States impose different regulations but generally</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 Trustee duties are legally binding </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and include:</a:t>
            </a:r>
          </a:p>
          <a:p>
            <a:pPr marL="742950" lvl="1" indent="-285750">
              <a:lnSpc>
                <a:spcPct val="115000"/>
              </a:lnSpc>
              <a:spcAft>
                <a:spcPts val="800"/>
              </a:spcAft>
              <a:buFont typeface="Arial" panose="020B0604020202020204" pitchFamily="34" charset="0"/>
              <a:buChar char="•"/>
            </a:pPr>
            <a:r>
              <a:rPr lang="en-US" sz="1600" b="1" u="sng" kern="100" dirty="0">
                <a:effectLst/>
                <a:latin typeface="Times New Roman" panose="02020603050405020304" pitchFamily="18" charset="0"/>
                <a:ea typeface="Aptos" panose="020B0004020202020204" pitchFamily="34" charset="0"/>
                <a:cs typeface="Times New Roman" panose="02020603050405020304" pitchFamily="18" charset="0"/>
              </a:rPr>
              <a:t>Duty of Loyalty</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Trustee must act solely in the best interests of the beneficiaries and cannot engage in self-dealing.</a:t>
            </a:r>
          </a:p>
          <a:p>
            <a:pPr marL="742950" lvl="1" indent="-285750">
              <a:lnSpc>
                <a:spcPct val="115000"/>
              </a:lnSpc>
              <a:spcAft>
                <a:spcPts val="800"/>
              </a:spcAft>
              <a:buFont typeface="Arial" panose="020B0604020202020204" pitchFamily="34" charset="0"/>
              <a:buChar char="•"/>
            </a:pPr>
            <a:r>
              <a:rPr lang="en-US" sz="1600" b="1" u="sng" kern="100" dirty="0">
                <a:effectLst/>
                <a:latin typeface="Times New Roman" panose="02020603050405020304" pitchFamily="18" charset="0"/>
                <a:ea typeface="Aptos" panose="020B0004020202020204" pitchFamily="34" charset="0"/>
                <a:cs typeface="Times New Roman" panose="02020603050405020304" pitchFamily="18" charset="0"/>
              </a:rPr>
              <a:t>Duty of Prudence</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Trustee must manage the trust's assets with reasonable care and skill, similar to how a prudent person would manage their own affairs. This includes prudent investment strategies and diversification.</a:t>
            </a:r>
          </a:p>
          <a:p>
            <a:pPr marL="742950" lvl="1" indent="-285750">
              <a:lnSpc>
                <a:spcPct val="115000"/>
              </a:lnSpc>
              <a:spcAft>
                <a:spcPts val="800"/>
              </a:spcAft>
              <a:buFont typeface="Arial" panose="020B0604020202020204" pitchFamily="34" charset="0"/>
              <a:buChar char="•"/>
            </a:pPr>
            <a:r>
              <a:rPr lang="en-US" sz="1600" b="1" u="sng" kern="100" dirty="0">
                <a:effectLst/>
                <a:latin typeface="Times New Roman" panose="02020603050405020304" pitchFamily="18" charset="0"/>
                <a:ea typeface="Aptos" panose="020B0004020202020204" pitchFamily="34" charset="0"/>
                <a:cs typeface="Times New Roman" panose="02020603050405020304" pitchFamily="18" charset="0"/>
              </a:rPr>
              <a:t>Duty of Impartiality</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If there are multiple beneficiaries, </a:t>
            </a:r>
            <a:r>
              <a:rPr lang="en-US" sz="1600" kern="100" dirty="0">
                <a:latin typeface="Times New Roman" panose="02020603050405020304" pitchFamily="18" charset="0"/>
                <a:ea typeface="Aptos" panose="020B0004020202020204" pitchFamily="34" charset="0"/>
                <a:cs typeface="Times New Roman" panose="02020603050405020304" pitchFamily="18" charset="0"/>
              </a:rPr>
              <a:t>T</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rustee must treat them fairly and without favoring one over another.</a:t>
            </a:r>
          </a:p>
          <a:p>
            <a:pPr marL="742950" lvl="1" indent="-285750">
              <a:lnSpc>
                <a:spcPct val="115000"/>
              </a:lnSpc>
              <a:spcAft>
                <a:spcPts val="800"/>
              </a:spcAft>
              <a:buFont typeface="Arial" panose="020B0604020202020204" pitchFamily="34" charset="0"/>
              <a:buChar char="•"/>
            </a:pPr>
            <a:r>
              <a:rPr lang="en-US" sz="1600" b="1" u="sng" kern="100" dirty="0">
                <a:effectLst/>
                <a:latin typeface="Times New Roman" panose="02020603050405020304" pitchFamily="18" charset="0"/>
                <a:ea typeface="Aptos" panose="020B0004020202020204" pitchFamily="34" charset="0"/>
                <a:cs typeface="Times New Roman" panose="02020603050405020304" pitchFamily="18" charset="0"/>
              </a:rPr>
              <a:t>Duty to Inform &amp; Account</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Trustee must keep detailed records and provide regular accounting to the beneficiaries</a:t>
            </a:r>
          </a:p>
        </p:txBody>
      </p:sp>
    </p:spTree>
    <p:extLst>
      <p:ext uri="{BB962C8B-B14F-4D97-AF65-F5344CB8AC3E}">
        <p14:creationId xmlns:p14="http://schemas.microsoft.com/office/powerpoint/2010/main" val="2500548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FD25D-53B4-7259-4AB8-8BD65F36270A}"/>
              </a:ext>
            </a:extLst>
          </p:cNvPr>
          <p:cNvSpPr>
            <a:spLocks noGrp="1"/>
          </p:cNvSpPr>
          <p:nvPr>
            <p:ph type="title"/>
          </p:nvPr>
        </p:nvSpPr>
        <p:spPr/>
        <p:txBody>
          <a:bodyPr/>
          <a:lstStyle/>
          <a:p>
            <a:r>
              <a:rPr lang="en-US" dirty="0">
                <a:solidFill>
                  <a:schemeClr val="tx1"/>
                </a:solidFill>
              </a:rPr>
              <a:t>Continue . . . Understand Basics of a Trust</a:t>
            </a:r>
          </a:p>
        </p:txBody>
      </p:sp>
      <p:sp>
        <p:nvSpPr>
          <p:cNvPr id="6" name="TextBox 5">
            <a:extLst>
              <a:ext uri="{FF2B5EF4-FFF2-40B4-BE49-F238E27FC236}">
                <a16:creationId xmlns:a16="http://schemas.microsoft.com/office/drawing/2014/main" id="{BEDDA2FF-96B9-CB38-9903-EE30DDAFD714}"/>
              </a:ext>
            </a:extLst>
          </p:cNvPr>
          <p:cNvSpPr txBox="1"/>
          <p:nvPr/>
        </p:nvSpPr>
        <p:spPr>
          <a:xfrm>
            <a:off x="344663" y="1772725"/>
            <a:ext cx="10028062" cy="4926092"/>
          </a:xfrm>
          <a:prstGeom prst="rect">
            <a:avLst/>
          </a:prstGeom>
          <a:noFill/>
        </p:spPr>
        <p:txBody>
          <a:bodyPr wrap="square">
            <a:spAutoFit/>
          </a:bodyPr>
          <a:lstStyle/>
          <a:p>
            <a:pPr marL="285750" marR="0" indent="-285750">
              <a:lnSpc>
                <a:spcPct val="115000"/>
              </a:lnSpc>
              <a:spcAft>
                <a:spcPts val="800"/>
              </a:spcAft>
              <a:buFont typeface="Arial" panose="020B0604020202020204" pitchFamily="34" charset="0"/>
              <a:buChar char="•"/>
            </a:pPr>
            <a:r>
              <a:rPr lang="en-US" sz="1800" b="1" u="sng" kern="100" dirty="0">
                <a:effectLst/>
                <a:latin typeface="Times New Roman" panose="02020603050405020304" pitchFamily="18" charset="0"/>
                <a:ea typeface="Aptos" panose="020B0004020202020204" pitchFamily="34" charset="0"/>
                <a:cs typeface="Times New Roman" panose="02020603050405020304" pitchFamily="18" charset="0"/>
              </a:rPr>
              <a:t>Beneficiaries</a:t>
            </a: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kern="100" dirty="0">
                <a:latin typeface="Times New Roman" panose="02020603050405020304" pitchFamily="18" charset="0"/>
                <a:ea typeface="Aptos" panose="020B0004020202020204" pitchFamily="34" charset="0"/>
                <a:cs typeface="Times New Roman" panose="02020603050405020304" pitchFamily="18" charset="0"/>
              </a:rPr>
              <a:t>I</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ndividuals or entities for whose benefit the trust was created.</a:t>
            </a:r>
          </a:p>
          <a:p>
            <a:pPr marL="742950" lvl="1" indent="-285750">
              <a:lnSpc>
                <a:spcPct val="115000"/>
              </a:lnSpc>
              <a:spcAft>
                <a:spcPts val="800"/>
              </a:spcAft>
              <a:buFont typeface="Arial" panose="020B0604020202020204" pitchFamily="34" charset="0"/>
              <a:buChar char="•"/>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Beneficiaries receive distributions of income and/or principal from the trust according to the terms set by the trustor.</a:t>
            </a:r>
          </a:p>
          <a:p>
            <a:pPr marL="1200150" lvl="2" indent="-285750">
              <a:lnSpc>
                <a:spcPct val="115000"/>
              </a:lnSpc>
              <a:spcAft>
                <a:spcPts val="800"/>
              </a:spcAft>
              <a:buFont typeface="Arial" panose="020B0604020202020204" pitchFamily="34" charset="0"/>
              <a:buChar char="•"/>
            </a:pPr>
            <a:r>
              <a:rPr lang="en-US" kern="100" dirty="0">
                <a:latin typeface="Times New Roman" panose="02020603050405020304" pitchFamily="18" charset="0"/>
                <a:ea typeface="Aptos" panose="020B0004020202020204" pitchFamily="34" charset="0"/>
                <a:cs typeface="Times New Roman" panose="02020603050405020304" pitchFamily="18" charset="0"/>
              </a:rPr>
              <a:t>Capital Gains are treated differently from ordinary income and must be specifically addressed in the trust document</a:t>
            </a:r>
          </a:p>
          <a:p>
            <a:pPr marL="1657350" lvl="3" indent="-285750">
              <a:lnSpc>
                <a:spcPct val="115000"/>
              </a:lnSpc>
              <a:spcAft>
                <a:spcPts val="800"/>
              </a:spcAft>
              <a:buFont typeface="Arial" panose="020B0604020202020204" pitchFamily="34" charset="0"/>
              <a:buChar char="•"/>
            </a:pPr>
            <a:r>
              <a:rPr lang="en-US" kern="100" dirty="0">
                <a:latin typeface="Times New Roman" panose="02020603050405020304" pitchFamily="18" charset="0"/>
                <a:ea typeface="Aptos" panose="020B0004020202020204" pitchFamily="34" charset="0"/>
                <a:cs typeface="Times New Roman" panose="02020603050405020304" pitchFamily="18" charset="0"/>
              </a:rPr>
              <a:t>Treasury Regulation Section 1.643(a)-3(b) allows capital gains to be distributable when addressed in trust and according to local law</a:t>
            </a:r>
          </a:p>
          <a:p>
            <a:pPr marL="742950" lvl="1" indent="-285750">
              <a:lnSpc>
                <a:spcPct val="115000"/>
              </a:lnSpc>
              <a:spcAft>
                <a:spcPts val="800"/>
              </a:spcAft>
              <a:buFont typeface="Arial" panose="020B0604020202020204" pitchFamily="34" charset="0"/>
              <a:buChar char="•"/>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Beneficiaries have an</a:t>
            </a:r>
            <a:r>
              <a:rPr lang="en-US" kern="100" dirty="0">
                <a:latin typeface="Times New Roman" panose="02020603050405020304" pitchFamily="18" charset="0"/>
                <a:ea typeface="Aptos" panose="020B0004020202020204" pitchFamily="34" charset="0"/>
                <a:cs typeface="Times New Roman" panose="02020603050405020304" pitchFamily="18" charset="0"/>
              </a:rPr>
              <a:t> </a:t>
            </a:r>
            <a:r>
              <a:rPr lang="en-US" b="1" kern="100" dirty="0">
                <a:latin typeface="Times New Roman" panose="02020603050405020304" pitchFamily="18" charset="0"/>
                <a:ea typeface="Aptos" panose="020B0004020202020204" pitchFamily="34" charset="0"/>
                <a:cs typeface="Times New Roman" panose="02020603050405020304" pitchFamily="18" charset="0"/>
              </a:rPr>
              <a:t>equitable title/equitable interest </a:t>
            </a:r>
            <a:r>
              <a:rPr lang="en-US" kern="100" dirty="0">
                <a:latin typeface="Times New Roman" panose="02020603050405020304" pitchFamily="18" charset="0"/>
                <a:ea typeface="Aptos" panose="020B0004020202020204" pitchFamily="34" charset="0"/>
                <a:cs typeface="Times New Roman" panose="02020603050405020304" pitchFamily="18" charset="0"/>
              </a:rPr>
              <a:t>in the principal/income</a:t>
            </a:r>
          </a:p>
          <a:p>
            <a:pPr marL="285750" marR="0" indent="-285750">
              <a:lnSpc>
                <a:spcPct val="115000"/>
              </a:lnSpc>
              <a:spcAft>
                <a:spcPts val="800"/>
              </a:spcAft>
              <a:buFont typeface="Arial" panose="020B0604020202020204" pitchFamily="34" charset="0"/>
              <a:buChar char="•"/>
            </a:pPr>
            <a:r>
              <a:rPr lang="en-US" sz="1800" b="1" u="sng" kern="100" dirty="0">
                <a:effectLst/>
                <a:latin typeface="Times New Roman" panose="02020603050405020304" pitchFamily="18" charset="0"/>
                <a:ea typeface="Aptos" panose="020B0004020202020204" pitchFamily="34" charset="0"/>
                <a:cs typeface="Times New Roman" panose="02020603050405020304" pitchFamily="18" charset="0"/>
              </a:rPr>
              <a:t>Corpus</a:t>
            </a:r>
            <a:r>
              <a:rPr lang="en-US" sz="1800" u="sng" kern="100" dirty="0">
                <a:effectLst/>
                <a:latin typeface="Times New Roman" panose="02020603050405020304" pitchFamily="18" charset="0"/>
                <a:ea typeface="Aptos" panose="020B0004020202020204" pitchFamily="34" charset="0"/>
                <a:cs typeface="Times New Roman" panose="02020603050405020304" pitchFamily="18" charset="0"/>
              </a:rPr>
              <a:t> (or </a:t>
            </a:r>
            <a:r>
              <a:rPr lang="en-US" sz="1800" b="1" u="sng" kern="100" dirty="0">
                <a:effectLst/>
                <a:latin typeface="Times New Roman" panose="02020603050405020304" pitchFamily="18" charset="0"/>
                <a:ea typeface="Aptos" panose="020B0004020202020204" pitchFamily="34" charset="0"/>
                <a:cs typeface="Times New Roman" panose="02020603050405020304" pitchFamily="18" charset="0"/>
              </a:rPr>
              <a:t>Principal</a:t>
            </a:r>
            <a:r>
              <a:rPr lang="en-US" sz="1800" u="sng"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Term for the original assets placed into the trust by the trustor, as well as possibly any subsequent additions or capital gains.  The corpus is the foundation of the trust, possibly generating income for the beneficiaries while generally being preserved for future distribution.</a:t>
            </a:r>
          </a:p>
          <a:p>
            <a:pPr marL="742950" lvl="1" indent="-285750">
              <a:lnSpc>
                <a:spcPct val="115000"/>
              </a:lnSpc>
              <a:spcAft>
                <a:spcPts val="800"/>
              </a:spcAft>
              <a:buFont typeface="Arial" panose="020B0604020202020204" pitchFamily="34" charset="0"/>
              <a:buChar char="•"/>
            </a:pPr>
            <a:r>
              <a:rPr lang="en-US" kern="100" dirty="0">
                <a:latin typeface="Times New Roman" panose="02020603050405020304" pitchFamily="18" charset="0"/>
                <a:ea typeface="Aptos" panose="020B0004020202020204" pitchFamily="34" charset="0"/>
                <a:cs typeface="Times New Roman" panose="02020603050405020304" pitchFamily="18" charset="0"/>
              </a:rPr>
              <a:t>The trust has </a:t>
            </a:r>
            <a:r>
              <a:rPr lang="en-US" b="1" kern="100" dirty="0">
                <a:latin typeface="Times New Roman" panose="02020603050405020304" pitchFamily="18" charset="0"/>
                <a:ea typeface="Aptos" panose="020B0004020202020204" pitchFamily="34" charset="0"/>
                <a:cs typeface="Times New Roman" panose="02020603050405020304" pitchFamily="18" charset="0"/>
              </a:rPr>
              <a:t>legal title/legal interest in </a:t>
            </a:r>
            <a:r>
              <a:rPr lang="en-US" kern="100" dirty="0">
                <a:latin typeface="Times New Roman" panose="02020603050405020304" pitchFamily="18" charset="0"/>
                <a:ea typeface="Aptos" panose="020B0004020202020204" pitchFamily="34" charset="0"/>
                <a:cs typeface="Times New Roman" panose="02020603050405020304" pitchFamily="18" charset="0"/>
              </a:rPr>
              <a:t>the principal/income (if properly funded)</a:t>
            </a:r>
          </a:p>
          <a:p>
            <a:pPr marL="1200150" lvl="2" indent="-285750">
              <a:lnSpc>
                <a:spcPct val="115000"/>
              </a:lnSpc>
              <a:spcAft>
                <a:spcPts val="800"/>
              </a:spcAft>
              <a:buFont typeface="Arial" panose="020B0604020202020204" pitchFamily="34" charset="0"/>
              <a:buChar char="•"/>
            </a:pPr>
            <a:r>
              <a:rPr lang="en-US" kern="100" dirty="0">
                <a:latin typeface="Times New Roman" panose="02020603050405020304" pitchFamily="18" charset="0"/>
                <a:ea typeface="Aptos" panose="020B0004020202020204" pitchFamily="34" charset="0"/>
                <a:cs typeface="Times New Roman" panose="02020603050405020304" pitchFamily="18" charset="0"/>
              </a:rPr>
              <a:t>Allows control over the principal/income and to deliver it to beneficiaries according to plan</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DEBD0D9F-0C30-8335-D6EE-64971D007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495578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a:extLst>
            <a:ext uri="{FF2B5EF4-FFF2-40B4-BE49-F238E27FC236}">
              <a16:creationId xmlns:a16="http://schemas.microsoft.com/office/drawing/2014/main" id="{9CC777C5-530E-3217-481D-B3CEC1D84FA3}"/>
            </a:ext>
          </a:extLst>
        </p:cNvPr>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4C01F68E-DF8A-D519-8648-A07EDBF996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670C6E56-3002-F261-B26A-9B0513C8E8D5}"/>
              </a:ext>
            </a:extLst>
          </p:cNvPr>
          <p:cNvSpPr>
            <a:spLocks noGrp="1"/>
          </p:cNvSpPr>
          <p:nvPr>
            <p:ph type="title"/>
          </p:nvPr>
        </p:nvSpPr>
        <p:spPr/>
        <p:txBody>
          <a:bodyPr/>
          <a:lstStyle/>
          <a:p>
            <a:r>
              <a:rPr lang="en-US" dirty="0">
                <a:solidFill>
                  <a:schemeClr val="tx1"/>
                </a:solidFill>
                <a:cs typeface="Times New Roman" panose="02020603050405020304" pitchFamily="18" charset="0"/>
              </a:rPr>
              <a:t>Estate Freezing</a:t>
            </a:r>
          </a:p>
        </p:txBody>
      </p:sp>
      <p:sp>
        <p:nvSpPr>
          <p:cNvPr id="6" name="TextBox 5">
            <a:extLst>
              <a:ext uri="{FF2B5EF4-FFF2-40B4-BE49-F238E27FC236}">
                <a16:creationId xmlns:a16="http://schemas.microsoft.com/office/drawing/2014/main" id="{D2BEB9BE-DC63-A40A-1F15-4E71828DD1EC}"/>
              </a:ext>
            </a:extLst>
          </p:cNvPr>
          <p:cNvSpPr txBox="1"/>
          <p:nvPr/>
        </p:nvSpPr>
        <p:spPr>
          <a:xfrm>
            <a:off x="398794" y="2332554"/>
            <a:ext cx="10169495" cy="4247317"/>
          </a:xfrm>
          <a:prstGeom prst="rect">
            <a:avLst/>
          </a:prstGeom>
          <a:noFill/>
        </p:spPr>
        <p:txBody>
          <a:bodyPr wrap="square">
            <a:spAutoFit/>
          </a:bodyPr>
          <a:lstStyle/>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What is </a:t>
            </a: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asset freezing</a:t>
            </a:r>
            <a:r>
              <a:rPr lang="en-US" dirty="0">
                <a:latin typeface="Times New Roman" panose="02020603050405020304" pitchFamily="18" charset="0"/>
                <a:cs typeface="Times New Roman" panose="02020603050405020304" pitchFamily="18" charset="0"/>
              </a:rPr>
              <a:t>”? A strategic estate planning technique that "locks in" the current value of an appreciating asset.  This prevents its future growth from being included in a taxable estate.</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Why do it</a:t>
            </a:r>
            <a:r>
              <a:rPr lang="en-US" dirty="0">
                <a:latin typeface="Times New Roman" panose="02020603050405020304" pitchFamily="18" charset="0"/>
                <a:cs typeface="Times New Roman" panose="02020603050405020304" pitchFamily="18" charset="0"/>
              </a:rPr>
              <a:t>?  The goal is to transfer future appreciation of assets to beneficiaries with little to no gift or estate tax, taking full advantage of your lifetime gift and estate tax exemption.  </a:t>
            </a:r>
          </a:p>
          <a:p>
            <a:pPr>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Mostly for UHNW clients.  However “locking in” the unused DSUE exemption is for client’s with medium to HNW clients.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IRS has an </a:t>
            </a:r>
            <a:r>
              <a:rPr lang="en-US" b="1" dirty="0">
                <a:latin typeface="Times New Roman" panose="02020603050405020304" pitchFamily="18" charset="0"/>
                <a:cs typeface="Times New Roman" panose="02020603050405020304" pitchFamily="18" charset="0"/>
              </a:rPr>
              <a:t>anti-</a:t>
            </a:r>
            <a:r>
              <a:rPr lang="en-US" b="1" dirty="0" err="1">
                <a:latin typeface="Times New Roman" panose="02020603050405020304" pitchFamily="18" charset="0"/>
                <a:cs typeface="Times New Roman" panose="02020603050405020304" pitchFamily="18" charset="0"/>
              </a:rPr>
              <a:t>clawback</a:t>
            </a:r>
            <a:r>
              <a:rPr lang="en-US" b="1" dirty="0">
                <a:latin typeface="Times New Roman" panose="02020603050405020304" pitchFamily="18" charset="0"/>
                <a:cs typeface="Times New Roman" panose="02020603050405020304" pitchFamily="18" charset="0"/>
              </a:rPr>
              <a:t> rule </a:t>
            </a:r>
            <a:r>
              <a:rPr lang="en-US" dirty="0">
                <a:latin typeface="Times New Roman" panose="02020603050405020304" pitchFamily="18" charset="0"/>
                <a:cs typeface="Times New Roman" panose="02020603050405020304" pitchFamily="18" charset="0"/>
              </a:rPr>
              <a:t>(Treasury Regulation 26 CFR 20.2010-1(c)) for </a:t>
            </a:r>
            <a:r>
              <a:rPr lang="en-US" b="1" dirty="0">
                <a:latin typeface="Times New Roman" panose="02020603050405020304" pitchFamily="18" charset="0"/>
                <a:cs typeface="Times New Roman" panose="02020603050405020304" pitchFamily="18" charset="0"/>
              </a:rPr>
              <a:t>unused Estate Tax Exemption </a:t>
            </a:r>
            <a:r>
              <a:rPr lang="en-US" dirty="0">
                <a:latin typeface="Times New Roman" panose="02020603050405020304" pitchFamily="18" charset="0"/>
                <a:cs typeface="Times New Roman" panose="02020603050405020304" pitchFamily="18" charset="0"/>
              </a:rPr>
              <a:t>– meaning if the taxpayer uses an exempt amount in one year that goes over the preceding year’s new exemption, the taxpayer is exempt from the amount applied in the year when the estate tax exemption was used.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Federal Exemption is subject to Congress (political) change </a:t>
            </a:r>
            <a:r>
              <a:rPr lang="en-US" b="1" dirty="0">
                <a:latin typeface="Times New Roman" panose="02020603050405020304" pitchFamily="18" charset="0"/>
                <a:cs typeface="Times New Roman" panose="02020603050405020304" pitchFamily="18" charset="0"/>
              </a:rPr>
              <a:t>which is why</a:t>
            </a:r>
            <a:r>
              <a:rPr lang="en-US" dirty="0">
                <a:latin typeface="Times New Roman" panose="02020603050405020304" pitchFamily="18" charset="0"/>
                <a:cs typeface="Times New Roman" panose="02020603050405020304" pitchFamily="18" charset="0"/>
              </a:rPr>
              <a:t> one might decide to plan trust planning now rather than later. You freeze the asset value as well as the exemption amount.</a:t>
            </a:r>
          </a:p>
        </p:txBody>
      </p:sp>
    </p:spTree>
    <p:extLst>
      <p:ext uri="{BB962C8B-B14F-4D97-AF65-F5344CB8AC3E}">
        <p14:creationId xmlns:p14="http://schemas.microsoft.com/office/powerpoint/2010/main" val="2803063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3A03FD5F-66A9-07A2-66F6-41723ED32D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8096" y="5283200"/>
            <a:ext cx="1570364" cy="1574800"/>
          </a:xfrm>
          <a:prstGeom prst="rect">
            <a:avLst/>
          </a:prstGeom>
        </p:spPr>
      </p:pic>
      <p:sp>
        <p:nvSpPr>
          <p:cNvPr id="2" name="Title 1">
            <a:extLst>
              <a:ext uri="{FF2B5EF4-FFF2-40B4-BE49-F238E27FC236}">
                <a16:creationId xmlns:a16="http://schemas.microsoft.com/office/drawing/2014/main" id="{8D7E33A6-B710-F88D-2AF0-E2104437CEF0}"/>
              </a:ext>
            </a:extLst>
          </p:cNvPr>
          <p:cNvSpPr>
            <a:spLocks noGrp="1"/>
          </p:cNvSpPr>
          <p:nvPr>
            <p:ph type="title"/>
          </p:nvPr>
        </p:nvSpPr>
        <p:spPr>
          <a:xfrm>
            <a:off x="602906" y="0"/>
            <a:ext cx="9778365" cy="1494596"/>
          </a:xfrm>
        </p:spPr>
        <p:txBody>
          <a:bodyPr/>
          <a:lstStyle/>
          <a:p>
            <a:r>
              <a:rPr lang="en-US" dirty="0">
                <a:solidFill>
                  <a:schemeClr val="tx1"/>
                </a:solidFill>
              </a:rPr>
              <a:t>Trust Income Taxation</a:t>
            </a:r>
          </a:p>
        </p:txBody>
      </p:sp>
      <p:sp>
        <p:nvSpPr>
          <p:cNvPr id="6" name="TextBox 5">
            <a:extLst>
              <a:ext uri="{FF2B5EF4-FFF2-40B4-BE49-F238E27FC236}">
                <a16:creationId xmlns:a16="http://schemas.microsoft.com/office/drawing/2014/main" id="{1F79DB64-ED2A-958E-7284-2567033070F2}"/>
              </a:ext>
            </a:extLst>
          </p:cNvPr>
          <p:cNvSpPr txBox="1"/>
          <p:nvPr/>
        </p:nvSpPr>
        <p:spPr>
          <a:xfrm>
            <a:off x="0" y="2126843"/>
            <a:ext cx="10666148" cy="4515723"/>
          </a:xfrm>
          <a:prstGeom prst="rect">
            <a:avLst/>
          </a:prstGeom>
          <a:noFill/>
        </p:spPr>
        <p:txBody>
          <a:bodyPr wrap="square">
            <a:spAutoFit/>
          </a:bodyPr>
          <a:lstStyle/>
          <a:p>
            <a:pPr marL="285750" marR="0" indent="-285750">
              <a:lnSpc>
                <a:spcPct val="115000"/>
              </a:lnSpc>
              <a:spcAft>
                <a:spcPts val="800"/>
              </a:spcAft>
              <a:buFont typeface="Arial" panose="020B0604020202020204" pitchFamily="34" charset="0"/>
              <a:buChar char="•"/>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Income Taxable to Trust </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(if </a:t>
            </a:r>
            <a:r>
              <a:rPr lang="en-US" kern="100" dirty="0">
                <a:latin typeface="Times New Roman" panose="02020603050405020304" pitchFamily="18" charset="0"/>
                <a:ea typeface="Aptos" panose="020B0004020202020204" pitchFamily="34" charset="0"/>
                <a:cs typeface="Times New Roman" panose="02020603050405020304" pitchFamily="18" charset="0"/>
              </a:rPr>
              <a:t>un</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distributed, </a:t>
            </a: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complex</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 Trustee retains income within the trust, the trust itself is responsible for paying Federal income tax on that amount, and State level tax if taxed by the State. </a:t>
            </a:r>
          </a:p>
          <a:p>
            <a:pPr marL="285750" marR="0" indent="-285750">
              <a:lnSpc>
                <a:spcPct val="115000"/>
              </a:lnSpc>
              <a:spcAft>
                <a:spcPts val="800"/>
              </a:spcAft>
              <a:buFont typeface="Arial" panose="020B0604020202020204" pitchFamily="34" charset="0"/>
              <a:buChar char="•"/>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Trusts have </a:t>
            </a:r>
            <a:r>
              <a:rPr lang="en-US" kern="100" dirty="0">
                <a:latin typeface="Times New Roman" panose="02020603050405020304" pitchFamily="18" charset="0"/>
                <a:ea typeface="Aptos" panose="020B0004020202020204" pitchFamily="34" charset="0"/>
                <a:cs typeface="Times New Roman" panose="02020603050405020304" pitchFamily="18" charset="0"/>
              </a:rPr>
              <a:t>a </a:t>
            </a: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compressed tax bracket </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schedule, meaning they reach the highest marginal tax rate much more quickly than individuals.</a:t>
            </a:r>
            <a:r>
              <a:rPr lang="en-US" kern="100" dirty="0">
                <a:latin typeface="Times New Roman" panose="02020603050405020304" pitchFamily="18" charset="0"/>
                <a:ea typeface="Aptos" panose="020B0004020202020204" pitchFamily="34" charset="0"/>
                <a:cs typeface="Times New Roman" panose="02020603050405020304" pitchFamily="18" charset="0"/>
              </a:rPr>
              <a:t>  $0 to $3,150 (10%);  $3,151 to $11,450 (24%);  $11,451 to $15,650 (35%);  over $15,650 (37%)  </a:t>
            </a:r>
            <a:endParaRPr lang="en-US"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285750" marR="0" indent="-285750">
              <a:lnSpc>
                <a:spcPct val="115000"/>
              </a:lnSpc>
              <a:spcAft>
                <a:spcPts val="800"/>
              </a:spcAft>
              <a:buFont typeface="Arial" panose="020B0604020202020204" pitchFamily="34" charset="0"/>
              <a:buChar char="•"/>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Income Taxable to the Beneficiary </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(if distributed, </a:t>
            </a: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simple</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 Trustee distributes trust income to a beneficiary, the trust receives a deduction for that amount </a:t>
            </a:r>
            <a:r>
              <a:rPr lang="en-US" kern="100" dirty="0">
                <a:latin typeface="Times New Roman" panose="02020603050405020304" pitchFamily="18" charset="0"/>
                <a:ea typeface="Aptos" panose="020B0004020202020204" pitchFamily="34" charset="0"/>
                <a:cs typeface="Times New Roman" panose="02020603050405020304" pitchFamily="18" charset="0"/>
              </a:rPr>
              <a:t>on its personal</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tax return (Form 1041). </a:t>
            </a:r>
            <a:r>
              <a:rPr lang="en-US" kern="100" dirty="0">
                <a:latin typeface="Times New Roman" panose="02020603050405020304" pitchFamily="18" charset="0"/>
                <a:ea typeface="Aptos" panose="020B0004020202020204" pitchFamily="34" charset="0"/>
                <a:cs typeface="Times New Roman" panose="02020603050405020304" pitchFamily="18" charset="0"/>
              </a:rPr>
              <a:t>B</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eneficiary then receives a Schedule K-1 from the trust and is responsible for reporting and paying income tax on that distribution on the personal tax return (Form 1040). This is often a tax-efficient strategy, as the beneficiary may be in a lower tax bracket than the trust.</a:t>
            </a:r>
          </a:p>
          <a:p>
            <a:pPr marL="285750" indent="-285750">
              <a:lnSpc>
                <a:spcPct val="115000"/>
              </a:lnSpc>
              <a:spcAft>
                <a:spcPts val="800"/>
              </a:spcAft>
              <a:buFont typeface="Arial" panose="020B0604020202020204" pitchFamily="34" charset="0"/>
              <a:buChar char="•"/>
            </a:pPr>
            <a:r>
              <a:rPr lang="en-US" kern="100" dirty="0">
                <a:latin typeface="Times New Roman" panose="02020603050405020304" pitchFamily="18" charset="0"/>
                <a:ea typeface="Aptos" panose="020B0004020202020204" pitchFamily="34" charset="0"/>
                <a:cs typeface="Times New Roman" panose="02020603050405020304" pitchFamily="18" charset="0"/>
              </a:rPr>
              <a:t>Some States do not tax Trust Income, such as Nevada or Delaware. Some States, like Indiana, allow its Residents who are Trust Beneficiaries to such Trusts established in a different State to not tax the Trust at the Resident’s State level. (See 45 IAC 3.1-1-12). Any distribution still requires Resident State Income Tax.</a:t>
            </a:r>
          </a:p>
        </p:txBody>
      </p:sp>
    </p:spTree>
    <p:extLst>
      <p:ext uri="{BB962C8B-B14F-4D97-AF65-F5344CB8AC3E}">
        <p14:creationId xmlns:p14="http://schemas.microsoft.com/office/powerpoint/2010/main" val="699767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3B972463-DF4B-A6FC-71CD-2D8DA12EFA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CE31D3CB-4A1B-45DF-7B73-F87D3D90C248}"/>
              </a:ext>
            </a:extLst>
          </p:cNvPr>
          <p:cNvSpPr>
            <a:spLocks noGrp="1"/>
          </p:cNvSpPr>
          <p:nvPr>
            <p:ph type="title"/>
          </p:nvPr>
        </p:nvSpPr>
        <p:spPr/>
        <p:txBody>
          <a:bodyPr/>
          <a:lstStyle/>
          <a:p>
            <a:r>
              <a:rPr lang="en-US" dirty="0">
                <a:solidFill>
                  <a:schemeClr val="tx1"/>
                </a:solidFill>
              </a:rPr>
              <a:t>Grantor Trust</a:t>
            </a:r>
          </a:p>
        </p:txBody>
      </p:sp>
      <p:sp>
        <p:nvSpPr>
          <p:cNvPr id="6" name="TextBox 5">
            <a:extLst>
              <a:ext uri="{FF2B5EF4-FFF2-40B4-BE49-F238E27FC236}">
                <a16:creationId xmlns:a16="http://schemas.microsoft.com/office/drawing/2014/main" id="{C9E215ED-F8E2-E2BD-6C94-10E17629FA10}"/>
              </a:ext>
            </a:extLst>
          </p:cNvPr>
          <p:cNvSpPr txBox="1"/>
          <p:nvPr/>
        </p:nvSpPr>
        <p:spPr>
          <a:xfrm>
            <a:off x="0" y="2260052"/>
            <a:ext cx="10455352" cy="4494179"/>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latin typeface="Times New Roman" panose="02020603050405020304" pitchFamily="18" charset="0"/>
                <a:cs typeface="Times New Roman" panose="02020603050405020304" pitchFamily="18" charset="0"/>
              </a:rPr>
              <a:t>Grantor Trust </a:t>
            </a:r>
            <a:r>
              <a:rPr lang="en-US" kern="100" dirty="0">
                <a:latin typeface="Times New Roman" panose="02020603050405020304" pitchFamily="18" charset="0"/>
                <a:cs typeface="Times New Roman" panose="02020603050405020304" pitchFamily="18" charset="0"/>
              </a:rPr>
              <a:t>Grantor retains control, then trust income is taxed on the grantor’s return.</a:t>
            </a:r>
          </a:p>
          <a:p>
            <a:pPr marL="285750" marR="0" lvl="0" indent="-285750">
              <a:lnSpc>
                <a:spcPct val="115000"/>
              </a:lnSpc>
              <a:spcAft>
                <a:spcPts val="800"/>
              </a:spcAft>
              <a:buSzPts val="1000"/>
              <a:buFont typeface="Arial" panose="020B0604020202020204" pitchFamily="34" charset="0"/>
              <a:buChar char="•"/>
              <a:tabLst>
                <a:tab pos="457200" algn="l"/>
              </a:tabLst>
            </a:pPr>
            <a:r>
              <a:rPr lang="en-US" kern="100" dirty="0">
                <a:latin typeface="Times New Roman" panose="02020603050405020304" pitchFamily="18" charset="0"/>
                <a:cs typeface="Times New Roman" panose="02020603050405020304" pitchFamily="18" charset="0"/>
              </a:rPr>
              <a:t>Internal Revenue Code Sections 671-79 provide rules to determine when a trust is a grantor trust</a:t>
            </a:r>
          </a:p>
          <a:p>
            <a:pPr marL="285750" marR="0" lvl="0" indent="-285750">
              <a:lnSpc>
                <a:spcPct val="115000"/>
              </a:lnSpc>
              <a:spcAft>
                <a:spcPts val="800"/>
              </a:spcAft>
              <a:buSzPts val="1000"/>
              <a:buFont typeface="Arial" panose="020B0604020202020204" pitchFamily="34" charset="0"/>
              <a:buChar char="•"/>
              <a:tabLst>
                <a:tab pos="457200" algn="l"/>
              </a:tabLst>
            </a:pPr>
            <a:r>
              <a:rPr lang="en-US" kern="100" dirty="0">
                <a:latin typeface="Times New Roman" panose="02020603050405020304" pitchFamily="18" charset="0"/>
                <a:cs typeface="Times New Roman" panose="02020603050405020304" pitchFamily="18" charset="0"/>
              </a:rPr>
              <a:t>Brief overview of provisions making a grantor trust per IRC:</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Times New Roman" panose="02020603050405020304" pitchFamily="18" charset="0"/>
                <a:cs typeface="Times New Roman" panose="02020603050405020304" pitchFamily="18" charset="0"/>
              </a:rPr>
              <a:t>Allow the creator or spouse to revoke or change terms of trust</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Times New Roman" panose="02020603050405020304" pitchFamily="18" charset="0"/>
                <a:cs typeface="Times New Roman" panose="02020603050405020304" pitchFamily="18" charset="0"/>
              </a:rPr>
              <a:t>Allow trustee to payout or accumulate trust income for creator or spouse</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Times New Roman" panose="02020603050405020304" pitchFamily="18" charset="0"/>
                <a:cs typeface="Times New Roman" panose="02020603050405020304" pitchFamily="18" charset="0"/>
              </a:rPr>
              <a:t>Allow creator or spouse to withdraw trust funds</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Times New Roman" panose="02020603050405020304" pitchFamily="18" charset="0"/>
                <a:cs typeface="Times New Roman" panose="02020603050405020304" pitchFamily="18" charset="0"/>
              </a:rPr>
              <a:t>Allow creator or anyone else to direct trustee to pay trust funds to someone other than a beneficiary</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Times New Roman" panose="02020603050405020304" pitchFamily="18" charset="0"/>
                <a:cs typeface="Times New Roman" panose="02020603050405020304" pitchFamily="18" charset="0"/>
              </a:rPr>
              <a:t>Allow trust assets to be returned to creator or spouse within certain period</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Times New Roman" panose="02020603050405020304" pitchFamily="18" charset="0"/>
                <a:cs typeface="Times New Roman" panose="02020603050405020304" pitchFamily="18" charset="0"/>
              </a:rPr>
              <a:t>Allow creator or spouse to buy from or sell to the trust or borrow money under less than fair market value</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Times New Roman" panose="02020603050405020304" pitchFamily="18" charset="0"/>
                <a:cs typeface="Times New Roman" panose="02020603050405020304" pitchFamily="18" charset="0"/>
              </a:rPr>
              <a:t>Allow trustee or anyone else to add beneficiaries to the trust.</a:t>
            </a:r>
            <a:endParaRPr lang="en-US" b="1" kern="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3564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E3013-2069-AE9A-BEB9-15743D08E262}"/>
              </a:ext>
            </a:extLst>
          </p:cNvPr>
          <p:cNvSpPr>
            <a:spLocks noGrp="1"/>
          </p:cNvSpPr>
          <p:nvPr>
            <p:ph type="title"/>
          </p:nvPr>
        </p:nvSpPr>
        <p:spPr/>
        <p:txBody>
          <a:bodyPr/>
          <a:lstStyle/>
          <a:p>
            <a:r>
              <a:rPr lang="en-US" dirty="0">
                <a:solidFill>
                  <a:schemeClr val="tx1"/>
                </a:solidFill>
              </a:rPr>
              <a:t>Continued Grantor Trust</a:t>
            </a:r>
          </a:p>
        </p:txBody>
      </p:sp>
      <p:sp>
        <p:nvSpPr>
          <p:cNvPr id="5" name="TextBox 4">
            <a:extLst>
              <a:ext uri="{FF2B5EF4-FFF2-40B4-BE49-F238E27FC236}">
                <a16:creationId xmlns:a16="http://schemas.microsoft.com/office/drawing/2014/main" id="{B6182426-DF78-34AF-7EF5-AC8DA06A3EC3}"/>
              </a:ext>
            </a:extLst>
          </p:cNvPr>
          <p:cNvSpPr txBox="1"/>
          <p:nvPr/>
        </p:nvSpPr>
        <p:spPr>
          <a:xfrm>
            <a:off x="594360" y="2147918"/>
            <a:ext cx="10480040" cy="4801314"/>
          </a:xfrm>
          <a:prstGeom prst="rect">
            <a:avLst/>
          </a:prstGeom>
          <a:noFill/>
        </p:spPr>
        <p:txBody>
          <a:bodyPr wrap="square" rtlCol="0">
            <a:spAutoFit/>
          </a:bodyPr>
          <a:lstStyle/>
          <a:p>
            <a:pPr marL="285750" indent="-285750">
              <a:buFont typeface="Arial" panose="020B0604020202020204" pitchFamily="34" charset="0"/>
              <a:buChar char="•"/>
            </a:pPr>
            <a:r>
              <a:rPr lang="en-US" dirty="0"/>
              <a:t>If grantor trust income is taxed to the grantor, not the trust, then does the grantor just file an income tax return?</a:t>
            </a:r>
            <a:br>
              <a:rPr lang="en-US" dirty="0"/>
            </a:br>
            <a:r>
              <a:rPr lang="en-US" dirty="0"/>
              <a:t>Answer: it is complicated!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 trustee may obtain a separate trust tax identification number for the grantor trust and file a trust fiduciary income tax return Form 1041 but no income taxes will be paid by the trust.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front page of Form 1041 will be “zeros” and the basic taxpayer info will contain grantor’s name, address, and SSN and check-the-box to provide grantor trust to IRS.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Trustee then attaches statement to 1041 showing income received by the trust and stating all income (and deductions and credits) will be reported on grantor’s individual income tax return Form 1040.</a:t>
            </a:r>
          </a:p>
          <a:p>
            <a:pPr marL="742950" lvl="1" indent="-285750">
              <a:buFont typeface="Arial" panose="020B0604020202020204" pitchFamily="34" charset="0"/>
              <a:buChar char="•"/>
            </a:pPr>
            <a:r>
              <a:rPr lang="en-US" dirty="0"/>
              <a:t>Often called “grantor tax information letter”.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 tax identification number for the grantor trust may be avoided but involves filing forms with all of the trust’s asset holders to ensure all trust income is reported under the grantor’s SSN and that the proper form 1099s are issued to the Grantor.</a:t>
            </a:r>
          </a:p>
        </p:txBody>
      </p:sp>
    </p:spTree>
    <p:extLst>
      <p:ext uri="{BB962C8B-B14F-4D97-AF65-F5344CB8AC3E}">
        <p14:creationId xmlns:p14="http://schemas.microsoft.com/office/powerpoint/2010/main" val="366821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C7B662-92ED-C816-5BCC-E5497F6091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C64D01-1842-4927-A35A-77AF9C0A19F0}"/>
              </a:ext>
            </a:extLst>
          </p:cNvPr>
          <p:cNvSpPr>
            <a:spLocks noGrp="1"/>
          </p:cNvSpPr>
          <p:nvPr>
            <p:ph type="title"/>
          </p:nvPr>
        </p:nvSpPr>
        <p:spPr/>
        <p:txBody>
          <a:bodyPr/>
          <a:lstStyle/>
          <a:p>
            <a:r>
              <a:rPr lang="en-US" dirty="0">
                <a:solidFill>
                  <a:schemeClr val="tx1"/>
                </a:solidFill>
              </a:rPr>
              <a:t>Estate Planning Beyond Estate Taxes and Into Income Tax Planning</a:t>
            </a:r>
          </a:p>
        </p:txBody>
      </p:sp>
      <p:sp>
        <p:nvSpPr>
          <p:cNvPr id="5" name="TextBox 4">
            <a:extLst>
              <a:ext uri="{FF2B5EF4-FFF2-40B4-BE49-F238E27FC236}">
                <a16:creationId xmlns:a16="http://schemas.microsoft.com/office/drawing/2014/main" id="{CC3584E7-1347-7061-2D57-6E759770BA58}"/>
              </a:ext>
            </a:extLst>
          </p:cNvPr>
          <p:cNvSpPr txBox="1"/>
          <p:nvPr/>
        </p:nvSpPr>
        <p:spPr>
          <a:xfrm>
            <a:off x="594360" y="2281727"/>
            <a:ext cx="11395390" cy="4154984"/>
          </a:xfrm>
          <a:prstGeom prst="rect">
            <a:avLst/>
          </a:prstGeom>
          <a:noFill/>
        </p:spPr>
        <p:txBody>
          <a:bodyPr wrap="square" rtlCol="0">
            <a:spAutoFit/>
          </a:bodyPr>
          <a:lstStyle/>
          <a:p>
            <a:r>
              <a:rPr lang="en-US" sz="2400" dirty="0"/>
              <a:t>Overview of this section:</a:t>
            </a:r>
          </a:p>
          <a:p>
            <a:pPr marL="342900" indent="-342900">
              <a:buFont typeface="Arial" panose="020B0604020202020204" pitchFamily="34" charset="0"/>
              <a:buChar char="•"/>
            </a:pPr>
            <a:r>
              <a:rPr lang="en-US" sz="2400" dirty="0"/>
              <a:t>Why and what CPAs Need to Know</a:t>
            </a:r>
          </a:p>
          <a:p>
            <a:pPr marL="285750" indent="-285750">
              <a:buFont typeface="Arial" panose="020B0604020202020204" pitchFamily="34" charset="0"/>
              <a:buChar char="•"/>
            </a:pPr>
            <a:r>
              <a:rPr lang="en-US" sz="2400" dirty="0"/>
              <a:t>Defining the Estate Landscape		 	 •	The Modern Estate Planning </a:t>
            </a:r>
          </a:p>
          <a:p>
            <a:pPr marL="285750" indent="-285750">
              <a:buFont typeface="Arial" panose="020B0604020202020204" pitchFamily="34" charset="0"/>
              <a:buChar char="•"/>
            </a:pPr>
            <a:r>
              <a:rPr lang="en-US" sz="2400" dirty="0"/>
              <a:t>Taxation of the Estate				 •	Understand Basics of a Trust</a:t>
            </a:r>
          </a:p>
          <a:p>
            <a:pPr marL="285750" indent="-285750">
              <a:buFont typeface="Arial" panose="020B0604020202020204" pitchFamily="34" charset="0"/>
              <a:buChar char="•"/>
            </a:pPr>
            <a:r>
              <a:rPr lang="en-US" sz="2400" dirty="0"/>
              <a:t>A history of Estate Exemption Amount		 •	Trust Income Taxation</a:t>
            </a:r>
          </a:p>
          <a:p>
            <a:pPr marL="285750" indent="-285750">
              <a:buFont typeface="Arial" panose="020B0604020202020204" pitchFamily="34" charset="0"/>
              <a:buChar char="•"/>
            </a:pPr>
            <a:r>
              <a:rPr lang="en-US" sz="2400" dirty="0"/>
              <a:t>Taxation of the Estate				 •	Case Study: Income Splitting &amp; Wealth Creation 					 •	$4.375M Client</a:t>
            </a:r>
          </a:p>
          <a:p>
            <a:pPr marL="285750" indent="-285750">
              <a:buFont typeface="Arial" panose="020B0604020202020204" pitchFamily="34" charset="0"/>
              <a:buChar char="•"/>
            </a:pPr>
            <a:r>
              <a:rPr lang="en-US" sz="2400" dirty="0"/>
              <a:t>Estate Freezing</a:t>
            </a:r>
          </a:p>
          <a:p>
            <a:pPr marL="285750" indent="-285750">
              <a:buFont typeface="Arial" panose="020B0604020202020204" pitchFamily="34" charset="0"/>
              <a:buChar char="•"/>
            </a:pPr>
            <a:r>
              <a:rPr lang="en-US" sz="2400" dirty="0"/>
              <a:t>Role &amp; Opportunities				 •	Use of ILIT</a:t>
            </a:r>
          </a:p>
          <a:p>
            <a:pPr marL="285750" indent="-285750">
              <a:buFont typeface="Arial" panose="020B0604020202020204" pitchFamily="34" charset="0"/>
              <a:buChar char="•"/>
            </a:pPr>
            <a:r>
              <a:rPr lang="en-US" sz="2400" dirty="0"/>
              <a:t>Common Misconceptions &amp; Pitfalls		 •	Use of DSUE</a:t>
            </a:r>
            <a:br>
              <a:rPr lang="en-US" sz="2400" dirty="0"/>
            </a:br>
            <a:r>
              <a:rPr lang="en-US" sz="2400" dirty="0"/>
              <a:t>Case Study: Non-Grantor Trust and Wealth Creation</a:t>
            </a:r>
          </a:p>
        </p:txBody>
      </p:sp>
      <p:pic>
        <p:nvPicPr>
          <p:cNvPr id="3" name="Picture 2" descr="A green letter in a square with arrows&#10;&#10;AI-generated content may be incorrect.">
            <a:extLst>
              <a:ext uri="{FF2B5EF4-FFF2-40B4-BE49-F238E27FC236}">
                <a16:creationId xmlns:a16="http://schemas.microsoft.com/office/drawing/2014/main" id="{6ED4E504-228B-D4F0-9EDE-1471710240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965842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a:extLst>
            <a:ext uri="{FF2B5EF4-FFF2-40B4-BE49-F238E27FC236}">
              <a16:creationId xmlns:a16="http://schemas.microsoft.com/office/drawing/2014/main" id="{74FE3411-4D7B-C55E-33DA-15EF100FC8E4}"/>
            </a:ext>
          </a:extLst>
        </p:cNvPr>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F6198895-DED5-334F-1F6F-6C49EDA12C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69AF2668-255A-9F5C-51FA-54132D12682C}"/>
              </a:ext>
            </a:extLst>
          </p:cNvPr>
          <p:cNvSpPr>
            <a:spLocks noGrp="1"/>
          </p:cNvSpPr>
          <p:nvPr>
            <p:ph type="title"/>
          </p:nvPr>
        </p:nvSpPr>
        <p:spPr/>
        <p:txBody>
          <a:bodyPr/>
          <a:lstStyle/>
          <a:p>
            <a:r>
              <a:rPr lang="en-US" dirty="0">
                <a:solidFill>
                  <a:schemeClr val="tx1"/>
                </a:solidFill>
              </a:rPr>
              <a:t>Non-Grantor Trust Explained</a:t>
            </a:r>
          </a:p>
        </p:txBody>
      </p:sp>
      <p:sp>
        <p:nvSpPr>
          <p:cNvPr id="6" name="TextBox 5">
            <a:extLst>
              <a:ext uri="{FF2B5EF4-FFF2-40B4-BE49-F238E27FC236}">
                <a16:creationId xmlns:a16="http://schemas.microsoft.com/office/drawing/2014/main" id="{E51348C3-7B5C-CE2E-47DF-00D463A2558D}"/>
              </a:ext>
            </a:extLst>
          </p:cNvPr>
          <p:cNvSpPr txBox="1"/>
          <p:nvPr/>
        </p:nvSpPr>
        <p:spPr>
          <a:xfrm>
            <a:off x="87365" y="2147864"/>
            <a:ext cx="10455352" cy="4710136"/>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Defining the Non-Grantor Trust</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 Unlike a grantor trust, which is ignored for income tax purposes and taxes the grantor, a non-grantor trust is a separate tax-paying entity.</a:t>
            </a:r>
          </a:p>
          <a:p>
            <a:pPr marL="285750" marR="0" lvl="0" indent="-285750">
              <a:lnSpc>
                <a:spcPct val="115000"/>
              </a:lnSpc>
              <a:spcAft>
                <a:spcPts val="800"/>
              </a:spcAft>
              <a:buSzPts val="1000"/>
              <a:buFont typeface="Arial" panose="020B0604020202020204" pitchFamily="34" charset="0"/>
              <a:buChar char="•"/>
              <a:tabLst>
                <a:tab pos="457200" algn="l"/>
              </a:tabLst>
            </a:pP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Basic Taxation of the Trust</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Trust pays taxes on any income it retains (</a:t>
            </a: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complex</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 above $600 by filing IRS Form 1041</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Trust </a:t>
            </a: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receives a distribution deduction for income distributed to beneficiaries</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The beneficiaries receive a K-1 and pay tax on the income distributed to them at their individual rates.</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Times New Roman" panose="02020603050405020304" pitchFamily="18" charset="0"/>
                <a:ea typeface="Aptos" panose="020B0004020202020204" pitchFamily="34" charset="0"/>
                <a:cs typeface="Times New Roman" panose="02020603050405020304" pitchFamily="18" charset="0"/>
              </a:rPr>
              <a:t>Any trustee a non-resident alien, then trust must file Form 1041</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Compressed Tax Brackets</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 Important tax characteristic. Non-grantor trusts reach the highest marginal tax rate (37% for 2025) at a very low level of income ($15,650). This makes retained income inefficient from a tax perspective.</a:t>
            </a:r>
            <a:endParaRPr lang="en-US" kern="100" dirty="0">
              <a:latin typeface="Times New Roman" panose="02020603050405020304" pitchFamily="18" charset="0"/>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Once again income distributed to benefic</a:t>
            </a:r>
            <a:r>
              <a:rPr lang="en-US" kern="100" dirty="0">
                <a:latin typeface="Times New Roman" panose="02020603050405020304" pitchFamily="18" charset="0"/>
                <a:ea typeface="Aptos" panose="020B0004020202020204" pitchFamily="34" charset="0"/>
                <a:cs typeface="Times New Roman" panose="02020603050405020304" pitchFamily="18" charset="0"/>
              </a:rPr>
              <a:t>iaries is taxed at the Individual’s Federal + State Income Tax Rate</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188184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A26D7-B583-7D12-1CB4-8873369001BC}"/>
              </a:ext>
            </a:extLst>
          </p:cNvPr>
          <p:cNvSpPr>
            <a:spLocks noGrp="1"/>
          </p:cNvSpPr>
          <p:nvPr>
            <p:ph type="title"/>
          </p:nvPr>
        </p:nvSpPr>
        <p:spPr/>
        <p:txBody>
          <a:bodyPr/>
          <a:lstStyle/>
          <a:p>
            <a:r>
              <a:rPr lang="en-US" dirty="0">
                <a:solidFill>
                  <a:schemeClr val="tx1"/>
                </a:solidFill>
              </a:rPr>
              <a:t>Why Use a Non-Grantor Trust?</a:t>
            </a:r>
          </a:p>
        </p:txBody>
      </p:sp>
      <p:sp>
        <p:nvSpPr>
          <p:cNvPr id="6" name="TextBox 5">
            <a:extLst>
              <a:ext uri="{FF2B5EF4-FFF2-40B4-BE49-F238E27FC236}">
                <a16:creationId xmlns:a16="http://schemas.microsoft.com/office/drawing/2014/main" id="{F6887A39-BCC3-4B30-DC2E-D76C35031B7E}"/>
              </a:ext>
            </a:extLst>
          </p:cNvPr>
          <p:cNvSpPr txBox="1"/>
          <p:nvPr/>
        </p:nvSpPr>
        <p:spPr>
          <a:xfrm>
            <a:off x="511323" y="2226783"/>
            <a:ext cx="9982914" cy="3033203"/>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Income Tax Planning</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By distributing income to beneficiaries in lower tax brackets, the family's total income tax burden is reduced.</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Critical for clients in high-tax states like California or New York, to avoid state trust taxes.</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Times New Roman" panose="02020603050405020304" pitchFamily="18" charset="0"/>
                <a:ea typeface="Aptos" panose="020B0004020202020204" pitchFamily="34" charset="0"/>
                <a:cs typeface="Times New Roman" panose="02020603050405020304" pitchFamily="18" charset="0"/>
              </a:rPr>
              <a:t>Usable to income shift and save on Federal income taxes</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Asset Protection</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Assets transferred to an irrevocable non-grantor trust are generally protected from grantor's creditors.</a:t>
            </a:r>
          </a:p>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Future Wealth Transfer</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Any appreciation on assets within the trust is outside the grantor's taxable estate, making it a powerful tool for estate tax planning.</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6ABC343F-1AD7-FAAA-91D3-D53A83CFE4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28466206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DDFCF-697E-DBC8-A558-F5B8A3017964}"/>
              </a:ext>
            </a:extLst>
          </p:cNvPr>
          <p:cNvSpPr>
            <a:spLocks noGrp="1"/>
          </p:cNvSpPr>
          <p:nvPr>
            <p:ph type="title"/>
          </p:nvPr>
        </p:nvSpPr>
        <p:spPr/>
        <p:txBody>
          <a:bodyPr/>
          <a:lstStyle/>
          <a:p>
            <a:r>
              <a:rPr lang="en-US" dirty="0">
                <a:solidFill>
                  <a:schemeClr val="tx1"/>
                </a:solidFill>
              </a:rPr>
              <a:t>Case Study: Income Splitting Trust &amp; Wealth Creation with Trust</a:t>
            </a:r>
          </a:p>
        </p:txBody>
      </p:sp>
      <p:sp>
        <p:nvSpPr>
          <p:cNvPr id="8" name="TextBox 7">
            <a:extLst>
              <a:ext uri="{FF2B5EF4-FFF2-40B4-BE49-F238E27FC236}">
                <a16:creationId xmlns:a16="http://schemas.microsoft.com/office/drawing/2014/main" id="{2086F605-6CDB-DF01-A52B-D7E945ED3A6B}"/>
              </a:ext>
            </a:extLst>
          </p:cNvPr>
          <p:cNvSpPr txBox="1"/>
          <p:nvPr/>
        </p:nvSpPr>
        <p:spPr>
          <a:xfrm>
            <a:off x="594360" y="2251658"/>
            <a:ext cx="9840055" cy="3456524"/>
          </a:xfrm>
          <a:prstGeom prst="rect">
            <a:avLst/>
          </a:prstGeom>
          <a:noFill/>
        </p:spPr>
        <p:txBody>
          <a:bodyPr wrap="square">
            <a:spAutoFit/>
          </a:bodyPr>
          <a:lstStyle/>
          <a:p>
            <a:pPr marL="0" marR="0">
              <a:lnSpc>
                <a:spcPct val="115000"/>
              </a:lnSpc>
              <a:spcAft>
                <a:spcPts val="800"/>
              </a:spcAft>
              <a:buNone/>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Scenario: The High-Earning Parent </a:t>
            </a:r>
          </a:p>
          <a:p>
            <a:pPr marL="0" marR="0">
              <a:lnSpc>
                <a:spcPct val="115000"/>
              </a:lnSpc>
              <a:spcAft>
                <a:spcPts val="800"/>
              </a:spcAft>
              <a:buNone/>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Client Profile: </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A successful parent is in the 37% federal income tax bracket. They hold an investment portfolio of short-term stocks </a:t>
            </a:r>
            <a:r>
              <a:rPr lang="en-US" kern="100" dirty="0">
                <a:latin typeface="Times New Roman" panose="02020603050405020304" pitchFamily="18" charset="0"/>
                <a:ea typeface="Aptos" panose="020B0004020202020204" pitchFamily="34" charset="0"/>
                <a:cs typeface="Times New Roman" panose="02020603050405020304" pitchFamily="18" charset="0"/>
              </a:rPr>
              <a:t>generatin</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g $100,000 in annual short-term gains</a:t>
            </a:r>
            <a:r>
              <a:rPr lang="en-US" kern="100" dirty="0">
                <a:latin typeface="Times New Roman" panose="02020603050405020304" pitchFamily="18" charset="0"/>
                <a:ea typeface="Aptos" panose="020B0004020202020204" pitchFamily="34" charset="0"/>
                <a:cs typeface="Times New Roman" panose="02020603050405020304" pitchFamily="18" charset="0"/>
              </a:rPr>
              <a:t>.</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R="0">
              <a:lnSpc>
                <a:spcPct val="115000"/>
              </a:lnSpc>
              <a:spcAft>
                <a:spcPts val="800"/>
              </a:spcAft>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Goal: </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Reduce the annual income tax burden and pass on wealth to their two adult children, both of whom are in the 22% federal income tax bracket.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The Problem</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If the parent keeps the portfolio, the $100,000 of investment income is taxed at their 37% marginal rate, resulting in $37,000 in federal income tax. Assume no state taxes.</a:t>
            </a:r>
          </a:p>
          <a:p>
            <a:pPr marL="0" marR="0">
              <a:lnSpc>
                <a:spcPct val="115000"/>
              </a:lnSpc>
              <a:spcAft>
                <a:spcPts val="800"/>
              </a:spcAft>
              <a:buNone/>
            </a:pPr>
            <a:r>
              <a:rPr lang="en-US" b="1" kern="100" dirty="0">
                <a:latin typeface="Times New Roman" panose="02020603050405020304" pitchFamily="18" charset="0"/>
                <a:ea typeface="Aptos" panose="020B0004020202020204" pitchFamily="34" charset="0"/>
                <a:cs typeface="Times New Roman" panose="02020603050405020304" pitchFamily="18" charset="0"/>
              </a:rPr>
              <a:t>Assume no State Income Tax</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9CAE55D8-476E-DE6D-D603-F2D109EF0A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153601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237D92D6-F68E-6442-C1ED-37EA08BA73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57AF10AD-1F2A-EFC3-931A-0BF58D6DFE5E}"/>
              </a:ext>
            </a:extLst>
          </p:cNvPr>
          <p:cNvSpPr>
            <a:spLocks noGrp="1"/>
          </p:cNvSpPr>
          <p:nvPr>
            <p:ph type="title"/>
          </p:nvPr>
        </p:nvSpPr>
        <p:spPr/>
        <p:txBody>
          <a:bodyPr/>
          <a:lstStyle/>
          <a:p>
            <a:r>
              <a:rPr lang="en-US" dirty="0">
                <a:solidFill>
                  <a:schemeClr val="tx1"/>
                </a:solidFill>
              </a:rPr>
              <a:t>Continued . . . Case Study: Income Splitting &amp; Wealth Creation with Trust</a:t>
            </a:r>
          </a:p>
        </p:txBody>
      </p:sp>
      <p:sp>
        <p:nvSpPr>
          <p:cNvPr id="6" name="TextBox 5">
            <a:extLst>
              <a:ext uri="{FF2B5EF4-FFF2-40B4-BE49-F238E27FC236}">
                <a16:creationId xmlns:a16="http://schemas.microsoft.com/office/drawing/2014/main" id="{ACA9D722-7C7D-C914-46DF-B994534BB570}"/>
              </a:ext>
            </a:extLst>
          </p:cNvPr>
          <p:cNvSpPr txBox="1"/>
          <p:nvPr/>
        </p:nvSpPr>
        <p:spPr>
          <a:xfrm>
            <a:off x="478564" y="2327829"/>
            <a:ext cx="10912979" cy="2396105"/>
          </a:xfrm>
          <a:prstGeom prst="rect">
            <a:avLst/>
          </a:prstGeom>
          <a:noFill/>
        </p:spPr>
        <p:txBody>
          <a:bodyPr wrap="square">
            <a:spAutoFit/>
          </a:bodyPr>
          <a:lstStyle/>
          <a:p>
            <a:pPr marL="0" marR="0">
              <a:lnSpc>
                <a:spcPct val="115000"/>
              </a:lnSpc>
              <a:spcAft>
                <a:spcPts val="800"/>
              </a:spcAft>
              <a:buNone/>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The Solution: </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A non-grantor Trust directing income to be distributed to beneficiaries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marR="0" indent="-285750">
              <a:lnSpc>
                <a:spcPct val="115000"/>
              </a:lnSpc>
              <a:spcAft>
                <a:spcPts val="800"/>
              </a:spcAft>
              <a:buFont typeface="Arial" panose="020B0604020202020204" pitchFamily="34" charset="0"/>
              <a:buChar char="•"/>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The Parent establishes a non-grantor trust, transfers the investment portfolio to it, and makes their two children the beneficiaries. Each year, the trust distributes the $100,000 of income equally between the two children.</a:t>
            </a:r>
          </a:p>
          <a:p>
            <a:pPr marL="285750" marR="0" indent="-285750">
              <a:lnSpc>
                <a:spcPct val="115000"/>
              </a:lnSpc>
              <a:spcAft>
                <a:spcPts val="800"/>
              </a:spcAft>
              <a:buFont typeface="Arial" panose="020B0604020202020204" pitchFamily="34" charset="0"/>
              <a:buChar char="•"/>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Each child receives $50,000 of income.</a:t>
            </a:r>
          </a:p>
          <a:p>
            <a:pPr marL="285750" marR="0" indent="-285750">
              <a:lnSpc>
                <a:spcPct val="115000"/>
              </a:lnSpc>
              <a:spcAft>
                <a:spcPts val="800"/>
              </a:spcAft>
              <a:buFont typeface="Arial" panose="020B0604020202020204" pitchFamily="34" charset="0"/>
              <a:buChar char="•"/>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Since the children are in the 22% bracket, each pays $11,000 in federal income tax ($50,000 x 22%).</a:t>
            </a:r>
          </a:p>
          <a:p>
            <a:pPr marL="285750" indent="-285750">
              <a:lnSpc>
                <a:spcPct val="115000"/>
              </a:lnSpc>
              <a:spcAft>
                <a:spcPts val="800"/>
              </a:spcAft>
              <a:buFont typeface="Arial" panose="020B0604020202020204" pitchFamily="34" charset="0"/>
              <a:buChar char="•"/>
            </a:pPr>
            <a:r>
              <a:rPr lang="en-US" kern="100" dirty="0">
                <a:latin typeface="Times New Roman" panose="02020603050405020304" pitchFamily="18" charset="0"/>
                <a:ea typeface="Aptos" panose="020B0004020202020204" pitchFamily="34" charset="0"/>
                <a:cs typeface="Times New Roman" panose="02020603050405020304" pitchFamily="18" charset="0"/>
              </a:rPr>
              <a:t>The total Federal income tax paid by the family is $22,000.</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637982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a:extLst>
            <a:ext uri="{FF2B5EF4-FFF2-40B4-BE49-F238E27FC236}">
              <a16:creationId xmlns:a16="http://schemas.microsoft.com/office/drawing/2014/main" id="{EB04E4EC-EE52-1577-34E8-07CF3FE291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6C79E6-CD98-0908-1CC4-61CB3A1476E6}"/>
              </a:ext>
            </a:extLst>
          </p:cNvPr>
          <p:cNvSpPr>
            <a:spLocks noGrp="1"/>
          </p:cNvSpPr>
          <p:nvPr>
            <p:ph type="title"/>
          </p:nvPr>
        </p:nvSpPr>
        <p:spPr/>
        <p:txBody>
          <a:bodyPr/>
          <a:lstStyle/>
          <a:p>
            <a:r>
              <a:rPr lang="en-US" dirty="0">
                <a:solidFill>
                  <a:schemeClr val="tx1"/>
                </a:solidFill>
              </a:rPr>
              <a:t>Continued . . . Case Study: Income Splitting &amp; Wealth Creation with Trust</a:t>
            </a:r>
          </a:p>
        </p:txBody>
      </p:sp>
      <p:sp>
        <p:nvSpPr>
          <p:cNvPr id="4" name="TextBox 3">
            <a:extLst>
              <a:ext uri="{FF2B5EF4-FFF2-40B4-BE49-F238E27FC236}">
                <a16:creationId xmlns:a16="http://schemas.microsoft.com/office/drawing/2014/main" id="{9F20D464-9440-44BB-249B-63FF2AF8540E}"/>
              </a:ext>
            </a:extLst>
          </p:cNvPr>
          <p:cNvSpPr txBox="1"/>
          <p:nvPr/>
        </p:nvSpPr>
        <p:spPr>
          <a:xfrm>
            <a:off x="594360" y="2268707"/>
            <a:ext cx="10188725" cy="3659528"/>
          </a:xfrm>
          <a:prstGeom prst="rect">
            <a:avLst/>
          </a:prstGeom>
          <a:noFill/>
        </p:spPr>
        <p:txBody>
          <a:bodyPr wrap="square">
            <a:spAutoFit/>
          </a:bodyPr>
          <a:lstStyle/>
          <a:p>
            <a:pPr marL="0" marR="0">
              <a:lnSpc>
                <a:spcPct val="115000"/>
              </a:lnSpc>
              <a:spcAft>
                <a:spcPts val="800"/>
              </a:spcAft>
              <a:buNone/>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The Result</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The Power of Annual Interest Rates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By using the trust, the family saves $15,000 in federal income taxes each year ($37,000 - $22,000).</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Let's assume these annual Federal tax savings are reinvested and grow at an average long-term rate of 7% per year.</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85750" marR="0" indent="-285750">
              <a:lnSpc>
                <a:spcPct val="115000"/>
              </a:lnSpc>
              <a:spcAft>
                <a:spcPts val="800"/>
              </a:spcAft>
              <a:buFont typeface="Arial" panose="020B0604020202020204" pitchFamily="34" charset="0"/>
              <a:buChar char="•"/>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Year </a:t>
            </a:r>
            <a:r>
              <a:rPr lang="en-US" kern="100" dirty="0">
                <a:latin typeface="Times New Roman" panose="02020603050405020304" pitchFamily="18" charset="0"/>
                <a:ea typeface="Aptos" panose="020B0004020202020204" pitchFamily="34" charset="0"/>
                <a:cs typeface="Times New Roman" panose="02020603050405020304" pitchFamily="18" charset="0"/>
              </a:rPr>
              <a:t>0</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kern="100" dirty="0">
                <a:latin typeface="Times New Roman" panose="02020603050405020304" pitchFamily="18" charset="0"/>
                <a:ea typeface="Aptos" panose="020B0004020202020204" pitchFamily="34" charset="0"/>
                <a:cs typeface="Times New Roman" panose="02020603050405020304" pitchFamily="18" charset="0"/>
              </a:rPr>
              <a:t>$15,000</a:t>
            </a:r>
            <a:endParaRPr lang="en-US"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285750" marR="0" indent="-285750">
              <a:lnSpc>
                <a:spcPct val="115000"/>
              </a:lnSpc>
              <a:spcAft>
                <a:spcPts val="800"/>
              </a:spcAft>
              <a:buFont typeface="Arial" panose="020B0604020202020204" pitchFamily="34" charset="0"/>
              <a:buChar char="•"/>
            </a:pPr>
            <a:r>
              <a:rPr lang="en-US" kern="100" dirty="0">
                <a:latin typeface="Times New Roman" panose="02020603050405020304" pitchFamily="18" charset="0"/>
                <a:ea typeface="Aptos" panose="020B0004020202020204" pitchFamily="34" charset="0"/>
                <a:cs typeface="Times New Roman" panose="02020603050405020304" pitchFamily="18" charset="0"/>
              </a:rPr>
              <a:t>Year 1: $16,050 saved and $15,000 reinvested.</a:t>
            </a:r>
            <a:endParaRPr lang="en-US"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285750" marR="0" indent="-285750">
              <a:lnSpc>
                <a:spcPct val="115000"/>
              </a:lnSpc>
              <a:spcAft>
                <a:spcPts val="800"/>
              </a:spcAft>
              <a:buFont typeface="Arial" panose="020B0604020202020204" pitchFamily="34" charset="0"/>
              <a:buChar char="•"/>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Year 5: The accumulated tax savings grow to approximately $107,299.</a:t>
            </a:r>
          </a:p>
          <a:p>
            <a:pPr marL="285750" marR="0" indent="-285750">
              <a:lnSpc>
                <a:spcPct val="115000"/>
              </a:lnSpc>
              <a:spcAft>
                <a:spcPts val="800"/>
              </a:spcAft>
              <a:buFont typeface="Arial" panose="020B0604020202020204" pitchFamily="34" charset="0"/>
              <a:buChar char="•"/>
            </a:pPr>
            <a:r>
              <a:rPr lang="en-US" kern="100" dirty="0">
                <a:latin typeface="Times New Roman" panose="02020603050405020304" pitchFamily="18" charset="0"/>
                <a:ea typeface="Aptos" panose="020B0004020202020204" pitchFamily="34" charset="0"/>
                <a:cs typeface="Times New Roman" panose="02020603050405020304" pitchFamily="18" charset="0"/>
              </a:rPr>
              <a:t>Y</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ear 10: The accumulated tax savings grow to approximately $236,754.</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285750" marR="0" indent="-285750">
              <a:lnSpc>
                <a:spcPct val="115000"/>
              </a:lnSpc>
              <a:spcAft>
                <a:spcPts val="800"/>
              </a:spcAft>
              <a:buFont typeface="Arial" panose="020B0604020202020204" pitchFamily="34" charset="0"/>
              <a:buChar char="•"/>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Year 20: The accumulated tax savings grow to approximately $672,977.</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0CC627DB-6C21-5C39-50FE-3D877E51AD14}"/>
              </a:ext>
            </a:extLst>
          </p:cNvPr>
          <p:cNvSpPr txBox="1"/>
          <p:nvPr/>
        </p:nvSpPr>
        <p:spPr>
          <a:xfrm>
            <a:off x="594359" y="5878073"/>
            <a:ext cx="10188725" cy="1030090"/>
          </a:xfrm>
          <a:prstGeom prst="rect">
            <a:avLst/>
          </a:prstGeom>
          <a:noFill/>
        </p:spPr>
        <p:txBody>
          <a:bodyPr wrap="square">
            <a:spAutoFit/>
          </a:bodyPr>
          <a:lstStyle/>
          <a:p>
            <a:pPr marL="0" marR="0">
              <a:lnSpc>
                <a:spcPct val="115000"/>
              </a:lnSpc>
              <a:spcAft>
                <a:spcPts val="800"/>
              </a:spcAft>
              <a:buNone/>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This simple case study without state taxes demonstrates how a properly structured non-grantor trust</a:t>
            </a:r>
            <a:r>
              <a:rPr lang="en-US" kern="100" dirty="0">
                <a:latin typeface="Times New Roman" panose="02020603050405020304" pitchFamily="18" charset="0"/>
                <a:ea typeface="Aptos" panose="020B0004020202020204" pitchFamily="34" charset="0"/>
                <a:cs typeface="Times New Roman" panose="02020603050405020304" pitchFamily="18" charset="0"/>
              </a:rPr>
              <a:t> </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can generate significant annual tax savings. When these savings are reinvested, they compound over time, creating substantial additional wealth for future generations.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9DE18A5D-3045-D168-09A7-9D60D0CCC6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14403315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2D3CF3F4-95E6-A25E-9C98-24934BB251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83BA3A1E-390A-C5DD-7B6F-6215F0886552}"/>
              </a:ext>
            </a:extLst>
          </p:cNvPr>
          <p:cNvSpPr>
            <a:spLocks noGrp="1"/>
          </p:cNvSpPr>
          <p:nvPr>
            <p:ph type="title"/>
          </p:nvPr>
        </p:nvSpPr>
        <p:spPr/>
        <p:txBody>
          <a:bodyPr/>
          <a:lstStyle/>
          <a:p>
            <a:r>
              <a:rPr lang="en-US" dirty="0">
                <a:solidFill>
                  <a:schemeClr val="tx1"/>
                </a:solidFill>
              </a:rPr>
              <a:t>Continued . . . Case Study: Income Splitting &amp; Wealth Creation with Trust</a:t>
            </a:r>
          </a:p>
        </p:txBody>
      </p:sp>
      <p:sp>
        <p:nvSpPr>
          <p:cNvPr id="6" name="TextBox 5">
            <a:extLst>
              <a:ext uri="{FF2B5EF4-FFF2-40B4-BE49-F238E27FC236}">
                <a16:creationId xmlns:a16="http://schemas.microsoft.com/office/drawing/2014/main" id="{C4D60F24-9ED2-C3E6-CE96-319CB4D62A86}"/>
              </a:ext>
            </a:extLst>
          </p:cNvPr>
          <p:cNvSpPr txBox="1"/>
          <p:nvPr/>
        </p:nvSpPr>
        <p:spPr>
          <a:xfrm>
            <a:off x="496582" y="2130467"/>
            <a:ext cx="11198836" cy="4515723"/>
          </a:xfrm>
          <a:prstGeom prst="rect">
            <a:avLst/>
          </a:prstGeom>
          <a:noFill/>
        </p:spPr>
        <p:txBody>
          <a:bodyPr wrap="square">
            <a:spAutoFit/>
          </a:bodyPr>
          <a:lstStyle/>
          <a:p>
            <a:pPr marL="0" marR="0">
              <a:lnSpc>
                <a:spcPct val="115000"/>
              </a:lnSpc>
              <a:spcAft>
                <a:spcPts val="800"/>
              </a:spcAft>
              <a:buNone/>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Executive Summary</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This analysis compares the tax implications for a Non-grantor Trust, with a specific focus on Tax </a:t>
            </a:r>
            <a:r>
              <a:rPr lang="en-US" kern="100" dirty="0">
                <a:latin typeface="Times New Roman" panose="02020603050405020304" pitchFamily="18" charset="0"/>
                <a:ea typeface="Aptos" panose="020B0004020202020204" pitchFamily="34" charset="0"/>
                <a:cs typeface="Times New Roman" panose="02020603050405020304" pitchFamily="18" charset="0"/>
              </a:rPr>
              <a:t>S</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avings achieved by distributing income. By shifting the tax burden of annual rental income from the grantor (at their 35% rate) or the trust (at its highest 37% rate) to the beneficiaries (at their 24% rate), a significant amount of tax is saved. </a:t>
            </a: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The case study assumes no state income tax for the grantor, trust, or beneficiaries.</a:t>
            </a:r>
          </a:p>
          <a:p>
            <a:pPr marL="0" marR="0">
              <a:lnSpc>
                <a:spcPct val="115000"/>
              </a:lnSpc>
              <a:spcAft>
                <a:spcPts val="800"/>
              </a:spcAft>
              <a:buNone/>
            </a:pPr>
            <a:endParaRPr lang="en-US"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15000"/>
              </a:lnSpc>
              <a:spcAft>
                <a:spcPts val="800"/>
              </a:spcAft>
            </a:pPr>
            <a:r>
              <a:rPr lang="en-US" b="1" dirty="0">
                <a:latin typeface="Times New Roman" panose="02020603050405020304" pitchFamily="18" charset="0"/>
                <a:cs typeface="Times New Roman" panose="02020603050405020304" pitchFamily="18" charset="0"/>
              </a:rPr>
              <a:t>Key Assumptions</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Grantor:</a:t>
            </a:r>
            <a:r>
              <a:rPr lang="en-US" dirty="0">
                <a:latin typeface="Times New Roman" panose="02020603050405020304" pitchFamily="18" charset="0"/>
                <a:cs typeface="Times New Roman" panose="02020603050405020304" pitchFamily="18" charset="0"/>
              </a:rPr>
              <a:t> Taxed at a 35% federal rate.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Trust: </a:t>
            </a:r>
            <a:r>
              <a:rPr lang="en-US" dirty="0">
                <a:latin typeface="Times New Roman" panose="02020603050405020304" pitchFamily="18" charset="0"/>
                <a:cs typeface="Times New Roman" panose="02020603050405020304" pitchFamily="18" charset="0"/>
              </a:rPr>
              <a:t>Pays its own taxes on retained income; Rental income of $75,000 per year; Taxed at 37% federal rate on retained income (for simplicity, assume all income falls into this highest bracket, as trust brackets are compressed).</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Beneficiaries:</a:t>
            </a:r>
            <a:r>
              <a:rPr lang="en-US" dirty="0">
                <a:latin typeface="Times New Roman" panose="02020603050405020304" pitchFamily="18" charset="0"/>
                <a:cs typeface="Times New Roman" panose="02020603050405020304" pitchFamily="18" charset="0"/>
              </a:rPr>
              <a:t> Two beneficiaries, each taxed at a 24% federal rate.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Reinvestment Rate:</a:t>
            </a:r>
            <a:r>
              <a:rPr lang="en-US" dirty="0">
                <a:latin typeface="Times New Roman" panose="02020603050405020304" pitchFamily="18" charset="0"/>
                <a:cs typeface="Times New Roman" panose="02020603050405020304" pitchFamily="18" charset="0"/>
              </a:rPr>
              <a:t> 7% annual interest on net-of-tax income.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No State Tax:</a:t>
            </a:r>
            <a:r>
              <a:rPr lang="en-US" dirty="0">
                <a:latin typeface="Times New Roman" panose="02020603050405020304" pitchFamily="18" charset="0"/>
                <a:cs typeface="Times New Roman" panose="02020603050405020304" pitchFamily="18" charset="0"/>
              </a:rPr>
              <a:t> This analysis assumes no state income tax for any party.</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12239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0528FA3D-52B1-1792-D7DD-D2F76E6739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77214" y="5703502"/>
            <a:ext cx="1151246" cy="1154498"/>
          </a:xfrm>
          <a:prstGeom prst="rect">
            <a:avLst/>
          </a:prstGeom>
        </p:spPr>
      </p:pic>
      <p:sp>
        <p:nvSpPr>
          <p:cNvPr id="2" name="Title 1">
            <a:extLst>
              <a:ext uri="{FF2B5EF4-FFF2-40B4-BE49-F238E27FC236}">
                <a16:creationId xmlns:a16="http://schemas.microsoft.com/office/drawing/2014/main" id="{11B80340-680E-0902-D892-3F98EFE474F3}"/>
              </a:ext>
            </a:extLst>
          </p:cNvPr>
          <p:cNvSpPr>
            <a:spLocks noGrp="1"/>
          </p:cNvSpPr>
          <p:nvPr>
            <p:ph type="title"/>
          </p:nvPr>
        </p:nvSpPr>
        <p:spPr/>
        <p:txBody>
          <a:bodyPr/>
          <a:lstStyle/>
          <a:p>
            <a:r>
              <a:rPr lang="en-US" dirty="0">
                <a:solidFill>
                  <a:schemeClr val="tx1"/>
                </a:solidFill>
              </a:rPr>
              <a:t>Continued . . . Case Study: Income Splitting &amp; Wealth Creation with Trust</a:t>
            </a:r>
          </a:p>
        </p:txBody>
      </p:sp>
      <p:sp>
        <p:nvSpPr>
          <p:cNvPr id="6" name="TextBox 5">
            <a:extLst>
              <a:ext uri="{FF2B5EF4-FFF2-40B4-BE49-F238E27FC236}">
                <a16:creationId xmlns:a16="http://schemas.microsoft.com/office/drawing/2014/main" id="{9EAF6AC0-373B-E70F-40FC-78DD3414D859}"/>
              </a:ext>
            </a:extLst>
          </p:cNvPr>
          <p:cNvSpPr txBox="1"/>
          <p:nvPr/>
        </p:nvSpPr>
        <p:spPr>
          <a:xfrm>
            <a:off x="594359" y="2161337"/>
            <a:ext cx="11497939" cy="635943"/>
          </a:xfrm>
          <a:prstGeom prst="rect">
            <a:avLst/>
          </a:prstGeom>
          <a:noFill/>
        </p:spPr>
        <p:txBody>
          <a:bodyPr wrap="square">
            <a:spAutoFit/>
          </a:bodyPr>
          <a:lstStyle/>
          <a:p>
            <a:pPr marL="0" marR="0">
              <a:lnSpc>
                <a:spcPct val="115000"/>
              </a:lnSpc>
              <a:spcAft>
                <a:spcPts val="800"/>
              </a:spcAft>
              <a:buNone/>
            </a:pP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Steady Stream of Income to Beneficiaries</a:t>
            </a:r>
            <a:b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In this scenario, the trust distributes all of its $75,000 in annual rental income. This income is then taxed to the beneficiaries.</a:t>
            </a:r>
          </a:p>
        </p:txBody>
      </p:sp>
      <p:graphicFrame>
        <p:nvGraphicFramePr>
          <p:cNvPr id="7" name="Table 6">
            <a:extLst>
              <a:ext uri="{FF2B5EF4-FFF2-40B4-BE49-F238E27FC236}">
                <a16:creationId xmlns:a16="http://schemas.microsoft.com/office/drawing/2014/main" id="{6D6A9EEE-497C-6265-AFF9-B6D65395F95D}"/>
              </a:ext>
            </a:extLst>
          </p:cNvPr>
          <p:cNvGraphicFramePr>
            <a:graphicFrameLocks noGrp="1"/>
          </p:cNvGraphicFramePr>
          <p:nvPr/>
        </p:nvGraphicFramePr>
        <p:xfrm>
          <a:off x="594359" y="4520942"/>
          <a:ext cx="10382248" cy="1700980"/>
        </p:xfrm>
        <a:graphic>
          <a:graphicData uri="http://schemas.openxmlformats.org/drawingml/2006/table">
            <a:tbl>
              <a:tblPr firstRow="1" firstCol="1" bandRow="1">
                <a:tableStyleId>{8A107856-5554-42FB-B03E-39F5DBC370BA}</a:tableStyleId>
              </a:tblPr>
              <a:tblGrid>
                <a:gridCol w="2595562">
                  <a:extLst>
                    <a:ext uri="{9D8B030D-6E8A-4147-A177-3AD203B41FA5}">
                      <a16:colId xmlns:a16="http://schemas.microsoft.com/office/drawing/2014/main" val="1599564606"/>
                    </a:ext>
                  </a:extLst>
                </a:gridCol>
                <a:gridCol w="2595562">
                  <a:extLst>
                    <a:ext uri="{9D8B030D-6E8A-4147-A177-3AD203B41FA5}">
                      <a16:colId xmlns:a16="http://schemas.microsoft.com/office/drawing/2014/main" val="1121219056"/>
                    </a:ext>
                  </a:extLst>
                </a:gridCol>
                <a:gridCol w="2595562">
                  <a:extLst>
                    <a:ext uri="{9D8B030D-6E8A-4147-A177-3AD203B41FA5}">
                      <a16:colId xmlns:a16="http://schemas.microsoft.com/office/drawing/2014/main" val="1612799510"/>
                    </a:ext>
                  </a:extLst>
                </a:gridCol>
                <a:gridCol w="2595562">
                  <a:extLst>
                    <a:ext uri="{9D8B030D-6E8A-4147-A177-3AD203B41FA5}">
                      <a16:colId xmlns:a16="http://schemas.microsoft.com/office/drawing/2014/main" val="2054404238"/>
                    </a:ext>
                  </a:extLst>
                </a:gridCol>
              </a:tblGrid>
              <a:tr h="425245">
                <a:tc>
                  <a:txBody>
                    <a:bodyPr/>
                    <a:lstStyle/>
                    <a:p>
                      <a:pPr marL="0" marR="0">
                        <a:lnSpc>
                          <a:spcPct val="115000"/>
                        </a:lnSpc>
                        <a:spcAft>
                          <a:spcPts val="800"/>
                        </a:spcAft>
                        <a:buNone/>
                      </a:pPr>
                      <a:r>
                        <a:rPr lang="en-US" sz="1400" kern="100" dirty="0">
                          <a:effectLst/>
                        </a:rPr>
                        <a:t>Taxpayer</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dirty="0">
                          <a:effectLst/>
                        </a:rPr>
                        <a:t>Annual Tax on $75,000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a:effectLst/>
                        </a:rPr>
                        <a:t>Total Tax Over 7 Years</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dirty="0">
                          <a:effectLst/>
                        </a:rPr>
                        <a:t>Tax Savings (vs. Beneficiaries)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940891407"/>
                  </a:ext>
                </a:extLst>
              </a:tr>
              <a:tr h="425245">
                <a:tc>
                  <a:txBody>
                    <a:bodyPr/>
                    <a:lstStyle/>
                    <a:p>
                      <a:pPr marL="0" marR="0">
                        <a:lnSpc>
                          <a:spcPct val="115000"/>
                        </a:lnSpc>
                        <a:spcAft>
                          <a:spcPts val="800"/>
                        </a:spcAft>
                        <a:buNone/>
                      </a:pPr>
                      <a:r>
                        <a:rPr lang="en-US" sz="1400" kern="100" dirty="0">
                          <a:effectLst/>
                        </a:rPr>
                        <a:t>Beneficiaries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dirty="0">
                          <a:effectLst/>
                        </a:rPr>
                        <a:t>$18,000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dirty="0">
                          <a:effectLst/>
                        </a:rPr>
                        <a:t>$126,000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dirty="0">
                          <a:effectLst/>
                        </a:rPr>
                        <a: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614206777"/>
                  </a:ext>
                </a:extLst>
              </a:tr>
              <a:tr h="425245">
                <a:tc>
                  <a:txBody>
                    <a:bodyPr/>
                    <a:lstStyle/>
                    <a:p>
                      <a:pPr marL="0" marR="0">
                        <a:lnSpc>
                          <a:spcPct val="115000"/>
                        </a:lnSpc>
                        <a:spcAft>
                          <a:spcPts val="800"/>
                        </a:spcAft>
                        <a:buNone/>
                      </a:pPr>
                      <a:r>
                        <a:rPr lang="en-US" sz="1400" kern="100" dirty="0">
                          <a:effectLst/>
                        </a:rPr>
                        <a:t>Grantor</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dirty="0">
                          <a:effectLst/>
                        </a:rPr>
                        <a:t>$75,000 * 35% = $26,250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dirty="0">
                          <a:effectLst/>
                        </a:rPr>
                        <a:t>$26,250 * 7 = $183,750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dirty="0">
                          <a:effectLst/>
                        </a:rPr>
                        <a:t>$183,750 - $126,000 = </a:t>
                      </a:r>
                      <a:r>
                        <a:rPr lang="en-US" sz="1400" b="1" kern="100" dirty="0">
                          <a:effectLst/>
                        </a:rPr>
                        <a:t>$57,750</a:t>
                      </a:r>
                      <a:endParaRPr lang="en-US" sz="1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4142483"/>
                  </a:ext>
                </a:extLst>
              </a:tr>
              <a:tr h="425245">
                <a:tc>
                  <a:txBody>
                    <a:bodyPr/>
                    <a:lstStyle/>
                    <a:p>
                      <a:pPr marL="0" marR="0">
                        <a:lnSpc>
                          <a:spcPct val="115000"/>
                        </a:lnSpc>
                        <a:spcAft>
                          <a:spcPts val="800"/>
                        </a:spcAft>
                        <a:buNone/>
                      </a:pPr>
                      <a:r>
                        <a:rPr lang="en-US" sz="1400" kern="100">
                          <a:effectLst/>
                        </a:rPr>
                        <a:t>Trust (Retained Income)</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dirty="0">
                          <a:effectLst/>
                        </a:rPr>
                        <a:t>$75,000 * 37% = $27,750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dirty="0">
                          <a:effectLst/>
                        </a:rPr>
                        <a:t>$27,750 * 7 = $194,250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marL="0" marR="0">
                        <a:lnSpc>
                          <a:spcPct val="115000"/>
                        </a:lnSpc>
                        <a:spcAft>
                          <a:spcPts val="800"/>
                        </a:spcAft>
                        <a:buNone/>
                      </a:pPr>
                      <a:r>
                        <a:rPr lang="en-US" sz="1400" kern="100" dirty="0">
                          <a:effectLst/>
                        </a:rPr>
                        <a:t>$194,250 - $126,000 = </a:t>
                      </a:r>
                      <a:r>
                        <a:rPr lang="en-US" sz="1400" b="1" kern="100" dirty="0">
                          <a:effectLst/>
                        </a:rPr>
                        <a:t>$68,250</a:t>
                      </a:r>
                      <a:endParaRPr lang="en-US" sz="1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78831328"/>
                  </a:ext>
                </a:extLst>
              </a:tr>
            </a:tbl>
          </a:graphicData>
        </a:graphic>
      </p:graphicFrame>
      <p:sp>
        <p:nvSpPr>
          <p:cNvPr id="9" name="TextBox 8">
            <a:extLst>
              <a:ext uri="{FF2B5EF4-FFF2-40B4-BE49-F238E27FC236}">
                <a16:creationId xmlns:a16="http://schemas.microsoft.com/office/drawing/2014/main" id="{5DDB9B34-4E71-FD41-649B-8963C774BD20}"/>
              </a:ext>
            </a:extLst>
          </p:cNvPr>
          <p:cNvSpPr txBox="1"/>
          <p:nvPr/>
        </p:nvSpPr>
        <p:spPr>
          <a:xfrm>
            <a:off x="594359" y="2797280"/>
            <a:ext cx="10318620" cy="1022459"/>
          </a:xfrm>
          <a:prstGeom prst="rect">
            <a:avLst/>
          </a:prstGeom>
          <a:noFill/>
        </p:spPr>
        <p:txBody>
          <a:bodyPr wrap="square">
            <a:spAutoFit/>
          </a:bodyPr>
          <a:lstStyle/>
          <a:p>
            <a:pPr marL="0" marR="0" algn="ctr">
              <a:lnSpc>
                <a:spcPct val="115000"/>
              </a:lnSpc>
              <a:spcAft>
                <a:spcPts val="800"/>
              </a:spcAft>
              <a:buNone/>
            </a:pPr>
            <a: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t>Side-by-Side Tax Savings Analysis</a:t>
            </a:r>
            <a:br>
              <a:rPr lang="en-US" sz="1800" b="1"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Here we compare the tax paid on the annual income in this scenario with the tax that would have been paid if the income were instead taxed to the grantor or the trust.</a:t>
            </a:r>
          </a:p>
        </p:txBody>
      </p:sp>
      <p:sp>
        <p:nvSpPr>
          <p:cNvPr id="11" name="TextBox 10">
            <a:extLst>
              <a:ext uri="{FF2B5EF4-FFF2-40B4-BE49-F238E27FC236}">
                <a16:creationId xmlns:a16="http://schemas.microsoft.com/office/drawing/2014/main" id="{A4FBEA20-6828-6E67-62F7-42A89B47178A}"/>
              </a:ext>
            </a:extLst>
          </p:cNvPr>
          <p:cNvSpPr txBox="1"/>
          <p:nvPr/>
        </p:nvSpPr>
        <p:spPr>
          <a:xfrm>
            <a:off x="594358" y="6261899"/>
            <a:ext cx="9523861" cy="635943"/>
          </a:xfrm>
          <a:prstGeom prst="rect">
            <a:avLst/>
          </a:prstGeom>
          <a:noFill/>
        </p:spPr>
        <p:txBody>
          <a:bodyPr wrap="square">
            <a:spAutoFit/>
          </a:bodyPr>
          <a:lstStyle/>
          <a:p>
            <a:pPr marL="0" marR="0">
              <a:lnSpc>
                <a:spcPct val="115000"/>
              </a:lnSpc>
              <a:spcAft>
                <a:spcPts val="800"/>
              </a:spcAft>
              <a:buNone/>
            </a:pP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By distributing the income to the beneficiaries, this strategy </a:t>
            </a:r>
            <a:r>
              <a:rPr lang="en-US" sz="1600" kern="100" dirty="0">
                <a:latin typeface="Times New Roman" panose="02020603050405020304" pitchFamily="18" charset="0"/>
                <a:ea typeface="Aptos" panose="020B0004020202020204" pitchFamily="34" charset="0"/>
                <a:cs typeface="Times New Roman" panose="02020603050405020304" pitchFamily="18" charset="0"/>
              </a:rPr>
              <a:t>earns in Year 1</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$3,990</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at 7% compared to if the grantor held the property earning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$3,412</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A difference of $4,046 in 7 Years.</a:t>
            </a:r>
          </a:p>
        </p:txBody>
      </p:sp>
      <p:sp>
        <p:nvSpPr>
          <p:cNvPr id="4" name="TextBox 3">
            <a:extLst>
              <a:ext uri="{FF2B5EF4-FFF2-40B4-BE49-F238E27FC236}">
                <a16:creationId xmlns:a16="http://schemas.microsoft.com/office/drawing/2014/main" id="{CBF803E4-1EBA-E0BB-10AC-84A95312F6F5}"/>
              </a:ext>
            </a:extLst>
          </p:cNvPr>
          <p:cNvSpPr txBox="1"/>
          <p:nvPr/>
        </p:nvSpPr>
        <p:spPr>
          <a:xfrm>
            <a:off x="493752" y="3884999"/>
            <a:ext cx="8838488" cy="635943"/>
          </a:xfrm>
          <a:prstGeom prst="rect">
            <a:avLst/>
          </a:prstGeom>
          <a:noFill/>
        </p:spPr>
        <p:txBody>
          <a:bodyPr wrap="square">
            <a:spAutoFit/>
          </a:bodyPr>
          <a:lstStyle/>
          <a:p>
            <a:pPr marL="0" marR="0">
              <a:lnSpc>
                <a:spcPct val="115000"/>
              </a:lnSpc>
              <a:spcAft>
                <a:spcPts val="800"/>
              </a:spcAft>
              <a:buNone/>
              <a:tabLst>
                <a:tab pos="457200" algn="l"/>
              </a:tabLst>
            </a:pP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Annual Tax Paid by Beneficiaries:</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$75,000 (income) * 24% (beneficiary tax rate) =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$18,000</a:t>
            </a:r>
            <a:b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Total Tax Paid on Income Over 7 Years:</a:t>
            </a: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 $18,000 * 7 = </a:t>
            </a:r>
            <a:r>
              <a:rPr lang="en-US" sz="1600" b="1" kern="100" dirty="0">
                <a:effectLst/>
                <a:latin typeface="Times New Roman" panose="02020603050405020304" pitchFamily="18" charset="0"/>
                <a:ea typeface="Aptos" panose="020B0004020202020204" pitchFamily="34" charset="0"/>
                <a:cs typeface="Times New Roman" panose="02020603050405020304" pitchFamily="18" charset="0"/>
              </a:rPr>
              <a:t>$126,000</a:t>
            </a:r>
            <a:endParaRPr lang="en-US" sz="16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B4EDCD5F-1D5B-C7C4-312A-22AD7E5F68EE}"/>
              </a:ext>
            </a:extLst>
          </p:cNvPr>
          <p:cNvSpPr/>
          <p:nvPr/>
        </p:nvSpPr>
        <p:spPr>
          <a:xfrm>
            <a:off x="493752" y="2871387"/>
            <a:ext cx="10564506" cy="3418318"/>
          </a:xfrm>
          <a:prstGeom prst="rect">
            <a:avLst/>
          </a:prstGeom>
          <a:no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777311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604C7EA-DD5F-C32E-464D-39620A19A0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0C35D7-1F90-BD35-05DD-60AA79F37FD1}"/>
              </a:ext>
            </a:extLst>
          </p:cNvPr>
          <p:cNvSpPr>
            <a:spLocks noGrp="1"/>
          </p:cNvSpPr>
          <p:nvPr>
            <p:ph type="title"/>
          </p:nvPr>
        </p:nvSpPr>
        <p:spPr/>
        <p:txBody>
          <a:bodyPr/>
          <a:lstStyle/>
          <a:p>
            <a:r>
              <a:rPr lang="en-US" dirty="0">
                <a:solidFill>
                  <a:schemeClr val="tx1"/>
                </a:solidFill>
              </a:rPr>
              <a:t>Use of Irrevocable Life Insurance Trust (ILIT)</a:t>
            </a:r>
          </a:p>
        </p:txBody>
      </p:sp>
      <p:sp>
        <p:nvSpPr>
          <p:cNvPr id="5" name="TextBox 4">
            <a:extLst>
              <a:ext uri="{FF2B5EF4-FFF2-40B4-BE49-F238E27FC236}">
                <a16:creationId xmlns:a16="http://schemas.microsoft.com/office/drawing/2014/main" id="{2FE6ED01-5243-0B1E-7417-18B7063E7ABA}"/>
              </a:ext>
            </a:extLst>
          </p:cNvPr>
          <p:cNvSpPr txBox="1"/>
          <p:nvPr/>
        </p:nvSpPr>
        <p:spPr>
          <a:xfrm>
            <a:off x="594359" y="2127903"/>
            <a:ext cx="11079195" cy="4524315"/>
          </a:xfrm>
          <a:prstGeom prst="rect">
            <a:avLst/>
          </a:prstGeom>
          <a:noFill/>
        </p:spPr>
        <p:txBody>
          <a:bodyPr wrap="square" rtlCol="0">
            <a:spAutoFit/>
          </a:bodyPr>
          <a:lstStyle/>
          <a:p>
            <a:pPr marL="285750" indent="-285750">
              <a:buFont typeface="Arial" panose="020B0604020202020204" pitchFamily="34" charset="0"/>
              <a:buChar char="•"/>
            </a:pPr>
            <a:r>
              <a:rPr lang="en-US" dirty="0"/>
              <a:t>Irrevocable life insurance trust (ILIT) allows a taxpayer to have insurance proceeds be taken out of the estate and into a trust</a:t>
            </a:r>
          </a:p>
          <a:p>
            <a:pPr marL="285750" indent="-285750">
              <a:buFont typeface="Arial" panose="020B0604020202020204" pitchFamily="34" charset="0"/>
              <a:buChar char="•"/>
            </a:pPr>
            <a:r>
              <a:rPr lang="en-US" dirty="0"/>
              <a:t>Insurance policies are typically Pay-On-Death (POD)</a:t>
            </a:r>
          </a:p>
          <a:p>
            <a:pPr marL="285750" indent="-285750">
              <a:buFont typeface="Arial" panose="020B0604020202020204" pitchFamily="34" charset="0"/>
              <a:buChar char="•"/>
            </a:pPr>
            <a:r>
              <a:rPr lang="en-US" dirty="0"/>
              <a:t>ILITs have more flexibility with </a:t>
            </a:r>
            <a:r>
              <a:rPr lang="en-US" b="1" dirty="0"/>
              <a:t>time of payout </a:t>
            </a:r>
            <a:r>
              <a:rPr lang="en-US" dirty="0"/>
              <a:t>or other restrictions the taxpayer wishes</a:t>
            </a:r>
          </a:p>
          <a:p>
            <a:pPr marL="285750" indent="-285750">
              <a:buFont typeface="Arial" panose="020B0604020202020204" pitchFamily="34" charset="0"/>
              <a:buChar char="•"/>
            </a:pPr>
            <a:r>
              <a:rPr lang="en-US" dirty="0"/>
              <a:t>Also helps with liquidity of a high-net worth taxpayer’s estate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Here is how it works: </a:t>
            </a:r>
          </a:p>
          <a:p>
            <a:pPr marL="742950" lvl="1" indent="-285750">
              <a:buFont typeface="Arial" panose="020B0604020202020204" pitchFamily="34" charset="0"/>
              <a:buChar char="•"/>
            </a:pPr>
            <a:r>
              <a:rPr lang="en-US" dirty="0"/>
              <a:t>A trust takes legal and equitable title of the life insurance and the insured signs it over to the trust</a:t>
            </a:r>
          </a:p>
          <a:p>
            <a:pPr marL="742950" lvl="1" indent="-285750">
              <a:buFont typeface="Arial" panose="020B0604020202020204" pitchFamily="34" charset="0"/>
              <a:buChar char="•"/>
            </a:pPr>
            <a:r>
              <a:rPr lang="en-US" dirty="0"/>
              <a:t>The trust must pay policy premiums, and the insured may use the annual gift exemption to pay such premiums</a:t>
            </a:r>
          </a:p>
          <a:p>
            <a:pPr marL="742950" lvl="1" indent="-285750">
              <a:buFont typeface="Arial" panose="020B0604020202020204" pitchFamily="34" charset="0"/>
              <a:buChar char="•"/>
            </a:pPr>
            <a:r>
              <a:rPr lang="en-US" dirty="0"/>
              <a:t>Beneficiaries must adhere to Crummey trust powers and not cash in the gift-premiums</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effect is the payout is in trust without proceeds in the estate and will, and the proceeds are distributed according to the instructions in the trust, which may provide to pay estate taxes, etc.</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entirety of an insurance payout may then spread across multiple beneficiaries and the estate</a:t>
            </a:r>
          </a:p>
        </p:txBody>
      </p:sp>
    </p:spTree>
    <p:extLst>
      <p:ext uri="{BB962C8B-B14F-4D97-AF65-F5344CB8AC3E}">
        <p14:creationId xmlns:p14="http://schemas.microsoft.com/office/powerpoint/2010/main" val="8322784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8282D6-DDB2-345B-1D9A-DBF06CAF56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F4BD44-ECF2-8A36-F0BE-0DCF53F6086F}"/>
              </a:ext>
            </a:extLst>
          </p:cNvPr>
          <p:cNvSpPr>
            <a:spLocks noGrp="1"/>
          </p:cNvSpPr>
          <p:nvPr>
            <p:ph type="title"/>
          </p:nvPr>
        </p:nvSpPr>
        <p:spPr/>
        <p:txBody>
          <a:bodyPr/>
          <a:lstStyle/>
          <a:p>
            <a:r>
              <a:rPr lang="en-US" dirty="0">
                <a:solidFill>
                  <a:schemeClr val="tx1"/>
                </a:solidFill>
              </a:rPr>
              <a:t>Use of Deceased Spouse Unused Exemption (DSUE)</a:t>
            </a:r>
          </a:p>
        </p:txBody>
      </p:sp>
      <p:sp>
        <p:nvSpPr>
          <p:cNvPr id="5" name="TextBox 4">
            <a:extLst>
              <a:ext uri="{FF2B5EF4-FFF2-40B4-BE49-F238E27FC236}">
                <a16:creationId xmlns:a16="http://schemas.microsoft.com/office/drawing/2014/main" id="{E5D292CD-77C4-4758-6C5D-36CF354E73B1}"/>
              </a:ext>
            </a:extLst>
          </p:cNvPr>
          <p:cNvSpPr txBox="1"/>
          <p:nvPr/>
        </p:nvSpPr>
        <p:spPr>
          <a:xfrm>
            <a:off x="594360" y="2162085"/>
            <a:ext cx="11169353" cy="3970318"/>
          </a:xfrm>
          <a:prstGeom prst="rect">
            <a:avLst/>
          </a:prstGeom>
          <a:noFill/>
        </p:spPr>
        <p:txBody>
          <a:bodyPr wrap="square" rtlCol="0">
            <a:spAutoFit/>
          </a:bodyPr>
          <a:lstStyle/>
          <a:p>
            <a:pPr marL="285750" indent="-285750">
              <a:buFont typeface="Arial" panose="020B0604020202020204" pitchFamily="34" charset="0"/>
              <a:buChar char="•"/>
            </a:pPr>
            <a:r>
              <a:rPr lang="en-US" dirty="0"/>
              <a:t>One spouse may predecease the other with assets under Federal Estate Exemption amount at time of death</a:t>
            </a:r>
          </a:p>
          <a:p>
            <a:pPr marL="742950" lvl="1" indent="-285750">
              <a:buFont typeface="Arial" panose="020B0604020202020204" pitchFamily="34" charset="0"/>
              <a:buChar char="•"/>
            </a:pPr>
            <a:r>
              <a:rPr lang="en-US" dirty="0"/>
              <a:t>This is important because the current rates may be locked in TODAY</a:t>
            </a:r>
          </a:p>
          <a:p>
            <a:pPr marL="285750" indent="-285750">
              <a:buFont typeface="Arial" panose="020B0604020202020204" pitchFamily="34" charset="0"/>
              <a:buChar char="•"/>
            </a:pPr>
            <a:r>
              <a:rPr lang="en-US" dirty="0"/>
              <a:t>Deceased spouse files a Form 706 requesting to port the Unused Exemption amount to the surviving spouse</a:t>
            </a:r>
          </a:p>
          <a:p>
            <a:pPr marL="742950" lvl="1" indent="-285750">
              <a:buFont typeface="Arial" panose="020B0604020202020204" pitchFamily="34" charset="0"/>
              <a:buChar char="•"/>
            </a:pPr>
            <a:r>
              <a:rPr lang="en-US" dirty="0"/>
              <a:t>Surviving spouse is to be able to use the deceased spouse’s remaining exemption amounts upon death of the surviving spouse in addition to the federal exemption amount at the time of death</a:t>
            </a:r>
          </a:p>
          <a:p>
            <a:pPr marL="742950" lvl="1" indent="-285750">
              <a:buFont typeface="Arial" panose="020B0604020202020204" pitchFamily="34" charset="0"/>
              <a:buChar char="•"/>
            </a:pPr>
            <a:r>
              <a:rPr lang="en-US" dirty="0"/>
              <a:t>The ported exemption amount is locked in at the date of the predeceasing spouse’s death</a:t>
            </a:r>
          </a:p>
          <a:p>
            <a:pPr marL="285750" indent="-285750">
              <a:buFont typeface="Arial" panose="020B0604020202020204" pitchFamily="34" charset="0"/>
              <a:buChar char="•"/>
            </a:pPr>
            <a:r>
              <a:rPr lang="en-US" dirty="0"/>
              <a:t>Usually deceased spouse’s property may transfer to surviving spouse (Unlimited Marital Deduction) without problems</a:t>
            </a:r>
          </a:p>
          <a:p>
            <a:pPr marL="285750" indent="-285750">
              <a:buFont typeface="Arial" panose="020B0604020202020204" pitchFamily="34" charset="0"/>
              <a:buChar char="•"/>
            </a:pPr>
            <a:r>
              <a:rPr lang="en-US" b="1" dirty="0"/>
              <a:t>However,</a:t>
            </a:r>
            <a:r>
              <a:rPr lang="en-US" dirty="0"/>
              <a:t> State property law determines who owns an interest in property which the Federal exemption considers</a:t>
            </a:r>
          </a:p>
          <a:p>
            <a:pPr marL="742950" lvl="1" indent="-285750">
              <a:buFont typeface="Arial" panose="020B0604020202020204" pitchFamily="34" charset="0"/>
              <a:buChar char="•"/>
            </a:pPr>
            <a:r>
              <a:rPr lang="en-US" dirty="0"/>
              <a:t>If the spouses are in a </a:t>
            </a:r>
            <a:r>
              <a:rPr lang="en-US" b="1" dirty="0"/>
              <a:t>separate property state</a:t>
            </a:r>
            <a:r>
              <a:rPr lang="en-US" dirty="0"/>
              <a:t>, then all the property may be considered in the estate and should be allocated accordingly on the 706 to reduce the unused exemption amount.</a:t>
            </a:r>
          </a:p>
          <a:p>
            <a:pPr marL="285750" indent="-285750">
              <a:buFont typeface="Arial" panose="020B0604020202020204" pitchFamily="34" charset="0"/>
              <a:buChar char="•"/>
            </a:pPr>
            <a:r>
              <a:rPr lang="en-US" dirty="0"/>
              <a:t>When filing </a:t>
            </a:r>
            <a:r>
              <a:rPr lang="en-US"/>
              <a:t>form 706, </a:t>
            </a:r>
            <a:r>
              <a:rPr lang="en-US" dirty="0"/>
              <a:t>be sure to allocate revocable trust and other property held within the estate, such as property in a will transferred to beneficiaries other than the surviving spouse in a community property state.</a:t>
            </a:r>
          </a:p>
        </p:txBody>
      </p:sp>
    </p:spTree>
    <p:extLst>
      <p:ext uri="{BB962C8B-B14F-4D97-AF65-F5344CB8AC3E}">
        <p14:creationId xmlns:p14="http://schemas.microsoft.com/office/powerpoint/2010/main" val="14426550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1B34A-C2BF-E602-667B-4A68A51569F1}"/>
              </a:ext>
            </a:extLst>
          </p:cNvPr>
          <p:cNvSpPr>
            <a:spLocks noGrp="1"/>
          </p:cNvSpPr>
          <p:nvPr>
            <p:ph type="title"/>
          </p:nvPr>
        </p:nvSpPr>
        <p:spPr/>
        <p:txBody>
          <a:bodyPr/>
          <a:lstStyle/>
          <a:p>
            <a:r>
              <a:rPr lang="en-US" dirty="0">
                <a:solidFill>
                  <a:schemeClr val="tx1"/>
                </a:solidFill>
              </a:rPr>
              <a:t>$4.375 Million-Dollar Client</a:t>
            </a:r>
          </a:p>
        </p:txBody>
      </p:sp>
      <p:sp>
        <p:nvSpPr>
          <p:cNvPr id="5" name="TextBox 4">
            <a:extLst>
              <a:ext uri="{FF2B5EF4-FFF2-40B4-BE49-F238E27FC236}">
                <a16:creationId xmlns:a16="http://schemas.microsoft.com/office/drawing/2014/main" id="{0DCCAC12-C6E0-F307-E535-AA95218FA1D5}"/>
              </a:ext>
            </a:extLst>
          </p:cNvPr>
          <p:cNvSpPr txBox="1"/>
          <p:nvPr/>
        </p:nvSpPr>
        <p:spPr>
          <a:xfrm>
            <a:off x="594360" y="2238998"/>
            <a:ext cx="9993879" cy="3970318"/>
          </a:xfrm>
          <a:prstGeom prst="rect">
            <a:avLst/>
          </a:prstGeom>
          <a:noFill/>
        </p:spPr>
        <p:txBody>
          <a:bodyPr wrap="square" rtlCol="0">
            <a:spAutoFit/>
          </a:bodyPr>
          <a:lstStyle/>
          <a:p>
            <a:pPr marL="285750" indent="-285750">
              <a:buFont typeface="Arial" panose="020B0604020202020204" pitchFamily="34" charset="0"/>
              <a:buChar char="•"/>
            </a:pPr>
            <a:r>
              <a:rPr lang="en-US" dirty="0"/>
              <a:t>First glance a client with $4 Million seems to fit into the Federal Exemption</a:t>
            </a:r>
          </a:p>
          <a:p>
            <a:pPr marL="285750" indent="-285750">
              <a:buFont typeface="Arial" panose="020B0604020202020204" pitchFamily="34" charset="0"/>
              <a:buChar char="•"/>
            </a:pPr>
            <a:r>
              <a:rPr lang="en-US" dirty="0"/>
              <a:t>But only if the Federal Exemption lasts, otherwise to cover the estate then plan today!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Here is what you miss when planning for these clients</a:t>
            </a:r>
          </a:p>
          <a:p>
            <a:pPr marL="742950" lvl="1" indent="-285750">
              <a:buFont typeface="Arial" panose="020B0604020202020204" pitchFamily="34" charset="0"/>
              <a:buChar char="•"/>
            </a:pPr>
            <a:r>
              <a:rPr lang="en-US" dirty="0"/>
              <a:t>Client has retirement account of $850,000</a:t>
            </a:r>
          </a:p>
          <a:p>
            <a:pPr marL="742950" lvl="1" indent="-285750">
              <a:buFont typeface="Arial" panose="020B0604020202020204" pitchFamily="34" charset="0"/>
              <a:buChar char="•"/>
            </a:pPr>
            <a:r>
              <a:rPr lang="en-US" dirty="0"/>
              <a:t>Client has $275,000 in cash savings</a:t>
            </a:r>
          </a:p>
          <a:p>
            <a:pPr marL="742950" lvl="1" indent="-285750">
              <a:buFont typeface="Arial" panose="020B0604020202020204" pitchFamily="34" charset="0"/>
              <a:buChar char="•"/>
            </a:pPr>
            <a:r>
              <a:rPr lang="en-US" dirty="0"/>
              <a:t>Client has $750,000 in stocks</a:t>
            </a:r>
          </a:p>
          <a:p>
            <a:pPr marL="742950" lvl="1" indent="-285750">
              <a:buFont typeface="Arial" panose="020B0604020202020204" pitchFamily="34" charset="0"/>
              <a:buChar char="•"/>
            </a:pPr>
            <a:r>
              <a:rPr lang="en-US" dirty="0"/>
              <a:t>Client has a $375,000 Insurance Coverage</a:t>
            </a:r>
          </a:p>
          <a:p>
            <a:pPr marL="742950" lvl="1" indent="-285750">
              <a:buFont typeface="Arial" panose="020B0604020202020204" pitchFamily="34" charset="0"/>
              <a:buChar char="•"/>
            </a:pPr>
            <a:r>
              <a:rPr lang="en-US" dirty="0"/>
              <a:t>Client has a sports car worth $125,000</a:t>
            </a:r>
          </a:p>
          <a:p>
            <a:pPr marL="742950" lvl="1" indent="-285750">
              <a:buFont typeface="Arial" panose="020B0604020202020204" pitchFamily="34" charset="0"/>
              <a:buChar char="•"/>
            </a:pPr>
            <a:r>
              <a:rPr lang="en-US" dirty="0"/>
              <a:t>Client has a $500,000 rental home</a:t>
            </a:r>
          </a:p>
          <a:p>
            <a:pPr marL="742950" lvl="1" indent="-285750">
              <a:buFont typeface="Arial" panose="020B0604020202020204" pitchFamily="34" charset="0"/>
              <a:buChar char="•"/>
            </a:pPr>
            <a:r>
              <a:rPr lang="en-US" dirty="0"/>
              <a:t>Client has a $750,000 Home</a:t>
            </a:r>
          </a:p>
          <a:p>
            <a:pPr marL="742950" lvl="1" indent="-285750">
              <a:buFont typeface="Arial" panose="020B0604020202020204" pitchFamily="34" charset="0"/>
              <a:buChar char="•"/>
            </a:pPr>
            <a:r>
              <a:rPr lang="en-US" dirty="0"/>
              <a:t>Client is due to receive a $750,000 inheritance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Sure the Federal exemption is a blanket coverage. But look deeper into the issues at hand</a:t>
            </a:r>
          </a:p>
        </p:txBody>
      </p:sp>
    </p:spTree>
    <p:extLst>
      <p:ext uri="{BB962C8B-B14F-4D97-AF65-F5344CB8AC3E}">
        <p14:creationId xmlns:p14="http://schemas.microsoft.com/office/powerpoint/2010/main" val="3502068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28A9B-28FA-832A-E2A5-E1EC9E0E87BB}"/>
              </a:ext>
            </a:extLst>
          </p:cNvPr>
          <p:cNvSpPr>
            <a:spLocks noGrp="1"/>
          </p:cNvSpPr>
          <p:nvPr>
            <p:ph type="title"/>
          </p:nvPr>
        </p:nvSpPr>
        <p:spPr>
          <a:xfrm>
            <a:off x="566650" y="577499"/>
            <a:ext cx="6787747" cy="1593507"/>
          </a:xfrm>
        </p:spPr>
        <p:txBody>
          <a:bodyPr/>
          <a:lstStyle/>
          <a:p>
            <a:r>
              <a:rPr lang="en-US" dirty="0"/>
              <a:t>Why and what Accountant’s Need to Know</a:t>
            </a:r>
          </a:p>
        </p:txBody>
      </p:sp>
      <p:sp>
        <p:nvSpPr>
          <p:cNvPr id="4" name="TextBox 3">
            <a:extLst>
              <a:ext uri="{FF2B5EF4-FFF2-40B4-BE49-F238E27FC236}">
                <a16:creationId xmlns:a16="http://schemas.microsoft.com/office/drawing/2014/main" id="{902AB28A-2567-0383-4632-02E5DD7BBA9D}"/>
              </a:ext>
            </a:extLst>
          </p:cNvPr>
          <p:cNvSpPr txBox="1"/>
          <p:nvPr/>
        </p:nvSpPr>
        <p:spPr>
          <a:xfrm>
            <a:off x="566650" y="2586183"/>
            <a:ext cx="10396914" cy="4524315"/>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WHY?</a:t>
            </a:r>
          </a:p>
          <a:p>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You already know about the client’s financial position</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Clients rely on you for tax advice</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You can advise on client’s present and future finances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You have resources and referrals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Other professionals, such as insurance and attorneys, need your input</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Clients may not have relationships with other advisors to prompt planning</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Bottom Line:  Your clients already trust you and they need your help.</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24855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2F2CD-B77B-2E99-9BC8-9427226A953A}"/>
              </a:ext>
            </a:extLst>
          </p:cNvPr>
          <p:cNvSpPr>
            <a:spLocks noGrp="1"/>
          </p:cNvSpPr>
          <p:nvPr>
            <p:ph type="title"/>
          </p:nvPr>
        </p:nvSpPr>
        <p:spPr>
          <a:xfrm>
            <a:off x="594359" y="483229"/>
            <a:ext cx="9778365" cy="1494596"/>
          </a:xfrm>
        </p:spPr>
        <p:txBody>
          <a:bodyPr/>
          <a:lstStyle/>
          <a:p>
            <a:r>
              <a:rPr lang="en-US" dirty="0">
                <a:solidFill>
                  <a:schemeClr val="tx1"/>
                </a:solidFill>
              </a:rPr>
              <a:t>Continued . . $4.375 Million-Dollar Client</a:t>
            </a:r>
          </a:p>
        </p:txBody>
      </p:sp>
      <p:sp>
        <p:nvSpPr>
          <p:cNvPr id="5" name="TextBox 4">
            <a:extLst>
              <a:ext uri="{FF2B5EF4-FFF2-40B4-BE49-F238E27FC236}">
                <a16:creationId xmlns:a16="http://schemas.microsoft.com/office/drawing/2014/main" id="{0FE02790-B925-0F3C-257F-03957DBDD01B}"/>
              </a:ext>
            </a:extLst>
          </p:cNvPr>
          <p:cNvSpPr txBox="1"/>
          <p:nvPr/>
        </p:nvSpPr>
        <p:spPr>
          <a:xfrm>
            <a:off x="594360" y="2350093"/>
            <a:ext cx="9778365" cy="4247317"/>
          </a:xfrm>
          <a:prstGeom prst="rect">
            <a:avLst/>
          </a:prstGeom>
          <a:noFill/>
        </p:spPr>
        <p:txBody>
          <a:bodyPr wrap="square" rtlCol="0">
            <a:spAutoFit/>
          </a:bodyPr>
          <a:lstStyle/>
          <a:p>
            <a:pPr marL="285750" indent="-285750">
              <a:buFont typeface="Arial" panose="020B0604020202020204" pitchFamily="34" charset="0"/>
              <a:buChar char="•"/>
            </a:pPr>
            <a:r>
              <a:rPr lang="en-US" dirty="0"/>
              <a:t>Does the client understand the Retirement Account is normally a Transfer-On-Death?</a:t>
            </a:r>
          </a:p>
          <a:p>
            <a:pPr marL="742950" lvl="1" indent="-285750">
              <a:buFont typeface="Arial" panose="020B0604020202020204" pitchFamily="34" charset="0"/>
              <a:buChar char="•"/>
            </a:pPr>
            <a:r>
              <a:rPr lang="en-US" dirty="0"/>
              <a:t>Beneficiary(</a:t>
            </a:r>
            <a:r>
              <a:rPr lang="en-US" dirty="0" err="1"/>
              <a:t>ies</a:t>
            </a:r>
            <a:r>
              <a:rPr lang="en-US" dirty="0"/>
              <a:t>) will inherit cash in amounts </a:t>
            </a:r>
            <a:r>
              <a:rPr lang="en-US" b="1" dirty="0"/>
              <a:t>they cannot manage</a:t>
            </a:r>
          </a:p>
          <a:p>
            <a:pPr marL="742950" lvl="1" indent="-285750">
              <a:buFont typeface="Arial" panose="020B0604020202020204" pitchFamily="34" charset="0"/>
              <a:buChar char="•"/>
            </a:pPr>
            <a:r>
              <a:rPr lang="en-US" dirty="0"/>
              <a:t>Client may not want beneficiary(</a:t>
            </a:r>
            <a:r>
              <a:rPr lang="en-US" dirty="0" err="1"/>
              <a:t>ies</a:t>
            </a:r>
            <a:r>
              <a:rPr lang="en-US" dirty="0"/>
              <a:t>) to receive such an amount </a:t>
            </a:r>
            <a:r>
              <a:rPr lang="en-US" b="1" dirty="0"/>
              <a:t>but feels like they must because of the system</a:t>
            </a:r>
          </a:p>
          <a:p>
            <a:pPr marL="742950" lvl="1" indent="-285750">
              <a:buFont typeface="Arial" panose="020B0604020202020204" pitchFamily="34" charset="0"/>
              <a:buChar char="•"/>
            </a:pPr>
            <a:r>
              <a:rPr lang="en-US" b="1" u="sng" dirty="0"/>
              <a:t>THEY DON’T! </a:t>
            </a:r>
            <a:r>
              <a:rPr lang="en-US" dirty="0"/>
              <a:t>– A trust can alter the rate at which beneficiary(</a:t>
            </a:r>
            <a:r>
              <a:rPr lang="en-US" dirty="0" err="1"/>
              <a:t>ies</a:t>
            </a:r>
            <a:r>
              <a:rPr lang="en-US" dirty="0"/>
              <a:t>) receive the income</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Does the client understand the Insurance Coverage is a Pay-On-Death?</a:t>
            </a:r>
          </a:p>
          <a:p>
            <a:pPr marL="742950" lvl="1" indent="-285750">
              <a:buFont typeface="Arial" panose="020B0604020202020204" pitchFamily="34" charset="0"/>
              <a:buChar char="•"/>
            </a:pPr>
            <a:r>
              <a:rPr lang="en-US" dirty="0"/>
              <a:t>Such coverage may be controlled in a trust and with Crummey Powers!</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Does the client understand that Long-Term Health Care is extremely costly? And that use of trusts can make available Medicaid?</a:t>
            </a:r>
          </a:p>
          <a:p>
            <a:pPr marL="742950" lvl="1" indent="-285750">
              <a:buFont typeface="Arial" panose="020B0604020202020204" pitchFamily="34" charset="0"/>
              <a:buChar char="•"/>
            </a:pPr>
            <a:r>
              <a:rPr lang="en-US" dirty="0"/>
              <a:t>A financial planner’s job is to </a:t>
            </a:r>
            <a:r>
              <a:rPr lang="en-US" b="1" dirty="0"/>
              <a:t>maintain the cash </a:t>
            </a:r>
            <a:r>
              <a:rPr lang="en-US" dirty="0"/>
              <a:t>in a way that </a:t>
            </a:r>
            <a:r>
              <a:rPr lang="en-US" b="1" dirty="0"/>
              <a:t>costs do not exceed the necessary</a:t>
            </a:r>
          </a:p>
          <a:p>
            <a:pPr marL="742950" lvl="1" indent="-285750">
              <a:buFont typeface="Arial" panose="020B0604020202020204" pitchFamily="34" charset="0"/>
              <a:buChar char="•"/>
            </a:pPr>
            <a:r>
              <a:rPr lang="en-US" b="1" dirty="0"/>
              <a:t>Medicaid Asset Protection trusts </a:t>
            </a:r>
            <a:r>
              <a:rPr lang="en-US" dirty="0"/>
              <a:t>are available! But without one a client with as much cash savings and other assets add up to disqualify the client!</a:t>
            </a:r>
          </a:p>
        </p:txBody>
      </p:sp>
    </p:spTree>
    <p:extLst>
      <p:ext uri="{BB962C8B-B14F-4D97-AF65-F5344CB8AC3E}">
        <p14:creationId xmlns:p14="http://schemas.microsoft.com/office/powerpoint/2010/main" val="22393386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6E41C-FC42-FA5E-C010-4BCF802CD6AD}"/>
              </a:ext>
            </a:extLst>
          </p:cNvPr>
          <p:cNvSpPr>
            <a:spLocks noGrp="1"/>
          </p:cNvSpPr>
          <p:nvPr>
            <p:ph type="title"/>
          </p:nvPr>
        </p:nvSpPr>
        <p:spPr/>
        <p:txBody>
          <a:bodyPr/>
          <a:lstStyle/>
          <a:p>
            <a:r>
              <a:rPr lang="en-US" dirty="0">
                <a:solidFill>
                  <a:schemeClr val="tx1"/>
                </a:solidFill>
              </a:rPr>
              <a:t>Continued . . $4.375 Million-Dollar Client</a:t>
            </a:r>
          </a:p>
        </p:txBody>
      </p:sp>
      <p:sp>
        <p:nvSpPr>
          <p:cNvPr id="5" name="TextBox 4">
            <a:extLst>
              <a:ext uri="{FF2B5EF4-FFF2-40B4-BE49-F238E27FC236}">
                <a16:creationId xmlns:a16="http://schemas.microsoft.com/office/drawing/2014/main" id="{38B8A456-BF36-2F25-E345-8E35AEB3AFF4}"/>
              </a:ext>
            </a:extLst>
          </p:cNvPr>
          <p:cNvSpPr txBox="1"/>
          <p:nvPr/>
        </p:nvSpPr>
        <p:spPr>
          <a:xfrm>
            <a:off x="594360" y="2136449"/>
            <a:ext cx="11284294" cy="4801314"/>
          </a:xfrm>
          <a:prstGeom prst="rect">
            <a:avLst/>
          </a:prstGeom>
          <a:noFill/>
        </p:spPr>
        <p:txBody>
          <a:bodyPr wrap="square" rtlCol="0">
            <a:spAutoFit/>
          </a:bodyPr>
          <a:lstStyle/>
          <a:p>
            <a:pPr marL="285750" indent="-285750">
              <a:buFont typeface="Arial" panose="020B0604020202020204" pitchFamily="34" charset="0"/>
              <a:buChar char="•"/>
            </a:pPr>
            <a:r>
              <a:rPr lang="en-US" dirty="0"/>
              <a:t>What can a client do with so much cash? Dozens of tax savings things!</a:t>
            </a:r>
          </a:p>
          <a:p>
            <a:pPr marL="742950" lvl="1" indent="-285750">
              <a:buFont typeface="Arial" panose="020B0604020202020204" pitchFamily="34" charset="0"/>
              <a:buChar char="•"/>
            </a:pPr>
            <a:r>
              <a:rPr lang="en-US" dirty="0"/>
              <a:t>Trump Accounts</a:t>
            </a:r>
          </a:p>
          <a:p>
            <a:pPr marL="742950" lvl="1" indent="-285750">
              <a:buFont typeface="Arial" panose="020B0604020202020204" pitchFamily="34" charset="0"/>
              <a:buChar char="•"/>
            </a:pPr>
            <a:r>
              <a:rPr lang="en-US" dirty="0"/>
              <a:t>Charity</a:t>
            </a:r>
          </a:p>
          <a:p>
            <a:pPr marL="742950" lvl="1" indent="-285750">
              <a:buFont typeface="Arial" panose="020B0604020202020204" pitchFamily="34" charset="0"/>
              <a:buChar char="•"/>
            </a:pPr>
            <a:r>
              <a:rPr lang="en-US" dirty="0"/>
              <a:t>Annuities in Trust</a:t>
            </a:r>
          </a:p>
          <a:p>
            <a:pPr marL="742950" lvl="1" indent="-285750">
              <a:buFont typeface="Arial" panose="020B0604020202020204" pitchFamily="34" charset="0"/>
              <a:buChar char="•"/>
            </a:pPr>
            <a:r>
              <a:rPr lang="en-US" dirty="0"/>
              <a:t>Trust</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529 Plans provide the grandchildren with education and are limited to State aggregate amount ($450,000 Indiana)</a:t>
            </a:r>
          </a:p>
          <a:p>
            <a:pPr marL="742950" lvl="1" indent="-285750">
              <a:buFont typeface="Arial" panose="020B0604020202020204" pitchFamily="34" charset="0"/>
              <a:buChar char="•"/>
            </a:pPr>
            <a:r>
              <a:rPr lang="en-US" dirty="0"/>
              <a:t>Client may make use of the Gift Tax Exemption and contribute annually without tax and the earnings are tax-free when put to qualified use</a:t>
            </a:r>
          </a:p>
          <a:p>
            <a:pPr marL="742950" lvl="1" indent="-285750">
              <a:buFont typeface="Arial" panose="020B0604020202020204" pitchFamily="34" charset="0"/>
              <a:buChar char="•"/>
            </a:pPr>
            <a:r>
              <a:rPr lang="en-US" dirty="0"/>
              <a:t>Grandchildren 529 Plans may qualify to rollover to another 529 plan for relative</a:t>
            </a:r>
          </a:p>
          <a:p>
            <a:pPr marL="285750" indent="-285750">
              <a:buFont typeface="Arial" panose="020B0604020202020204" pitchFamily="34" charset="0"/>
              <a:buChar char="•"/>
            </a:pPr>
            <a:r>
              <a:rPr lang="en-US" dirty="0"/>
              <a:t>Trump accounts now effective 2026 start’s an eligible newborn with $1,000 in an account operated similarly to an IRA (not a ROTH)</a:t>
            </a:r>
          </a:p>
          <a:p>
            <a:pPr marL="742950" lvl="1" indent="-285750">
              <a:buFont typeface="Arial" panose="020B0604020202020204" pitchFamily="34" charset="0"/>
              <a:buChar char="•"/>
            </a:pPr>
            <a:r>
              <a:rPr lang="en-US" dirty="0"/>
              <a:t>Aggregate annual limit of $5,000</a:t>
            </a:r>
          </a:p>
          <a:p>
            <a:pPr marL="285750" indent="-285750">
              <a:buFont typeface="Arial" panose="020B0604020202020204" pitchFamily="34" charset="0"/>
              <a:buChar char="•"/>
            </a:pPr>
            <a:r>
              <a:rPr lang="en-US" dirty="0"/>
              <a:t>Putting the money and the home in an irrevocable trust </a:t>
            </a:r>
            <a:r>
              <a:rPr lang="en-US" b="1" i="1" dirty="0"/>
              <a:t>may</a:t>
            </a:r>
            <a:r>
              <a:rPr lang="en-US" dirty="0"/>
              <a:t> put it out of reach of the client but takes it out of the estate when calculating Medicaid</a:t>
            </a:r>
          </a:p>
          <a:p>
            <a:pPr marL="742950" lvl="1" indent="-285750">
              <a:buFont typeface="Arial" panose="020B0604020202020204" pitchFamily="34" charset="0"/>
              <a:buChar char="•"/>
            </a:pPr>
            <a:r>
              <a:rPr lang="en-US" dirty="0"/>
              <a:t>May not mean client cannot live there (seek legal consultation as State Medicaid aggregation rules differ)</a:t>
            </a:r>
          </a:p>
        </p:txBody>
      </p:sp>
    </p:spTree>
    <p:extLst>
      <p:ext uri="{BB962C8B-B14F-4D97-AF65-F5344CB8AC3E}">
        <p14:creationId xmlns:p14="http://schemas.microsoft.com/office/powerpoint/2010/main" val="37067047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pic>
        <p:nvPicPr>
          <p:cNvPr id="4" name="Picture 3" descr="A green letter in a square with arrows&#10;&#10;AI-generated content may be incorrect.">
            <a:extLst>
              <a:ext uri="{FF2B5EF4-FFF2-40B4-BE49-F238E27FC236}">
                <a16:creationId xmlns:a16="http://schemas.microsoft.com/office/drawing/2014/main" id="{6B68BBA1-CE58-3DFC-6C03-3A6DE8D2DA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1476" y="1987165"/>
            <a:ext cx="4857115" cy="4870835"/>
          </a:xfrm>
          <a:prstGeom prst="rect">
            <a:avLst/>
          </a:prstGeom>
        </p:spPr>
      </p:pic>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p:txBody>
          <a:bodyPr/>
          <a:lstStyle/>
          <a:p>
            <a:r>
              <a:rPr lang="en-US" dirty="0">
                <a:solidFill>
                  <a:schemeClr val="tx1"/>
                </a:solidFill>
              </a:rPr>
              <a:t>Thank you!</a:t>
            </a:r>
          </a:p>
        </p:txBody>
      </p:sp>
      <p:sp>
        <p:nvSpPr>
          <p:cNvPr id="3" name="Text Placeholder 2">
            <a:extLst>
              <a:ext uri="{FF2B5EF4-FFF2-40B4-BE49-F238E27FC236}">
                <a16:creationId xmlns:a16="http://schemas.microsoft.com/office/drawing/2014/main" id="{8BE734F0-2DDD-AF70-F13D-F9E4C1929411}"/>
              </a:ext>
            </a:extLst>
          </p:cNvPr>
          <p:cNvSpPr>
            <a:spLocks noGrp="1"/>
          </p:cNvSpPr>
          <p:nvPr>
            <p:ph type="body" sz="quarter" idx="11"/>
          </p:nvPr>
        </p:nvSpPr>
        <p:spPr/>
        <p:txBody>
          <a:bodyPr/>
          <a:lstStyle/>
          <a:p>
            <a:r>
              <a:rPr lang="en-US" dirty="0"/>
              <a:t>Anthony Pugh, JD, MBA CPA</a:t>
            </a:r>
          </a:p>
          <a:p>
            <a:r>
              <a:rPr lang="en-US" dirty="0"/>
              <a:t>317-216-1040</a:t>
            </a:r>
          </a:p>
          <a:p>
            <a:r>
              <a:rPr lang="en-US" dirty="0"/>
              <a:t>apugh@mariettacpa.com</a:t>
            </a:r>
          </a:p>
        </p:txBody>
      </p:sp>
    </p:spTree>
    <p:extLst>
      <p:ext uri="{BB962C8B-B14F-4D97-AF65-F5344CB8AC3E}">
        <p14:creationId xmlns:p14="http://schemas.microsoft.com/office/powerpoint/2010/main" val="4261132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E5D104-EE75-B2C6-5513-585D3E5BAD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20DE6A-1CD8-FA37-F065-F1ECBFF9740A}"/>
              </a:ext>
            </a:extLst>
          </p:cNvPr>
          <p:cNvSpPr>
            <a:spLocks noGrp="1"/>
          </p:cNvSpPr>
          <p:nvPr>
            <p:ph type="title"/>
          </p:nvPr>
        </p:nvSpPr>
        <p:spPr>
          <a:xfrm>
            <a:off x="566650" y="577499"/>
            <a:ext cx="6787747" cy="1593507"/>
          </a:xfrm>
        </p:spPr>
        <p:txBody>
          <a:bodyPr/>
          <a:lstStyle/>
          <a:p>
            <a:r>
              <a:rPr lang="en-US" dirty="0"/>
              <a:t>Continued. . .Why and what Accountant’s Need to Know</a:t>
            </a:r>
          </a:p>
        </p:txBody>
      </p:sp>
      <p:sp>
        <p:nvSpPr>
          <p:cNvPr id="4" name="TextBox 3">
            <a:extLst>
              <a:ext uri="{FF2B5EF4-FFF2-40B4-BE49-F238E27FC236}">
                <a16:creationId xmlns:a16="http://schemas.microsoft.com/office/drawing/2014/main" id="{B467FB5E-7304-827D-AFFE-45560B20BFA2}"/>
              </a:ext>
            </a:extLst>
          </p:cNvPr>
          <p:cNvSpPr txBox="1"/>
          <p:nvPr/>
        </p:nvSpPr>
        <p:spPr>
          <a:xfrm>
            <a:off x="566650" y="2586183"/>
            <a:ext cx="10396914" cy="286232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WHAT TO KNOW?</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Where the money is coming and going</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Terms to effectively communicate with other professionals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Discussion points to communicate and advise clients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Bottom Line:  To walk the walk, you need to talk the talk.</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4062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12E7E-1A20-996D-2EE8-02066776AF04}"/>
              </a:ext>
            </a:extLst>
          </p:cNvPr>
          <p:cNvSpPr>
            <a:spLocks noGrp="1"/>
          </p:cNvSpPr>
          <p:nvPr>
            <p:ph type="title"/>
          </p:nvPr>
        </p:nvSpPr>
        <p:spPr/>
        <p:txBody>
          <a:bodyPr/>
          <a:lstStyle/>
          <a:p>
            <a:r>
              <a:rPr lang="en-US" dirty="0">
                <a:solidFill>
                  <a:schemeClr val="tx1"/>
                </a:solidFill>
              </a:rPr>
              <a:t>Defining the Estate</a:t>
            </a:r>
          </a:p>
        </p:txBody>
      </p:sp>
      <p:sp>
        <p:nvSpPr>
          <p:cNvPr id="6" name="TextBox 5">
            <a:extLst>
              <a:ext uri="{FF2B5EF4-FFF2-40B4-BE49-F238E27FC236}">
                <a16:creationId xmlns:a16="http://schemas.microsoft.com/office/drawing/2014/main" id="{69A844FD-E332-88B4-6AD3-CFA2D875E34B}"/>
              </a:ext>
            </a:extLst>
          </p:cNvPr>
          <p:cNvSpPr txBox="1"/>
          <p:nvPr/>
        </p:nvSpPr>
        <p:spPr>
          <a:xfrm>
            <a:off x="594360" y="2179821"/>
            <a:ext cx="9778365" cy="2821285"/>
          </a:xfrm>
          <a:prstGeom prst="rect">
            <a:avLst/>
          </a:prstGeom>
          <a:noFill/>
        </p:spPr>
        <p:txBody>
          <a:bodyPr wrap="square">
            <a:spAutoFit/>
          </a:bodyPr>
          <a:lstStyle/>
          <a:p>
            <a:pPr marL="285750" marR="0" lvl="0" indent="-285750">
              <a:spcAft>
                <a:spcPts val="800"/>
              </a:spcAft>
              <a:buSzPts val="1000"/>
              <a:buFont typeface="Arial" panose="020B0604020202020204" pitchFamily="34" charset="0"/>
              <a:buChar char="•"/>
              <a:tabLst>
                <a:tab pos="457200" algn="l"/>
              </a:tabLst>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An individual's </a:t>
            </a: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legal estate </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is the collection of all their </a:t>
            </a: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assets and liabilities </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upon their death. </a:t>
            </a:r>
          </a:p>
          <a:p>
            <a:pPr marL="742950" lvl="1" indent="-285750">
              <a:spcAft>
                <a:spcPts val="800"/>
              </a:spcAft>
              <a:buSzPts val="1000"/>
              <a:buFont typeface="Arial" panose="020B0604020202020204" pitchFamily="34" charset="0"/>
              <a:buChar char="•"/>
              <a:tabLst>
                <a:tab pos="457200" algn="l"/>
              </a:tabLst>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Assets include all real estate, personal property, bank accounts, business interests, investments, insurance policies, digital assets, </a:t>
            </a:r>
          </a:p>
          <a:p>
            <a:pPr marL="742950" lvl="1" indent="-285750">
              <a:spcAft>
                <a:spcPts val="800"/>
              </a:spcAft>
              <a:buSzPts val="1000"/>
              <a:buFont typeface="Arial" panose="020B0604020202020204" pitchFamily="34" charset="0"/>
              <a:buChar char="•"/>
              <a:tabLst>
                <a:tab pos="457200" algn="l"/>
              </a:tabLst>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and any debts or obligations they owed. </a:t>
            </a:r>
          </a:p>
          <a:p>
            <a:pPr marL="742950" lvl="1" indent="-285750">
              <a:spcAft>
                <a:spcPts val="800"/>
              </a:spcAft>
              <a:buSzPts val="1000"/>
              <a:buFont typeface="Arial" panose="020B0604020202020204" pitchFamily="34" charset="0"/>
              <a:buChar char="•"/>
              <a:tabLst>
                <a:tab pos="457200" algn="l"/>
              </a:tabLst>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The estate is a </a:t>
            </a: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separate legal entity </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that must be managed and settled.</a:t>
            </a:r>
            <a:endParaRPr lang="en-US" kern="100" dirty="0">
              <a:latin typeface="Times New Roman" panose="02020603050405020304" pitchFamily="18" charset="0"/>
              <a:ea typeface="Aptos" panose="020B0004020202020204" pitchFamily="34" charset="0"/>
              <a:cs typeface="Times New Roman" panose="02020603050405020304" pitchFamily="18" charset="0"/>
            </a:endParaRPr>
          </a:p>
          <a:p>
            <a:pPr marL="742950" lvl="1" indent="-285750">
              <a:spcAft>
                <a:spcPts val="800"/>
              </a:spcAft>
              <a:buSzPts val="1000"/>
              <a:buFont typeface="Arial" panose="020B0604020202020204" pitchFamily="34" charset="0"/>
              <a:buChar char="•"/>
              <a:tabLst>
                <a:tab pos="457200" algn="l"/>
              </a:tabLst>
            </a:pP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285750" indent="-285750">
              <a:spcAft>
                <a:spcPts val="800"/>
              </a:spcAft>
              <a:buSzPts val="1000"/>
              <a:buFont typeface="Arial" panose="020B0604020202020204" pitchFamily="34" charset="0"/>
              <a:buChar char="•"/>
              <a:tabLst>
                <a:tab pos="457200" algn="l"/>
              </a:tabLst>
            </a:pPr>
            <a:r>
              <a:rPr lang="en-US" b="1" dirty="0">
                <a:latin typeface="Times New Roman" panose="02020603050405020304" pitchFamily="18" charset="0"/>
                <a:cs typeface="Times New Roman" panose="02020603050405020304" pitchFamily="18" charset="0"/>
              </a:rPr>
              <a:t>Assets and Liabilities for Probate of the legal estate are not the same as assets and expenses for tax purposes</a:t>
            </a:r>
            <a:r>
              <a:rPr lang="en-US" dirty="0">
                <a:latin typeface="Times New Roman" panose="02020603050405020304" pitchFamily="18" charset="0"/>
                <a:cs typeface="Times New Roman" panose="02020603050405020304" pitchFamily="18" charset="0"/>
              </a:rPr>
              <a:t>. </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5F0618DC-A613-63A6-CA82-9429F3AE3C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3732725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08217-E28C-D009-4260-B26FA695B974}"/>
              </a:ext>
            </a:extLst>
          </p:cNvPr>
          <p:cNvSpPr>
            <a:spLocks noGrp="1"/>
          </p:cNvSpPr>
          <p:nvPr>
            <p:ph type="title"/>
          </p:nvPr>
        </p:nvSpPr>
        <p:spPr/>
        <p:txBody>
          <a:bodyPr/>
          <a:lstStyle/>
          <a:p>
            <a:r>
              <a:rPr lang="en-US" dirty="0">
                <a:solidFill>
                  <a:schemeClr val="tx1"/>
                </a:solidFill>
              </a:rPr>
              <a:t>Continued . . . Defining the Estate</a:t>
            </a:r>
          </a:p>
        </p:txBody>
      </p:sp>
      <p:sp>
        <p:nvSpPr>
          <p:cNvPr id="5" name="TextBox 4">
            <a:extLst>
              <a:ext uri="{FF2B5EF4-FFF2-40B4-BE49-F238E27FC236}">
                <a16:creationId xmlns:a16="http://schemas.microsoft.com/office/drawing/2014/main" id="{B3065398-10E9-9B1E-5C74-4042A0F86DBF}"/>
              </a:ext>
            </a:extLst>
          </p:cNvPr>
          <p:cNvSpPr txBox="1"/>
          <p:nvPr/>
        </p:nvSpPr>
        <p:spPr>
          <a:xfrm>
            <a:off x="594360" y="2180867"/>
            <a:ext cx="9860280" cy="452431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Decedent dies </a:t>
            </a:r>
            <a:r>
              <a:rPr lang="en-US" b="1" dirty="0">
                <a:latin typeface="Times New Roman" panose="02020603050405020304" pitchFamily="18" charset="0"/>
                <a:cs typeface="Times New Roman" panose="02020603050405020304" pitchFamily="18" charset="0"/>
              </a:rPr>
              <a:t>without a will </a:t>
            </a:r>
            <a:r>
              <a:rPr lang="en-US" dirty="0">
                <a:latin typeface="Times New Roman" panose="02020603050405020304" pitchFamily="18" charset="0"/>
                <a:cs typeface="Times New Roman" panose="02020603050405020304" pitchFamily="18" charset="0"/>
              </a:rPr>
              <a:t>that decedent is considered to die “</a:t>
            </a:r>
            <a:r>
              <a:rPr lang="en-US" b="1" dirty="0">
                <a:latin typeface="Times New Roman" panose="02020603050405020304" pitchFamily="18" charset="0"/>
                <a:cs typeface="Times New Roman" panose="02020603050405020304" pitchFamily="18" charset="0"/>
              </a:rPr>
              <a:t>intestate</a:t>
            </a:r>
            <a:r>
              <a:rPr lang="en-US" dirty="0">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State’s laws </a:t>
            </a:r>
            <a:r>
              <a:rPr lang="en-US" dirty="0">
                <a:latin typeface="Times New Roman" panose="02020603050405020304" pitchFamily="18" charset="0"/>
                <a:cs typeface="Times New Roman" panose="02020603050405020304" pitchFamily="18" charset="0"/>
              </a:rPr>
              <a:t>decide how decedent’s assets are carried out to spouse, heirs, etc.</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Estate goes through probate, nonetheless</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Decedent dies </a:t>
            </a:r>
            <a:r>
              <a:rPr lang="en-US" b="1" dirty="0">
                <a:latin typeface="Times New Roman" panose="02020603050405020304" pitchFamily="18" charset="0"/>
                <a:cs typeface="Times New Roman" panose="02020603050405020304" pitchFamily="18" charset="0"/>
              </a:rPr>
              <a:t>with a will</a:t>
            </a:r>
            <a:r>
              <a:rPr lang="en-US" dirty="0">
                <a:latin typeface="Times New Roman" panose="02020603050405020304" pitchFamily="18" charset="0"/>
                <a:cs typeface="Times New Roman" panose="02020603050405020304" pitchFamily="18" charset="0"/>
              </a:rPr>
              <a:t>, that decedent is considered to die “</a:t>
            </a:r>
            <a:r>
              <a:rPr lang="en-US" b="1" dirty="0">
                <a:latin typeface="Times New Roman" panose="02020603050405020304" pitchFamily="18" charset="0"/>
                <a:cs typeface="Times New Roman" panose="02020603050405020304" pitchFamily="18" charset="0"/>
              </a:rPr>
              <a:t>testate</a:t>
            </a:r>
            <a:r>
              <a:rPr lang="en-US" dirty="0">
                <a:latin typeface="Times New Roman" panose="02020603050405020304" pitchFamily="18" charset="0"/>
                <a:cs typeface="Times New Roman" panose="02020603050405020304" pitchFamily="18" charset="0"/>
              </a:rPr>
              <a:t>”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Estate goes through probate court, which determines how the will says to distribute assets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will “pour over” assets into a trust which will be distributed according to trust instructions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Probate Court may make records publicly available</a:t>
            </a:r>
            <a:endParaRPr lang="en-US" b="1"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Executor or personal representative/administrator is responsible for managing and distributing the estate's assets to the legal heirs or beneficiaries</a:t>
            </a:r>
          </a:p>
          <a:p>
            <a:pPr marL="742950" lvl="1"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Usually better to avoid Probate is because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Probate is expensive and involves attorneys and Court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Assets may not be disposed of according to Decedent's wishes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More opportunity for familial disagreements</a:t>
            </a:r>
          </a:p>
          <a:p>
            <a:pPr marL="742950" lvl="1"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4C666C74-9DE4-C487-CB13-4B2F96BBDA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2970904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873FB5E6-33D5-658C-B3EB-6E874BA9B5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3DF406EA-B140-388A-A9FD-D745C10AC7EB}"/>
              </a:ext>
            </a:extLst>
          </p:cNvPr>
          <p:cNvSpPr>
            <a:spLocks noGrp="1"/>
          </p:cNvSpPr>
          <p:nvPr>
            <p:ph type="title"/>
          </p:nvPr>
        </p:nvSpPr>
        <p:spPr/>
        <p:txBody>
          <a:bodyPr/>
          <a:lstStyle/>
          <a:p>
            <a:r>
              <a:rPr lang="en-US" dirty="0">
                <a:solidFill>
                  <a:schemeClr val="tx1"/>
                </a:solidFill>
              </a:rPr>
              <a:t>Avoiding Probate</a:t>
            </a:r>
          </a:p>
        </p:txBody>
      </p:sp>
      <p:sp>
        <p:nvSpPr>
          <p:cNvPr id="5" name="TextBox 4">
            <a:extLst>
              <a:ext uri="{FF2B5EF4-FFF2-40B4-BE49-F238E27FC236}">
                <a16:creationId xmlns:a16="http://schemas.microsoft.com/office/drawing/2014/main" id="{BFB08FAA-04D7-C3EC-B5C3-9E709DB06556}"/>
              </a:ext>
            </a:extLst>
          </p:cNvPr>
          <p:cNvSpPr txBox="1"/>
          <p:nvPr/>
        </p:nvSpPr>
        <p:spPr>
          <a:xfrm>
            <a:off x="594360" y="2435551"/>
            <a:ext cx="10626268" cy="452431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Decedent may put estate property into a trust prior to death</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Trust’s </a:t>
            </a:r>
            <a:r>
              <a:rPr lang="en-US" b="1" dirty="0">
                <a:latin typeface="Times New Roman" panose="02020603050405020304" pitchFamily="18" charset="0"/>
                <a:cs typeface="Times New Roman" panose="02020603050405020304" pitchFamily="18" charset="0"/>
              </a:rPr>
              <a:t>main assets </a:t>
            </a:r>
            <a:r>
              <a:rPr lang="en-US" dirty="0">
                <a:latin typeface="Times New Roman" panose="02020603050405020304" pitchFamily="18" charset="0"/>
                <a:cs typeface="Times New Roman" panose="02020603050405020304" pitchFamily="18" charset="0"/>
              </a:rPr>
              <a:t>are called “</a:t>
            </a:r>
            <a:r>
              <a:rPr lang="en-US" b="1" dirty="0">
                <a:latin typeface="Times New Roman" panose="02020603050405020304" pitchFamily="18" charset="0"/>
                <a:cs typeface="Times New Roman" panose="02020603050405020304" pitchFamily="18" charset="0"/>
              </a:rPr>
              <a:t>principal</a:t>
            </a: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corpus</a:t>
            </a:r>
            <a:r>
              <a:rPr lang="en-US" dirty="0">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Trust may maintain principal and generate “income” which is taxed at trust tax rates unless the trust allows for, and the trustee actually executes, the distribution of the income to beneficiaries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Trust </a:t>
            </a:r>
            <a:r>
              <a:rPr lang="en-US" b="1" dirty="0">
                <a:latin typeface="Times New Roman" panose="02020603050405020304" pitchFamily="18" charset="0"/>
                <a:cs typeface="Times New Roman" panose="02020603050405020304" pitchFamily="18" charset="0"/>
              </a:rPr>
              <a:t>generally stays out of probate court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unless</a:t>
            </a:r>
            <a:r>
              <a:rPr lang="en-US" dirty="0">
                <a:latin typeface="Times New Roman" panose="02020603050405020304" pitchFamily="18" charset="0"/>
                <a:cs typeface="Times New Roman" panose="02020603050405020304" pitchFamily="18" charset="0"/>
              </a:rPr>
              <a:t> there is </a:t>
            </a:r>
            <a:r>
              <a:rPr lang="en-US" b="1" dirty="0">
                <a:latin typeface="Times New Roman" panose="02020603050405020304" pitchFamily="18" charset="0"/>
                <a:cs typeface="Times New Roman" panose="02020603050405020304" pitchFamily="18" charset="0"/>
              </a:rPr>
              <a:t>a claim against the trust/trustee</a:t>
            </a:r>
            <a:r>
              <a:rPr lang="en-US" dirty="0">
                <a:latin typeface="Times New Roman" panose="02020603050405020304" pitchFamily="18" charset="0"/>
                <a:cs typeface="Times New Roman" panose="02020603050405020304" pitchFamily="18" charset="0"/>
              </a:rPr>
              <a:t>, hence </a:t>
            </a:r>
            <a:r>
              <a:rPr lang="en-US" b="1" dirty="0">
                <a:latin typeface="Times New Roman" panose="02020603050405020304" pitchFamily="18" charset="0"/>
                <a:cs typeface="Times New Roman" panose="02020603050405020304" pitchFamily="18" charset="0"/>
              </a:rPr>
              <a:t>trusts are considered “Private” </a:t>
            </a:r>
            <a:r>
              <a:rPr lang="en-US" dirty="0">
                <a:latin typeface="Times New Roman" panose="02020603050405020304" pitchFamily="18" charset="0"/>
                <a:cs typeface="Times New Roman" panose="02020603050405020304" pitchFamily="18" charset="0"/>
              </a:rPr>
              <a:t>– and do not have to report the trust inventory publicly</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Pay on Death and Transfer On Death Assets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Retirement accounts and Insurance accounts pay to the designated beneficiary and cannot be changed via a will</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These accounts, if allocated to beneficiaries not the decedent, are considered outside of the legal estate (but may still be subject to estate taxes)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Real estate (joint tenancy, tenants by entirety), business interests, and other titled (cars) assets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may be transferred on death if state law allows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lvl="1"/>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6520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a:extLst>
            <a:ext uri="{FF2B5EF4-FFF2-40B4-BE49-F238E27FC236}">
              <a16:creationId xmlns:a16="http://schemas.microsoft.com/office/drawing/2014/main" id="{A4641F1F-343A-2066-4CFC-6AD588730F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902E65-B594-3A3F-2492-A57CD0B9CBD7}"/>
              </a:ext>
            </a:extLst>
          </p:cNvPr>
          <p:cNvSpPr>
            <a:spLocks noGrp="1"/>
          </p:cNvSpPr>
          <p:nvPr>
            <p:ph type="title"/>
          </p:nvPr>
        </p:nvSpPr>
        <p:spPr/>
        <p:txBody>
          <a:bodyPr/>
          <a:lstStyle/>
          <a:p>
            <a:br>
              <a:rPr lang="en-US" dirty="0">
                <a:solidFill>
                  <a:schemeClr val="tx1"/>
                </a:solidFill>
              </a:rPr>
            </a:br>
            <a:r>
              <a:rPr lang="en-US" dirty="0">
                <a:solidFill>
                  <a:schemeClr val="tx1"/>
                </a:solidFill>
              </a:rPr>
              <a:t>Estate Tax Filing Requirements</a:t>
            </a:r>
          </a:p>
        </p:txBody>
      </p:sp>
      <p:sp>
        <p:nvSpPr>
          <p:cNvPr id="6" name="TextBox 5">
            <a:extLst>
              <a:ext uri="{FF2B5EF4-FFF2-40B4-BE49-F238E27FC236}">
                <a16:creationId xmlns:a16="http://schemas.microsoft.com/office/drawing/2014/main" id="{BD9BED60-4374-8CA1-A916-9BBD9AE98A4F}"/>
              </a:ext>
            </a:extLst>
          </p:cNvPr>
          <p:cNvSpPr txBox="1"/>
          <p:nvPr/>
        </p:nvSpPr>
        <p:spPr>
          <a:xfrm>
            <a:off x="594360" y="2179821"/>
            <a:ext cx="9778365" cy="4308872"/>
          </a:xfrm>
          <a:prstGeom prst="rect">
            <a:avLst/>
          </a:prstGeom>
          <a:noFill/>
        </p:spPr>
        <p:txBody>
          <a:bodyPr wrap="square">
            <a:spAutoFit/>
          </a:bodyPr>
          <a:lstStyle/>
          <a:p>
            <a:pPr marL="285750" marR="0" lvl="0" indent="-285750">
              <a:spcAft>
                <a:spcPts val="800"/>
              </a:spcAft>
              <a:buSzPts val="1000"/>
              <a:buFont typeface="Arial" panose="020B0604020202020204" pitchFamily="34" charset="0"/>
              <a:buChar char="•"/>
              <a:tabLst>
                <a:tab pos="457200" algn="l"/>
              </a:tabLst>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An estate may be required to file three types of tax returns with the IRS:</a:t>
            </a:r>
          </a:p>
          <a:p>
            <a:pPr marL="742950" marR="0" lvl="1" indent="-285750">
              <a:spcAft>
                <a:spcPts val="800"/>
              </a:spcAft>
              <a:buFont typeface="Arial" panose="020B0604020202020204" pitchFamily="34" charset="0"/>
              <a:buChar char="•"/>
              <a:tabLst>
                <a:tab pos="914400" algn="l"/>
              </a:tabLst>
            </a:pPr>
            <a:r>
              <a:rPr lang="en-US" kern="100" dirty="0">
                <a:latin typeface="Times New Roman" panose="02020603050405020304" pitchFamily="18" charset="0"/>
                <a:ea typeface="Aptos" panose="020B0004020202020204" pitchFamily="34" charset="0"/>
                <a:cs typeface="Times New Roman" panose="02020603050405020304" pitchFamily="18" charset="0"/>
              </a:rPr>
              <a:t>Form 1040 (Final Individual Income Tax Return): Final personal return covers the decedent's income earned from the beginning of the year up to the date of their death. </a:t>
            </a:r>
          </a:p>
          <a:p>
            <a:pPr marL="742950" marR="0" lvl="1" indent="-285750">
              <a:spcAft>
                <a:spcPts val="800"/>
              </a:spcAft>
              <a:buFont typeface="Arial" panose="020B0604020202020204" pitchFamily="34" charset="0"/>
              <a:buChar char="•"/>
              <a:tabLst>
                <a:tab pos="914400" algn="l"/>
              </a:tabLst>
            </a:pPr>
            <a:r>
              <a:rPr lang="en-US" kern="100" dirty="0">
                <a:latin typeface="Times New Roman" panose="02020603050405020304" pitchFamily="18" charset="0"/>
                <a:ea typeface="Aptos" panose="020B0004020202020204" pitchFamily="34" charset="0"/>
                <a:cs typeface="Times New Roman" panose="02020603050405020304" pitchFamily="18" charset="0"/>
              </a:rPr>
              <a:t>Form 1041 (U.S. Income Tax Return for Estates and Trusts): Estate return is required if the estate's annual gross income is $600 or more, or if any of its beneficiaries are nonresident aliens. </a:t>
            </a:r>
            <a:r>
              <a:rPr lang="en-US" b="1" kern="100" dirty="0">
                <a:latin typeface="Times New Roman" panose="02020603050405020304" pitchFamily="18" charset="0"/>
                <a:ea typeface="Aptos" panose="020B0004020202020204" pitchFamily="34" charset="0"/>
                <a:cs typeface="Times New Roman" panose="02020603050405020304" pitchFamily="18" charset="0"/>
              </a:rPr>
              <a:t>This return reports income earned</a:t>
            </a:r>
            <a:r>
              <a:rPr lang="en-US" kern="100" dirty="0">
                <a:latin typeface="Times New Roman" panose="02020603050405020304" pitchFamily="18" charset="0"/>
                <a:ea typeface="Aptos" panose="020B0004020202020204" pitchFamily="34" charset="0"/>
                <a:cs typeface="Times New Roman" panose="02020603050405020304" pitchFamily="18" charset="0"/>
              </a:rPr>
              <a:t> by the estate </a:t>
            </a:r>
            <a:r>
              <a:rPr lang="en-US" b="1" i="1" kern="100" dirty="0">
                <a:latin typeface="Times New Roman" panose="02020603050405020304" pitchFamily="18" charset="0"/>
                <a:ea typeface="Aptos" panose="020B0004020202020204" pitchFamily="34" charset="0"/>
                <a:cs typeface="Times New Roman" panose="02020603050405020304" pitchFamily="18" charset="0"/>
              </a:rPr>
              <a:t>after</a:t>
            </a:r>
            <a:r>
              <a:rPr lang="en-US" b="1" kern="100" dirty="0">
                <a:latin typeface="Times New Roman" panose="02020603050405020304" pitchFamily="18" charset="0"/>
                <a:ea typeface="Aptos" panose="020B0004020202020204" pitchFamily="34" charset="0"/>
                <a:cs typeface="Times New Roman" panose="02020603050405020304" pitchFamily="18" charset="0"/>
              </a:rPr>
              <a:t> </a:t>
            </a:r>
            <a:r>
              <a:rPr lang="en-US" kern="100" dirty="0">
                <a:latin typeface="Times New Roman" panose="02020603050405020304" pitchFamily="18" charset="0"/>
                <a:ea typeface="Aptos" panose="020B0004020202020204" pitchFamily="34" charset="0"/>
                <a:cs typeface="Times New Roman" panose="02020603050405020304" pitchFamily="18" charset="0"/>
              </a:rPr>
              <a:t>the date of death.</a:t>
            </a:r>
          </a:p>
          <a:p>
            <a:pPr marL="742950" marR="0" lvl="1" indent="-285750">
              <a:spcAft>
                <a:spcPts val="800"/>
              </a:spcAft>
              <a:buFont typeface="Arial" panose="020B0604020202020204" pitchFamily="34" charset="0"/>
              <a:buChar char="•"/>
              <a:tabLst>
                <a:tab pos="914400" algn="l"/>
              </a:tabLst>
            </a:pPr>
            <a:r>
              <a:rPr lang="en-US" kern="100" dirty="0">
                <a:latin typeface="Times New Roman" panose="02020603050405020304" pitchFamily="18" charset="0"/>
                <a:ea typeface="Aptos" panose="020B0004020202020204" pitchFamily="34" charset="0"/>
                <a:cs typeface="Times New Roman" panose="02020603050405020304" pitchFamily="18" charset="0"/>
              </a:rPr>
              <a:t>Form 706 (U.S. Estate Tax Return): Estate return reports the decedent’s gross estate, owed estate tax, and secures Deceased Spousal Unused Exemption (DSUE) to the surviving spouse’s estate.</a:t>
            </a:r>
          </a:p>
          <a:p>
            <a:pPr marL="1200150" lvl="2" indent="-285750">
              <a:spcAft>
                <a:spcPts val="800"/>
              </a:spcAft>
              <a:buFont typeface="Arial" panose="020B0604020202020204" pitchFamily="34" charset="0"/>
              <a:buChar char="•"/>
              <a:tabLst>
                <a:tab pos="914400" algn="l"/>
              </a:tabLst>
            </a:pPr>
            <a:r>
              <a:rPr lang="en-US" dirty="0">
                <a:latin typeface="Times New Roman" panose="02020603050405020304" pitchFamily="18" charset="0"/>
                <a:cs typeface="Times New Roman" panose="02020603050405020304" pitchFamily="18" charset="0"/>
              </a:rPr>
              <a:t>Fewer than .1% of estates are subject to Federal estate tax, because the Federal Exemption amount is $13.99M individual, $27.98M married couple (in 2025, adjusted for inflation)</a:t>
            </a:r>
          </a:p>
          <a:p>
            <a:pPr marL="1200150" lvl="2" indent="-285750">
              <a:spcAft>
                <a:spcPts val="800"/>
              </a:spcAft>
              <a:buFont typeface="Arial" panose="020B0604020202020204" pitchFamily="34" charset="0"/>
              <a:buChar char="•"/>
              <a:tabLst>
                <a:tab pos="914400" algn="l"/>
              </a:tabLst>
            </a:pPr>
            <a:r>
              <a:rPr lang="en-US" dirty="0">
                <a:latin typeface="Times New Roman" panose="02020603050405020304" pitchFamily="18" charset="0"/>
                <a:cs typeface="Times New Roman" panose="02020603050405020304" pitchFamily="18" charset="0"/>
              </a:rPr>
              <a:t>May wish to file Form 706 even if not subject to estate tax to port the unused exemption amount to the spouse</a:t>
            </a:r>
          </a:p>
          <a:p>
            <a:pPr marL="285750" indent="-285750">
              <a:spcAft>
                <a:spcPts val="800"/>
              </a:spcAft>
              <a:buSzPts val="1000"/>
              <a:buFont typeface="Arial" panose="020B0604020202020204" pitchFamily="34" charset="0"/>
              <a:buChar char="•"/>
              <a:tabLst>
                <a:tab pos="457200" algn="l"/>
              </a:tabLst>
            </a:pPr>
            <a:r>
              <a:rPr lang="en-US" b="1" dirty="0">
                <a:latin typeface="Times New Roman" panose="02020603050405020304" pitchFamily="18" charset="0"/>
                <a:cs typeface="Times New Roman" panose="02020603050405020304" pitchFamily="18" charset="0"/>
              </a:rPr>
              <a:t>Responsibility to file </a:t>
            </a:r>
            <a:r>
              <a:rPr lang="en-US" dirty="0">
                <a:latin typeface="Times New Roman" panose="02020603050405020304" pitchFamily="18" charset="0"/>
                <a:cs typeface="Times New Roman" panose="02020603050405020304" pitchFamily="18" charset="0"/>
              </a:rPr>
              <a:t>falls on the </a:t>
            </a:r>
            <a:r>
              <a:rPr lang="en-US" b="1" dirty="0">
                <a:latin typeface="Times New Roman" panose="02020603050405020304" pitchFamily="18" charset="0"/>
                <a:cs typeface="Times New Roman" panose="02020603050405020304" pitchFamily="18" charset="0"/>
              </a:rPr>
              <a:t>executor or personal representative/administrator</a:t>
            </a:r>
            <a:r>
              <a:rPr lang="en-US" dirty="0">
                <a:latin typeface="Times New Roman" panose="02020603050405020304" pitchFamily="18" charset="0"/>
                <a:cs typeface="Times New Roman" panose="02020603050405020304" pitchFamily="18" charset="0"/>
              </a:rPr>
              <a:t>. </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440A7FCB-F2AB-8EC2-A1C1-72691FF198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1434488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69FAE2D8-943C-AF41-25C6-964745D1F7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49C682F8-C3FE-5376-B429-2EA23EB053E9}"/>
              </a:ext>
            </a:extLst>
          </p:cNvPr>
          <p:cNvSpPr>
            <a:spLocks noGrp="1"/>
          </p:cNvSpPr>
          <p:nvPr>
            <p:ph type="title"/>
          </p:nvPr>
        </p:nvSpPr>
        <p:spPr/>
        <p:txBody>
          <a:bodyPr/>
          <a:lstStyle/>
          <a:p>
            <a:r>
              <a:rPr lang="en-US" dirty="0">
                <a:solidFill>
                  <a:schemeClr val="tx1"/>
                </a:solidFill>
              </a:rPr>
              <a:t>Taxation of the Estate at the State Level</a:t>
            </a:r>
          </a:p>
        </p:txBody>
      </p:sp>
      <p:sp>
        <p:nvSpPr>
          <p:cNvPr id="5" name="TextBox 4">
            <a:extLst>
              <a:ext uri="{FF2B5EF4-FFF2-40B4-BE49-F238E27FC236}">
                <a16:creationId xmlns:a16="http://schemas.microsoft.com/office/drawing/2014/main" id="{9AEA895C-5F0C-03A5-14A3-78896203B9AB}"/>
              </a:ext>
            </a:extLst>
          </p:cNvPr>
          <p:cNvSpPr txBox="1"/>
          <p:nvPr/>
        </p:nvSpPr>
        <p:spPr>
          <a:xfrm>
            <a:off x="585814" y="2247544"/>
            <a:ext cx="10711726" cy="3970318"/>
          </a:xfrm>
          <a:prstGeom prst="rect">
            <a:avLst/>
          </a:prstGeom>
          <a:noFill/>
        </p:spPr>
        <p:txBody>
          <a:bodyPr wrap="square" rtlCol="0">
            <a:spAutoFit/>
          </a:bodyPr>
          <a:lstStyle/>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States with estate tax and</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exemption amounts</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Connecticut	12% flat (exemption $13.9M)		Minnesota          </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16% (Exemption $16M)</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D.C.		16% (exemption $4.8M)		New York           </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16% (Exemption $7.1M)</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Hawaii		20% (exemption $5.4M)		Oregon	           </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16% (Exemption $1M)</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Illinois		</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16% (exemption $4M)		Rhode Island     </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16% (Exemption$1.8M)</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Maine		</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12% (exemption $7M)		Vermont		16% (Exemption $5M)</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Maryland		</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16% (exemption $5M)		Washington	20% (Exemption$2.1M)</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Massachusetts	</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16% (exemption $2M)</a:t>
            </a:r>
          </a:p>
          <a:p>
            <a:pPr lvl="1"/>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These states have “progressive” estate tax structure, and this is the maximum tax rate</a:t>
            </a:r>
          </a:p>
          <a:p>
            <a:pPr lvl="1"/>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There are also states which tax the heir at the personal level, also known as “inheritance” taxes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Kentucky* 			Maryland*  10% flat	Pennsylvania*</a:t>
            </a:r>
          </a:p>
          <a:p>
            <a:pPr lvl="2"/>
            <a:r>
              <a:rPr lang="en-US" dirty="0">
                <a:latin typeface="Times New Roman" panose="02020603050405020304" pitchFamily="18" charset="0"/>
                <a:cs typeface="Times New Roman" panose="02020603050405020304" pitchFamily="18" charset="0"/>
              </a:rPr>
              <a:t>Nebraska*			New Jersey*</a:t>
            </a:r>
          </a:p>
          <a:p>
            <a:pPr lvl="2"/>
            <a:r>
              <a:rPr lang="en-US" dirty="0">
                <a:latin typeface="Times New Roman" panose="02020603050405020304" pitchFamily="18" charset="0"/>
                <a:cs typeface="Times New Roman" panose="02020603050405020304" pitchFamily="18" charset="0"/>
              </a:rPr>
              <a:t>*The amount taxed depends on beneficiaries relationship to decedent</a:t>
            </a:r>
          </a:p>
        </p:txBody>
      </p:sp>
    </p:spTree>
    <p:extLst>
      <p:ext uri="{BB962C8B-B14F-4D97-AF65-F5344CB8AC3E}">
        <p14:creationId xmlns:p14="http://schemas.microsoft.com/office/powerpoint/2010/main" val="3085419528"/>
      </p:ext>
    </p:extLst>
  </p:cSld>
  <p:clrMapOvr>
    <a:masterClrMapping/>
  </p:clrMapOvr>
</p:sld>
</file>

<file path=ppt/theme/theme1.xml><?xml version="1.0" encoding="utf-8"?>
<a:theme xmlns:a="http://schemas.openxmlformats.org/drawingml/2006/main" name="Office Theme">
  <a:themeElements>
    <a:clrScheme name="Custom 4">
      <a:dk1>
        <a:sysClr val="windowText" lastClr="000000"/>
      </a:dk1>
      <a:lt1>
        <a:sysClr val="window" lastClr="FFFFFF"/>
      </a:lt1>
      <a:dk2>
        <a:srgbClr val="2B5D19"/>
      </a:dk2>
      <a:lt2>
        <a:srgbClr val="E8E8E8"/>
      </a:lt2>
      <a:accent1>
        <a:srgbClr val="3A7D22"/>
      </a:accent1>
      <a:accent2>
        <a:srgbClr val="3A7D22"/>
      </a:accent2>
      <a:accent3>
        <a:srgbClr val="3A7D22"/>
      </a:accent3>
      <a:accent4>
        <a:srgbClr val="3A7D22"/>
      </a:accent4>
      <a:accent5>
        <a:srgbClr val="3A7D22"/>
      </a:accent5>
      <a:accent6>
        <a:srgbClr val="3A7D22"/>
      </a:accent6>
      <a:hlink>
        <a:srgbClr val="3A7D22"/>
      </a:hlink>
      <a:folHlink>
        <a:srgbClr val="3A7D2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993</TotalTime>
  <Words>4851</Words>
  <Application>Microsoft Office PowerPoint</Application>
  <PresentationFormat>Widescreen</PresentationFormat>
  <Paragraphs>306</Paragraphs>
  <Slides>32</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Aptos</vt:lpstr>
      <vt:lpstr>Arial</vt:lpstr>
      <vt:lpstr>Franklin Gothic Book</vt:lpstr>
      <vt:lpstr>Franklin Gothic Medium</vt:lpstr>
      <vt:lpstr>Symbol</vt:lpstr>
      <vt:lpstr>Times New Roman</vt:lpstr>
      <vt:lpstr>Office Theme</vt:lpstr>
      <vt:lpstr> Fundamental Estate Planning   Anthony Pugh, JD, MBA, CPA</vt:lpstr>
      <vt:lpstr>Estate Planning Beyond Estate Taxes and Into Income Tax Planning</vt:lpstr>
      <vt:lpstr>Why and what Accountant’s Need to Know</vt:lpstr>
      <vt:lpstr>Continued. . .Why and what Accountant’s Need to Know</vt:lpstr>
      <vt:lpstr>Defining the Estate</vt:lpstr>
      <vt:lpstr>Continued . . . Defining the Estate</vt:lpstr>
      <vt:lpstr>Avoiding Probate</vt:lpstr>
      <vt:lpstr> Estate Tax Filing Requirements</vt:lpstr>
      <vt:lpstr>Taxation of the Estate at the State Level</vt:lpstr>
      <vt:lpstr>A History of Estate Exemption Amount</vt:lpstr>
      <vt:lpstr>The Modern Estate Planning Landscape</vt:lpstr>
      <vt:lpstr>The Accountant's Role &amp; Opportunities</vt:lpstr>
      <vt:lpstr>Common Misconceptions &amp; Pitfalls</vt:lpstr>
      <vt:lpstr>Understand Basics of a Trust</vt:lpstr>
      <vt:lpstr>Continue . . . Understand Basics of a Trust</vt:lpstr>
      <vt:lpstr>Estate Freezing</vt:lpstr>
      <vt:lpstr>Trust Income Taxation</vt:lpstr>
      <vt:lpstr>Grantor Trust</vt:lpstr>
      <vt:lpstr>Continued Grantor Trust</vt:lpstr>
      <vt:lpstr>Non-Grantor Trust Explained</vt:lpstr>
      <vt:lpstr>Why Use a Non-Grantor Trust?</vt:lpstr>
      <vt:lpstr>Case Study: Income Splitting Trust &amp; Wealth Creation with Trust</vt:lpstr>
      <vt:lpstr>Continued . . . Case Study: Income Splitting &amp; Wealth Creation with Trust</vt:lpstr>
      <vt:lpstr>Continued . . . Case Study: Income Splitting &amp; Wealth Creation with Trust</vt:lpstr>
      <vt:lpstr>Continued . . . Case Study: Income Splitting &amp; Wealth Creation with Trust</vt:lpstr>
      <vt:lpstr>Continued . . . Case Study: Income Splitting &amp; Wealth Creation with Trust</vt:lpstr>
      <vt:lpstr>Use of Irrevocable Life Insurance Trust (ILIT)</vt:lpstr>
      <vt:lpstr>Use of Deceased Spouse Unused Exemption (DSUE)</vt:lpstr>
      <vt:lpstr>$4.375 Million-Dollar Client</vt:lpstr>
      <vt:lpstr>Continued . . $4.375 Million-Dollar Client</vt:lpstr>
      <vt:lpstr>Continued . . $4.375 Million-Dollar Client</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apugh@aerifyio.mcpa.cloud</dc:creator>
  <cp:lastModifiedBy>apugh@aerifyio.mcpa.cloud</cp:lastModifiedBy>
  <cp:revision>70</cp:revision>
  <dcterms:created xsi:type="dcterms:W3CDTF">2025-11-25T14:09:16Z</dcterms:created>
  <dcterms:modified xsi:type="dcterms:W3CDTF">2025-12-03T20:16:59Z</dcterms:modified>
</cp:coreProperties>
</file>