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62" r:id="rId4"/>
    <p:sldId id="264" r:id="rId5"/>
    <p:sldId id="257" r:id="rId6"/>
    <p:sldId id="263" r:id="rId7"/>
    <p:sldId id="258" r:id="rId8"/>
    <p:sldId id="259" r:id="rId9"/>
    <p:sldId id="265" r:id="rId10"/>
    <p:sldId id="268" r:id="rId11"/>
    <p:sldId id="285" r:id="rId12"/>
    <p:sldId id="277" r:id="rId13"/>
    <p:sldId id="282" r:id="rId14"/>
    <p:sldId id="283" r:id="rId15"/>
    <p:sldId id="284" r:id="rId16"/>
    <p:sldId id="288" r:id="rId17"/>
    <p:sldId id="289" r:id="rId18"/>
    <p:sldId id="292" r:id="rId19"/>
    <p:sldId id="291" r:id="rId20"/>
    <p:sldId id="290" r:id="rId21"/>
    <p:sldId id="286" r:id="rId22"/>
    <p:sldId id="270" r:id="rId23"/>
    <p:sldId id="296" r:id="rId24"/>
    <p:sldId id="269" r:id="rId25"/>
    <p:sldId id="294" r:id="rId26"/>
    <p:sldId id="293" r:id="rId27"/>
    <p:sldId id="29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E8BF-57F1-BFED-B6CC-77089D235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A1087-B444-A297-E5D2-8F7F64814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6AFDA-E810-775B-F168-A5C7D0C2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D7F3-8487-4DE5-8E9E-7DF6732C04BF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8416F-0A76-87A7-4FA3-E60C9E10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1A53-3189-583D-2E7E-72E9CA0E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6CA3-FE54-429D-A1FF-09CBF900A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5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8DA36-5B22-B7D2-AB77-9BE1227D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B0487-E833-91F0-C20A-055808AE3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780EF-4741-A8D2-328E-3E9565A64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D7F3-8487-4DE5-8E9E-7DF6732C04BF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D5DE8-6085-8DDF-C3BD-6FC8D21A9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7D943-8D53-F687-1141-38AF84F8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6CA3-FE54-429D-A1FF-09CBF900A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22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2A3AB5-E9DA-D5E8-E0DC-7DFDEB4AC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F50D2-C0E2-D614-735A-017A2A7FA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496C-C6F3-7CAD-38F2-D7CDFBA9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D7F3-8487-4DE5-8E9E-7DF6732C04BF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E01A9-C4D5-5DCA-BA29-DD04A3A5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604B1-D8BC-530B-2F3D-0AA4CED0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6CA3-FE54-429D-A1FF-09CBF900A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2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C05C-C77D-C53C-2F87-264EE732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6A4E9-0E6D-6D6F-3DC1-03CEBE610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1D63F-2B6B-FE48-639F-0E8DED64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D7F3-8487-4DE5-8E9E-7DF6732C04BF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8B576-6B68-D2A8-9641-A41363E1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9AF7B-6D20-A58A-61D6-6AE71C2E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6CA3-FE54-429D-A1FF-09CBF900A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0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0641-47E6-82EE-C17B-88C11D33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ADB7-23E2-5F11-305A-237106A7D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271F7-2EF9-779C-686E-F69B751E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D7F3-8487-4DE5-8E9E-7DF6732C04BF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D3DF6-D7B0-37B1-A4C6-4D07B680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2FEEB-934A-C88C-1320-9893798C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6CA3-FE54-429D-A1FF-09CBF900A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9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21517-C623-BB8B-0F94-027B8158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301D4-827E-49B9-8F3E-839BC7744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E748D-29E5-A396-199B-CC5E8D6F9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B1835-F30A-16CB-1390-91BD7F6A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D7F3-8487-4DE5-8E9E-7DF6732C04BF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5AE01-0548-FAE1-3E6F-B3583EF2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C6E49-50C4-C8F1-28F7-D3D5CE9D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6CA3-FE54-429D-A1FF-09CBF900A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2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20FBC-E052-6B04-7B6F-02FF0643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E7675-C29F-F07D-7946-EE5943502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C1BB4-D2FD-CD87-2EE5-E7D685F03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DAA05-9075-B54D-04CD-91472DC62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0240E-1FD1-E04A-3242-6B1A775E8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1F6E3-7B85-4CC0-94FA-0F17978A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D7F3-8487-4DE5-8E9E-7DF6732C04BF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4F6F43-2FC4-AF49-874A-D8539844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802E16-FF2B-E821-1DA4-B1A75195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6CA3-FE54-429D-A1FF-09CBF900A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6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4908-5209-251D-A12B-A702A635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15E19-2DB7-7CBB-D009-44C11DD34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D7F3-8487-4DE5-8E9E-7DF6732C04BF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4F1F9-7481-6DEF-201E-9DF6097E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73F1E-EEB0-4F21-754F-F1B05BA4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6CA3-FE54-429D-A1FF-09CBF900A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4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42816-14E3-E45C-BF94-00D8E02D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D7F3-8487-4DE5-8E9E-7DF6732C04BF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6EA6B-44AE-4C06-E824-18DA4825D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43BA9-D74B-4669-389E-E61C2471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6CA3-FE54-429D-A1FF-09CBF900A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484A-B7EF-EC41-3CAA-EDA27C09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2C5B-FA94-6966-E089-B595F7C2F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EC02E-AEA8-07A8-225D-3465727B2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66B1A-6A0B-FC29-D5B8-B2FC19D08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D7F3-8487-4DE5-8E9E-7DF6732C04BF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68EA8-DDCC-D757-CB12-2C933EE1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0E9F-0A3E-9BC1-DAC2-A0B19E30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6CA3-FE54-429D-A1FF-09CBF900A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7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5514-17F0-AB4A-414D-FB4626BCB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5300E-75D9-6ACE-6C02-D90867CA6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2CA2A-BA00-8D20-9B80-CE7650D2E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967C0-6594-9EED-09C2-92DC08F3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D7F3-8487-4DE5-8E9E-7DF6732C04BF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602C9-B83A-A743-66BF-018C0DC1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F3634-9FF2-E733-E7E0-044E28C4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6CA3-FE54-429D-A1FF-09CBF900A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1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25CB1-9DB8-F061-88D3-DA833694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D608A-012C-5FEA-D8B0-E0E0F0598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BAF64-302B-BA1D-6EA8-6188AB5AE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ED7F3-8487-4DE5-8E9E-7DF6732C04BF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717FA-A78B-92C5-2B78-5731C1B39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8BC59-5BB8-818C-0241-3A6E0BAFF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996CA3-FE54-429D-A1FF-09CBF900A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heila.l.Andrews@irs.gov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xpayeradvoctate.irs.gov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AC62D-96D7-4122-4F19-0ECD0DF31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160" y="1293338"/>
            <a:ext cx="10068560" cy="3274592"/>
          </a:xfrm>
        </p:spPr>
        <p:txBody>
          <a:bodyPr anchor="ctr">
            <a:normAutofit/>
          </a:bodyPr>
          <a:lstStyle/>
          <a:p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A Behind-the-Scenes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Look at the IRS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49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7CAC36-E6EE-D763-E291-D24592360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95D737-C939-AE2F-2BE3-9966A24C5253}"/>
              </a:ext>
            </a:extLst>
          </p:cNvPr>
          <p:cNvSpPr txBox="1"/>
          <p:nvPr/>
        </p:nvSpPr>
        <p:spPr>
          <a:xfrm>
            <a:off x="853440" y="1720840"/>
            <a:ext cx="107086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Resumption of Work </a:t>
            </a:r>
          </a:p>
          <a:p>
            <a:pPr algn="ctr">
              <a:lnSpc>
                <a:spcPts val="4200"/>
              </a:lnSpc>
            </a:pPr>
            <a:endParaRPr lang="en-US" sz="48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endParaRPr lang="en-US" sz="4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4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Following the 2025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apse in Appropriations</a:t>
            </a:r>
          </a:p>
          <a:p>
            <a:pPr algn="ctr">
              <a:lnSpc>
                <a:spcPts val="4200"/>
              </a:lnSpc>
            </a:pP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endParaRPr lang="en-US" sz="4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40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(Status as of 11-19-2025)</a:t>
            </a:r>
          </a:p>
        </p:txBody>
      </p:sp>
    </p:spTree>
    <p:extLst>
      <p:ext uri="{BB962C8B-B14F-4D97-AF65-F5344CB8AC3E}">
        <p14:creationId xmlns:p14="http://schemas.microsoft.com/office/powerpoint/2010/main" val="309607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CD73F-F34A-1AF4-F154-6C61EA20D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375DE9-750B-67FE-E258-C7BEC4B12E16}"/>
              </a:ext>
            </a:extLst>
          </p:cNvPr>
          <p:cNvSpPr txBox="1"/>
          <p:nvPr/>
        </p:nvSpPr>
        <p:spPr>
          <a:xfrm>
            <a:off x="741680" y="2160576"/>
            <a:ext cx="10708640" cy="3422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Taxpayer Service </a:t>
            </a:r>
          </a:p>
          <a:p>
            <a:pPr algn="ctr">
              <a:lnSpc>
                <a:spcPts val="4200"/>
              </a:lnSpc>
            </a:pPr>
            <a:endParaRPr lang="en-US" sz="8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</a:p>
          <a:p>
            <a:pPr algn="ctr">
              <a:lnSpc>
                <a:spcPts val="4200"/>
              </a:lnSpc>
            </a:pPr>
            <a:endParaRPr lang="en-US" sz="8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Processing</a:t>
            </a:r>
          </a:p>
        </p:txBody>
      </p:sp>
    </p:spTree>
    <p:extLst>
      <p:ext uri="{BB962C8B-B14F-4D97-AF65-F5344CB8AC3E}">
        <p14:creationId xmlns:p14="http://schemas.microsoft.com/office/powerpoint/2010/main" val="167312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7B3A54-EDFF-E9EA-AF4D-085075994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1F3543-DA95-DEC8-6355-0F87A20F36A9}"/>
              </a:ext>
            </a:extLst>
          </p:cNvPr>
          <p:cNvSpPr txBox="1"/>
          <p:nvPr/>
        </p:nvSpPr>
        <p:spPr>
          <a:xfrm>
            <a:off x="487680" y="847080"/>
            <a:ext cx="10708640" cy="3821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Taxpayer Service to Individuals </a:t>
            </a:r>
          </a:p>
          <a:p>
            <a:pPr algn="ctr">
              <a:lnSpc>
                <a:spcPts val="4200"/>
              </a:lnSpc>
            </a:pPr>
            <a:endParaRPr lang="en-US" sz="48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Taxpayer Assistance Center Appointments</a:t>
            </a:r>
          </a:p>
          <a:p>
            <a:pPr algn="ctr">
              <a:lnSpc>
                <a:spcPts val="4200"/>
              </a:lnSpc>
            </a:pPr>
            <a:r>
              <a:rPr lang="en-US" sz="3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Smart Scheduler</a:t>
            </a:r>
          </a:p>
          <a:p>
            <a:pPr algn="ctr">
              <a:lnSpc>
                <a:spcPts val="4200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06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46B780-185B-70ED-89EC-6474CECE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99CD6E-7C25-A8B8-4B2F-A54A4A9AC420}"/>
              </a:ext>
            </a:extLst>
          </p:cNvPr>
          <p:cNvSpPr txBox="1"/>
          <p:nvPr/>
        </p:nvSpPr>
        <p:spPr>
          <a:xfrm>
            <a:off x="863600" y="826760"/>
            <a:ext cx="10708640" cy="4359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4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Processing Returns – Individual</a:t>
            </a:r>
          </a:p>
          <a:p>
            <a:pPr algn="ctr">
              <a:lnSpc>
                <a:spcPts val="4200"/>
              </a:lnSpc>
            </a:pPr>
            <a:endParaRPr lang="en-US" sz="36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– within 21 days</a:t>
            </a:r>
          </a:p>
          <a:p>
            <a:pPr algn="ctr">
              <a:lnSpc>
                <a:spcPts val="4200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3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Paper – Original Returns – Received in October 2025</a:t>
            </a:r>
          </a:p>
          <a:p>
            <a:pPr algn="ctr">
              <a:lnSpc>
                <a:spcPts val="4200"/>
              </a:lnSpc>
            </a:pPr>
            <a:endParaRPr lang="en-US" sz="32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– Amended Returns – Received August 2025</a:t>
            </a:r>
            <a:endParaRPr lang="en-US" sz="32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7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971FEC-28DB-9D21-E2ED-3688780EF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427DE5-CB3D-B4AD-F3ED-C9BD21EBA79B}"/>
              </a:ext>
            </a:extLst>
          </p:cNvPr>
          <p:cNvSpPr txBox="1"/>
          <p:nvPr/>
        </p:nvSpPr>
        <p:spPr>
          <a:xfrm>
            <a:off x="640080" y="0"/>
            <a:ext cx="10708640" cy="9746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3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Processing Returns – Business 1120 Series</a:t>
            </a:r>
            <a:endParaRPr lang="en-US" sz="1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32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Original Returns – Received in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n-US" sz="32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</a:p>
          <a:p>
            <a:pPr algn="ctr">
              <a:lnSpc>
                <a:spcPts val="42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Amended Returns – Received March 2025</a:t>
            </a:r>
          </a:p>
          <a:p>
            <a:pPr algn="ctr">
              <a:lnSpc>
                <a:spcPts val="4200"/>
              </a:lnSpc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Returns – Form 941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Returns – Received in September 2025</a:t>
            </a:r>
          </a:p>
          <a:p>
            <a:pPr algn="ctr">
              <a:lnSpc>
                <a:spcPts val="42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Amended Returns – Received March 2025</a:t>
            </a:r>
          </a:p>
          <a:p>
            <a:pPr algn="ctr">
              <a:lnSpc>
                <a:spcPts val="4200"/>
              </a:lnSpc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Returns – Form 1041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Returns– Received in September 2025</a:t>
            </a:r>
          </a:p>
          <a:p>
            <a:pPr algn="ctr">
              <a:lnSpc>
                <a:spcPts val="42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Amended Returns – Received March 2025</a:t>
            </a:r>
          </a:p>
          <a:p>
            <a:pPr algn="ctr">
              <a:lnSpc>
                <a:spcPts val="4200"/>
              </a:lnSpc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endParaRPr lang="en-US" sz="32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endParaRPr lang="en-US" sz="32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61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96F064-3792-97DE-1E5C-BF3C12B15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EEAE3F-A26F-F623-5546-3ADFFB118A34}"/>
              </a:ext>
            </a:extLst>
          </p:cNvPr>
          <p:cNvSpPr txBox="1"/>
          <p:nvPr/>
        </p:nvSpPr>
        <p:spPr>
          <a:xfrm>
            <a:off x="822960" y="755640"/>
            <a:ext cx="10708640" cy="65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4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Processing – Other Forms</a:t>
            </a:r>
          </a:p>
          <a:p>
            <a:pPr algn="ctr">
              <a:lnSpc>
                <a:spcPts val="4200"/>
              </a:lnSpc>
            </a:pP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endParaRPr lang="en-US" sz="48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4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Letters and Notices</a:t>
            </a:r>
          </a:p>
          <a:p>
            <a:pPr algn="ctr">
              <a:lnSpc>
                <a:spcPts val="42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General Correspondence  - July 2025</a:t>
            </a:r>
          </a:p>
          <a:p>
            <a:pPr algn="ctr">
              <a:lnSpc>
                <a:spcPts val="4200"/>
              </a:lnSpc>
            </a:pPr>
            <a:r>
              <a:rPr lang="en-US" sz="32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Business General Correspondence – March 2025</a:t>
            </a:r>
          </a:p>
          <a:p>
            <a:pPr algn="ctr">
              <a:lnSpc>
                <a:spcPts val="42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Correspondence* – June 2025</a:t>
            </a:r>
          </a:p>
          <a:p>
            <a:pPr algn="ctr">
              <a:lnSpc>
                <a:spcPts val="4200"/>
              </a:lnSpc>
            </a:pPr>
            <a:endParaRPr lang="en-US" sz="32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Includes Injured Spouse, Exempt Organization </a:t>
            </a:r>
          </a:p>
          <a:p>
            <a:pPr algn="ctr">
              <a:lnSpc>
                <a:spcPts val="42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Employee Plans</a:t>
            </a:r>
            <a:endParaRPr lang="en-US" sz="280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endParaRPr lang="en-US" sz="32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7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B0366D-0A8C-621C-7E4F-1BAFE41A5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0E0D-BB06-F3CA-2CFA-8A5E8334B7A4}"/>
              </a:ext>
            </a:extLst>
          </p:cNvPr>
          <p:cNvSpPr txBox="1"/>
          <p:nvPr/>
        </p:nvSpPr>
        <p:spPr>
          <a:xfrm>
            <a:off x="741680" y="2160576"/>
            <a:ext cx="10708640" cy="3422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Audits </a:t>
            </a: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4200"/>
              </a:lnSpc>
            </a:pPr>
            <a:endParaRPr lang="en-US" sz="8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</a:p>
          <a:p>
            <a:pPr algn="ctr">
              <a:lnSpc>
                <a:spcPts val="4200"/>
              </a:lnSpc>
            </a:pPr>
            <a:endParaRPr lang="en-US" sz="8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Audit Questions</a:t>
            </a:r>
          </a:p>
        </p:txBody>
      </p:sp>
    </p:spTree>
    <p:extLst>
      <p:ext uri="{BB962C8B-B14F-4D97-AF65-F5344CB8AC3E}">
        <p14:creationId xmlns:p14="http://schemas.microsoft.com/office/powerpoint/2010/main" val="288784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DD6FB7-F753-A89F-07AC-45696C808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89F5CA-070F-AA19-C1F0-07A192D20F1A}"/>
              </a:ext>
            </a:extLst>
          </p:cNvPr>
          <p:cNvSpPr txBox="1"/>
          <p:nvPr/>
        </p:nvSpPr>
        <p:spPr>
          <a:xfrm>
            <a:off x="568960" y="2130096"/>
            <a:ext cx="11054080" cy="3422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Collections </a:t>
            </a: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4200"/>
              </a:lnSpc>
            </a:pPr>
            <a:endParaRPr lang="en-US" sz="8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</a:p>
          <a:p>
            <a:pPr algn="ctr">
              <a:lnSpc>
                <a:spcPts val="4200"/>
              </a:lnSpc>
            </a:pPr>
            <a:endParaRPr lang="en-US" sz="8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Collection Questions</a:t>
            </a:r>
          </a:p>
        </p:txBody>
      </p:sp>
    </p:spTree>
    <p:extLst>
      <p:ext uri="{BB962C8B-B14F-4D97-AF65-F5344CB8AC3E}">
        <p14:creationId xmlns:p14="http://schemas.microsoft.com/office/powerpoint/2010/main" val="4037478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3F1C1E-9DEF-0416-9DD9-AD5FE2489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BB9F9E-C1D4-8A8D-3FE9-F18EB90F9C9D}"/>
              </a:ext>
            </a:extLst>
          </p:cNvPr>
          <p:cNvSpPr txBox="1"/>
          <p:nvPr/>
        </p:nvSpPr>
        <p:spPr>
          <a:xfrm>
            <a:off x="568960" y="2130096"/>
            <a:ext cx="11054080" cy="3422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Appeals </a:t>
            </a: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4200"/>
              </a:lnSpc>
            </a:pPr>
            <a:endParaRPr lang="en-US" sz="8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</a:p>
          <a:p>
            <a:pPr algn="ctr">
              <a:lnSpc>
                <a:spcPts val="4200"/>
              </a:lnSpc>
            </a:pPr>
            <a:endParaRPr lang="en-US" sz="8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Appeals Questions</a:t>
            </a:r>
          </a:p>
        </p:txBody>
      </p:sp>
    </p:spTree>
    <p:extLst>
      <p:ext uri="{BB962C8B-B14F-4D97-AF65-F5344CB8AC3E}">
        <p14:creationId xmlns:p14="http://schemas.microsoft.com/office/powerpoint/2010/main" val="1152777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0B0440-BB9A-7C7A-F90B-D8B3F26C5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A3C8BB-E3E7-8FD0-F0FA-6F9E9D4EAF54}"/>
              </a:ext>
            </a:extLst>
          </p:cNvPr>
          <p:cNvSpPr txBox="1"/>
          <p:nvPr/>
        </p:nvSpPr>
        <p:spPr>
          <a:xfrm>
            <a:off x="568960" y="545136"/>
            <a:ext cx="11054080" cy="3422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Exempt </a:t>
            </a: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4200"/>
              </a:lnSpc>
            </a:pPr>
            <a:endParaRPr lang="en-US" sz="8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</a:p>
          <a:p>
            <a:pPr algn="ctr">
              <a:lnSpc>
                <a:spcPts val="4200"/>
              </a:lnSpc>
            </a:pPr>
            <a:endParaRPr lang="en-US" sz="8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Entities</a:t>
            </a:r>
            <a:endParaRPr lang="en-US" sz="8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D62E1A-8CCC-4D79-BE87-A1D7E08626A0}"/>
              </a:ext>
            </a:extLst>
          </p:cNvPr>
          <p:cNvSpPr txBox="1"/>
          <p:nvPr/>
        </p:nvSpPr>
        <p:spPr>
          <a:xfrm flipH="1">
            <a:off x="2113280" y="4180841"/>
            <a:ext cx="75590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Tax-exempt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Determination letter and Voluntary compliance Statement Application for Retirement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Credit Payment to Qualified Bonds Issuers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0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D4458-66AA-8B7E-5641-4372121E7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804831C-5414-4329-0FAD-9E5E9E5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A22966-5F95-EF1C-2E49-5ED5C48D0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0A6A9-9DA2-0BA0-A64A-FD051E81B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B578F-692A-2685-03F1-FCA81EEB2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680" y="1079758"/>
            <a:ext cx="9357360" cy="4019290"/>
          </a:xfrm>
        </p:spPr>
        <p:txBody>
          <a:bodyPr anchor="ctr">
            <a:normAutofit fontScale="90000"/>
          </a:bodyPr>
          <a:lstStyle/>
          <a:p>
            <a:r>
              <a:rPr lang="en-US" sz="6700" b="1" dirty="0">
                <a:latin typeface="Arial" panose="020B0604020202020204" pitchFamily="34" charset="0"/>
                <a:cs typeface="Arial" panose="020B0604020202020204" pitchFamily="34" charset="0"/>
              </a:rPr>
              <a:t>Sheila Andrews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sheila.l.Andrews@irs.gov</a:t>
            </a:r>
            <a:b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Cell: 317-260-7269</a:t>
            </a:r>
            <a:b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399B24-DAE3-64A0-2C0D-E84251DF3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00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961ECD-8F56-18F8-7895-3C9C5E0B5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6AC976-F316-07AA-5416-3051538E176E}"/>
              </a:ext>
            </a:extLst>
          </p:cNvPr>
          <p:cNvSpPr txBox="1"/>
          <p:nvPr/>
        </p:nvSpPr>
        <p:spPr>
          <a:xfrm>
            <a:off x="568960" y="2130096"/>
            <a:ext cx="11054080" cy="3422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4200"/>
              </a:lnSpc>
            </a:pPr>
            <a:endParaRPr lang="en-US" sz="8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</a:p>
          <a:p>
            <a:pPr algn="ctr">
              <a:lnSpc>
                <a:spcPts val="4200"/>
              </a:lnSpc>
            </a:pPr>
            <a:endParaRPr lang="en-US" sz="8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sz="8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Reminders</a:t>
            </a:r>
          </a:p>
        </p:txBody>
      </p:sp>
    </p:spTree>
    <p:extLst>
      <p:ext uri="{BB962C8B-B14F-4D97-AF65-F5344CB8AC3E}">
        <p14:creationId xmlns:p14="http://schemas.microsoft.com/office/powerpoint/2010/main" val="3527650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0D8D02-53ED-F5E2-59B5-2A4D22CEC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AFD0A5-66EC-B78B-DAC7-927C5698F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34" y="836341"/>
            <a:ext cx="10805212" cy="51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5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8ED569-97CB-CEC1-274A-2A5F26098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21DD3-DADF-64C2-8D74-574FF2D13192}"/>
              </a:ext>
            </a:extLst>
          </p:cNvPr>
          <p:cNvSpPr txBox="1"/>
          <p:nvPr/>
        </p:nvSpPr>
        <p:spPr>
          <a:xfrm>
            <a:off x="1450077" y="1536174"/>
            <a:ext cx="90813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 Your PTIN</a:t>
            </a:r>
          </a:p>
          <a:p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December 31st</a:t>
            </a:r>
          </a:p>
        </p:txBody>
      </p:sp>
    </p:spTree>
    <p:extLst>
      <p:ext uri="{BB962C8B-B14F-4D97-AF65-F5344CB8AC3E}">
        <p14:creationId xmlns:p14="http://schemas.microsoft.com/office/powerpoint/2010/main" val="1065411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016F6-59CC-0C73-1487-1F31DE43E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FB54E-48DD-FD90-9CE9-7F46CFC97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1591"/>
            <a:ext cx="5776752" cy="2941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FC8C0-6857-D270-8315-F7AD16F185B9}"/>
              </a:ext>
            </a:extLst>
          </p:cNvPr>
          <p:cNvSpPr txBox="1"/>
          <p:nvPr/>
        </p:nvSpPr>
        <p:spPr>
          <a:xfrm>
            <a:off x="5021216" y="2712535"/>
            <a:ext cx="7540898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www.taxpayeradvoctate.irs.gov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Scroll to the bottom of page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275C35-694F-7501-0BAD-90A6A891A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52" y="4575081"/>
            <a:ext cx="7391780" cy="21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96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C066F1-042F-A2FB-956C-473560FF9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0714E-5D7D-CCC0-9452-8743945EC4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872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30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34C5F6-B960-CDEF-F4EA-7CA09E0B9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D57B6-C334-8684-B0F0-C10CD7330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311007"/>
            <a:ext cx="8164285" cy="621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63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15FB23-D283-0F6B-B279-EBC90B9D1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CA67C9-D72E-1698-6C4F-0805A1991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02955"/>
            <a:ext cx="10905066" cy="4580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96DE0D-5A67-8CC6-2E30-E8E0BA818440}"/>
              </a:ext>
            </a:extLst>
          </p:cNvPr>
          <p:cNvSpPr txBox="1"/>
          <p:nvPr/>
        </p:nvSpPr>
        <p:spPr>
          <a:xfrm>
            <a:off x="2384697" y="5604691"/>
            <a:ext cx="7681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Paper Checks</a:t>
            </a:r>
          </a:p>
        </p:txBody>
      </p:sp>
    </p:spTree>
    <p:extLst>
      <p:ext uri="{BB962C8B-B14F-4D97-AF65-F5344CB8AC3E}">
        <p14:creationId xmlns:p14="http://schemas.microsoft.com/office/powerpoint/2010/main" val="4189006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19ADD9-2E51-BD79-1E79-783DCA6CD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EAEE08D-A745-4391-9073-9E99767E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4539" y="266074"/>
            <a:ext cx="7489662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D3F16-3B61-A186-7A5A-EDBEDCB80A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17979"/>
          <a:stretch>
            <a:fillRect/>
          </a:stretch>
        </p:blipFill>
        <p:spPr>
          <a:xfrm>
            <a:off x="2659414" y="339746"/>
            <a:ext cx="7203799" cy="6030364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E862DF0-097D-4BBD-A1A1-35B522C5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9414" y="339746"/>
            <a:ext cx="7203799" cy="6030364"/>
          </a:xfrm>
          <a:custGeom>
            <a:avLst/>
            <a:gdLst>
              <a:gd name="connsiteX0" fmla="*/ 4090459 w 7203799"/>
              <a:gd name="connsiteY0" fmla="*/ 146611 h 6030364"/>
              <a:gd name="connsiteX1" fmla="*/ 2634463 w 7203799"/>
              <a:gd name="connsiteY1" fmla="*/ 392518 h 6030364"/>
              <a:gd name="connsiteX2" fmla="*/ 1340972 w 7203799"/>
              <a:gd name="connsiteY2" fmla="*/ 1068045 h 6030364"/>
              <a:gd name="connsiteX3" fmla="*/ 446301 w 7203799"/>
              <a:gd name="connsiteY3" fmla="*/ 2042135 h 6030364"/>
              <a:gd name="connsiteX4" fmla="*/ 121886 w 7203799"/>
              <a:gd name="connsiteY4" fmla="*/ 3175764 h 6030364"/>
              <a:gd name="connsiteX5" fmla="*/ 658808 w 7203799"/>
              <a:gd name="connsiteY5" fmla="*/ 4228382 h 6030364"/>
              <a:gd name="connsiteX6" fmla="*/ 929352 w 7203799"/>
              <a:gd name="connsiteY6" fmla="*/ 4562487 h 6030364"/>
              <a:gd name="connsiteX7" fmla="*/ 3467971 w 7203799"/>
              <a:gd name="connsiteY7" fmla="*/ 5868460 h 6030364"/>
              <a:gd name="connsiteX8" fmla="*/ 5395115 w 7203799"/>
              <a:gd name="connsiteY8" fmla="*/ 5065016 h 6030364"/>
              <a:gd name="connsiteX9" fmla="*/ 5629645 w 7203799"/>
              <a:gd name="connsiteY9" fmla="*/ 4905476 h 6030364"/>
              <a:gd name="connsiteX10" fmla="*/ 6696345 w 7203799"/>
              <a:gd name="connsiteY10" fmla="*/ 4071455 h 6030364"/>
              <a:gd name="connsiteX11" fmla="*/ 7056622 w 7203799"/>
              <a:gd name="connsiteY11" fmla="*/ 3175764 h 6030364"/>
              <a:gd name="connsiteX12" fmla="*/ 6247816 w 7203799"/>
              <a:gd name="connsiteY12" fmla="*/ 991737 h 6030364"/>
              <a:gd name="connsiteX13" fmla="*/ 5337969 w 7203799"/>
              <a:gd name="connsiteY13" fmla="*/ 375142 h 6030364"/>
              <a:gd name="connsiteX14" fmla="*/ 4090459 w 7203799"/>
              <a:gd name="connsiteY14" fmla="*/ 146611 h 6030364"/>
              <a:gd name="connsiteX15" fmla="*/ 4122552 w 7203799"/>
              <a:gd name="connsiteY15" fmla="*/ 0 h 6030364"/>
              <a:gd name="connsiteX16" fmla="*/ 5418463 w 7203799"/>
              <a:gd name="connsiteY16" fmla="*/ 240852 h 6030364"/>
              <a:gd name="connsiteX17" fmla="*/ 6363612 w 7203799"/>
              <a:gd name="connsiteY17" fmla="*/ 890695 h 6030364"/>
              <a:gd name="connsiteX18" fmla="*/ 7203799 w 7203799"/>
              <a:gd name="connsiteY18" fmla="*/ 3192481 h 6030364"/>
              <a:gd name="connsiteX19" fmla="*/ 6829541 w 7203799"/>
              <a:gd name="connsiteY19" fmla="*/ 4136467 h 6030364"/>
              <a:gd name="connsiteX20" fmla="*/ 5721456 w 7203799"/>
              <a:gd name="connsiteY20" fmla="*/ 5015457 h 6030364"/>
              <a:gd name="connsiteX21" fmla="*/ 5477826 w 7203799"/>
              <a:gd name="connsiteY21" fmla="*/ 5183599 h 6030364"/>
              <a:gd name="connsiteX22" fmla="*/ 3475911 w 7203799"/>
              <a:gd name="connsiteY22" fmla="*/ 6030364 h 6030364"/>
              <a:gd name="connsiteX23" fmla="*/ 838794 w 7203799"/>
              <a:gd name="connsiteY23" fmla="*/ 4653974 h 6030364"/>
              <a:gd name="connsiteX24" fmla="*/ 557754 w 7203799"/>
              <a:gd name="connsiteY24" fmla="*/ 4301854 h 6030364"/>
              <a:gd name="connsiteX25" fmla="*/ 0 w 7203799"/>
              <a:gd name="connsiteY25" fmla="*/ 3192481 h 6030364"/>
              <a:gd name="connsiteX26" fmla="*/ 337002 w 7203799"/>
              <a:gd name="connsiteY26" fmla="*/ 1997729 h 6030364"/>
              <a:gd name="connsiteX27" fmla="*/ 1266386 w 7203799"/>
              <a:gd name="connsiteY27" fmla="*/ 971116 h 6030364"/>
              <a:gd name="connsiteX28" fmla="*/ 2610064 w 7203799"/>
              <a:gd name="connsiteY28" fmla="*/ 259166 h 6030364"/>
              <a:gd name="connsiteX29" fmla="*/ 4122552 w 7203799"/>
              <a:gd name="connsiteY29" fmla="*/ 0 h 60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03799" h="6030364">
                <a:moveTo>
                  <a:pt x="4090459" y="146611"/>
                </a:moveTo>
                <a:cubicBezTo>
                  <a:pt x="3606963" y="146611"/>
                  <a:pt x="3116919" y="229322"/>
                  <a:pt x="2634463" y="392518"/>
                </a:cubicBezTo>
                <a:cubicBezTo>
                  <a:pt x="2164657" y="551144"/>
                  <a:pt x="1717473" y="784767"/>
                  <a:pt x="1340972" y="1068045"/>
                </a:cubicBezTo>
                <a:cubicBezTo>
                  <a:pt x="957924" y="1356158"/>
                  <a:pt x="656874" y="1683987"/>
                  <a:pt x="446301" y="2042135"/>
                </a:cubicBezTo>
                <a:cubicBezTo>
                  <a:pt x="231114" y="2408251"/>
                  <a:pt x="121886" y="2789658"/>
                  <a:pt x="121886" y="3175764"/>
                </a:cubicBezTo>
                <a:cubicBezTo>
                  <a:pt x="121886" y="3564616"/>
                  <a:pt x="296147" y="3791707"/>
                  <a:pt x="658808" y="4228382"/>
                </a:cubicBezTo>
                <a:cubicBezTo>
                  <a:pt x="746310" y="4333697"/>
                  <a:pt x="836791" y="4442668"/>
                  <a:pt x="929352" y="4562487"/>
                </a:cubicBezTo>
                <a:cubicBezTo>
                  <a:pt x="1636666" y="5477909"/>
                  <a:pt x="2395913" y="5868460"/>
                  <a:pt x="3467971" y="5868460"/>
                </a:cubicBezTo>
                <a:cubicBezTo>
                  <a:pt x="4171563" y="5868460"/>
                  <a:pt x="4687799" y="5550298"/>
                  <a:pt x="5395115" y="5065016"/>
                </a:cubicBezTo>
                <a:cubicBezTo>
                  <a:pt x="5474133" y="5010792"/>
                  <a:pt x="5553154" y="4957219"/>
                  <a:pt x="5629645" y="4905476"/>
                </a:cubicBezTo>
                <a:cubicBezTo>
                  <a:pt x="6044240" y="4624684"/>
                  <a:pt x="6435769" y="4359438"/>
                  <a:pt x="6696345" y="4071455"/>
                </a:cubicBezTo>
                <a:cubicBezTo>
                  <a:pt x="6945459" y="3796151"/>
                  <a:pt x="7056622" y="3519931"/>
                  <a:pt x="7056622" y="3175764"/>
                </a:cubicBezTo>
                <a:cubicBezTo>
                  <a:pt x="7056622" y="2313128"/>
                  <a:pt x="6769413" y="1537514"/>
                  <a:pt x="6247816" y="991737"/>
                </a:cubicBezTo>
                <a:cubicBezTo>
                  <a:pt x="5992603" y="724794"/>
                  <a:pt x="5686492" y="517301"/>
                  <a:pt x="5337969" y="375142"/>
                </a:cubicBezTo>
                <a:cubicBezTo>
                  <a:pt x="4966082" y="223571"/>
                  <a:pt x="4546427" y="146611"/>
                  <a:pt x="4090459" y="146611"/>
                </a:cubicBezTo>
                <a:close/>
                <a:moveTo>
                  <a:pt x="4122552" y="0"/>
                </a:moveTo>
                <a:cubicBezTo>
                  <a:pt x="4596209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7" y="5695047"/>
                  <a:pt x="4206801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1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4"/>
                  <a:pt x="337002" y="1997729"/>
                </a:cubicBezTo>
                <a:cubicBezTo>
                  <a:pt x="555744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7" y="87171"/>
                  <a:pt x="3620296" y="0"/>
                  <a:pt x="412255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8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47D88F-510F-994E-5823-D94F9F8F3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9A29E4-8203-8C96-7AF6-419CBC73FE63}"/>
              </a:ext>
            </a:extLst>
          </p:cNvPr>
          <p:cNvSpPr txBox="1"/>
          <p:nvPr/>
        </p:nvSpPr>
        <p:spPr>
          <a:xfrm>
            <a:off x="1524000" y="1293338"/>
            <a:ext cx="9144000" cy="327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Organization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2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6C0FAE-639E-D346-A646-EF5A29CE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03A62-EA1B-7293-B465-35C211180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307" y="273352"/>
            <a:ext cx="3969385" cy="5169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15136F-1820-8111-8C7C-B040FA9A3B2E}"/>
              </a:ext>
            </a:extLst>
          </p:cNvPr>
          <p:cNvSpPr txBox="1"/>
          <p:nvPr/>
        </p:nvSpPr>
        <p:spPr>
          <a:xfrm>
            <a:off x="352658" y="5802085"/>
            <a:ext cx="11777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Scott Bessent, Secretary of Treasury and Acting Commissioner, IRS</a:t>
            </a:r>
          </a:p>
        </p:txBody>
      </p:sp>
    </p:spTree>
    <p:extLst>
      <p:ext uri="{BB962C8B-B14F-4D97-AF65-F5344CB8AC3E}">
        <p14:creationId xmlns:p14="http://schemas.microsoft.com/office/powerpoint/2010/main" val="205541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BCE892-70BA-4DFE-0AA5-3CA4DFD0B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A222D-F206-A1DD-01BA-78041F1DEA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2" r="9341" b="-1"/>
          <a:stretch>
            <a:fillRect/>
          </a:stretch>
        </p:blipFill>
        <p:spPr>
          <a:xfrm>
            <a:off x="-79530" y="-101600"/>
            <a:ext cx="9792432" cy="695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84E75-24D5-2CAB-2B0F-21D1E9C1F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2160" y="4399280"/>
            <a:ext cx="4988560" cy="2021840"/>
          </a:xfrm>
          <a:noFill/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Frank J. Bisignano</a:t>
            </a:r>
          </a:p>
          <a:p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Chief Executive Officer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the Internal Revenue Service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7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29827D-1AE1-1884-7EE3-AAD7A98F0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17672-E31C-5D81-6F52-405BA4F1B3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70" r="-1" b="28670"/>
          <a:stretch>
            <a:fillRect/>
          </a:stretch>
        </p:blipFill>
        <p:spPr>
          <a:xfrm>
            <a:off x="3454400" y="10"/>
            <a:ext cx="8737600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F2B4E-C651-55DA-6C40-2FCF8D591FF0}"/>
              </a:ext>
            </a:extLst>
          </p:cNvPr>
          <p:cNvSpPr txBox="1"/>
          <p:nvPr/>
        </p:nvSpPr>
        <p:spPr>
          <a:xfrm>
            <a:off x="-182988" y="5374640"/>
            <a:ext cx="56555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Jarod Koopman </a:t>
            </a:r>
          </a:p>
          <a:p>
            <a:pPr algn="ctr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(Acting)Chief Tax Compliance Officer</a:t>
            </a:r>
          </a:p>
        </p:txBody>
      </p:sp>
    </p:spTree>
    <p:extLst>
      <p:ext uri="{BB962C8B-B14F-4D97-AF65-F5344CB8AC3E}">
        <p14:creationId xmlns:p14="http://schemas.microsoft.com/office/powerpoint/2010/main" val="171104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BF55A-0986-4AF7-5A27-665382172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8CBB6-CC20-6D94-B364-10520A9E3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Kenneth Corbin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Chief, Taxpayer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5FBD5-F01B-F68F-5CCF-B41D61DFD8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11501"/>
          <a:stretch>
            <a:fillRect/>
          </a:stretch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3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AEE08D-A745-4391-9073-9E99767E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4539" y="266074"/>
            <a:ext cx="7489662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4289E-AEF8-F1D1-7E93-B58DB02619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6725"/>
          <a:stretch>
            <a:fillRect/>
          </a:stretch>
        </p:blipFill>
        <p:spPr>
          <a:xfrm>
            <a:off x="2659414" y="339746"/>
            <a:ext cx="7203799" cy="6030364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862DF0-097D-4BBD-A1A1-35B522C5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9414" y="339746"/>
            <a:ext cx="7203799" cy="6030364"/>
          </a:xfrm>
          <a:custGeom>
            <a:avLst/>
            <a:gdLst>
              <a:gd name="connsiteX0" fmla="*/ 4090459 w 7203799"/>
              <a:gd name="connsiteY0" fmla="*/ 146611 h 6030364"/>
              <a:gd name="connsiteX1" fmla="*/ 2634463 w 7203799"/>
              <a:gd name="connsiteY1" fmla="*/ 392518 h 6030364"/>
              <a:gd name="connsiteX2" fmla="*/ 1340972 w 7203799"/>
              <a:gd name="connsiteY2" fmla="*/ 1068045 h 6030364"/>
              <a:gd name="connsiteX3" fmla="*/ 446301 w 7203799"/>
              <a:gd name="connsiteY3" fmla="*/ 2042135 h 6030364"/>
              <a:gd name="connsiteX4" fmla="*/ 121886 w 7203799"/>
              <a:gd name="connsiteY4" fmla="*/ 3175764 h 6030364"/>
              <a:gd name="connsiteX5" fmla="*/ 658808 w 7203799"/>
              <a:gd name="connsiteY5" fmla="*/ 4228382 h 6030364"/>
              <a:gd name="connsiteX6" fmla="*/ 929352 w 7203799"/>
              <a:gd name="connsiteY6" fmla="*/ 4562487 h 6030364"/>
              <a:gd name="connsiteX7" fmla="*/ 3467971 w 7203799"/>
              <a:gd name="connsiteY7" fmla="*/ 5868460 h 6030364"/>
              <a:gd name="connsiteX8" fmla="*/ 5395115 w 7203799"/>
              <a:gd name="connsiteY8" fmla="*/ 5065016 h 6030364"/>
              <a:gd name="connsiteX9" fmla="*/ 5629645 w 7203799"/>
              <a:gd name="connsiteY9" fmla="*/ 4905476 h 6030364"/>
              <a:gd name="connsiteX10" fmla="*/ 6696345 w 7203799"/>
              <a:gd name="connsiteY10" fmla="*/ 4071455 h 6030364"/>
              <a:gd name="connsiteX11" fmla="*/ 7056622 w 7203799"/>
              <a:gd name="connsiteY11" fmla="*/ 3175764 h 6030364"/>
              <a:gd name="connsiteX12" fmla="*/ 6247816 w 7203799"/>
              <a:gd name="connsiteY12" fmla="*/ 991737 h 6030364"/>
              <a:gd name="connsiteX13" fmla="*/ 5337969 w 7203799"/>
              <a:gd name="connsiteY13" fmla="*/ 375142 h 6030364"/>
              <a:gd name="connsiteX14" fmla="*/ 4090459 w 7203799"/>
              <a:gd name="connsiteY14" fmla="*/ 146611 h 6030364"/>
              <a:gd name="connsiteX15" fmla="*/ 4122552 w 7203799"/>
              <a:gd name="connsiteY15" fmla="*/ 0 h 6030364"/>
              <a:gd name="connsiteX16" fmla="*/ 5418463 w 7203799"/>
              <a:gd name="connsiteY16" fmla="*/ 240852 h 6030364"/>
              <a:gd name="connsiteX17" fmla="*/ 6363612 w 7203799"/>
              <a:gd name="connsiteY17" fmla="*/ 890695 h 6030364"/>
              <a:gd name="connsiteX18" fmla="*/ 7203799 w 7203799"/>
              <a:gd name="connsiteY18" fmla="*/ 3192481 h 6030364"/>
              <a:gd name="connsiteX19" fmla="*/ 6829541 w 7203799"/>
              <a:gd name="connsiteY19" fmla="*/ 4136467 h 6030364"/>
              <a:gd name="connsiteX20" fmla="*/ 5721456 w 7203799"/>
              <a:gd name="connsiteY20" fmla="*/ 5015457 h 6030364"/>
              <a:gd name="connsiteX21" fmla="*/ 5477826 w 7203799"/>
              <a:gd name="connsiteY21" fmla="*/ 5183599 h 6030364"/>
              <a:gd name="connsiteX22" fmla="*/ 3475911 w 7203799"/>
              <a:gd name="connsiteY22" fmla="*/ 6030364 h 6030364"/>
              <a:gd name="connsiteX23" fmla="*/ 838794 w 7203799"/>
              <a:gd name="connsiteY23" fmla="*/ 4653974 h 6030364"/>
              <a:gd name="connsiteX24" fmla="*/ 557754 w 7203799"/>
              <a:gd name="connsiteY24" fmla="*/ 4301854 h 6030364"/>
              <a:gd name="connsiteX25" fmla="*/ 0 w 7203799"/>
              <a:gd name="connsiteY25" fmla="*/ 3192481 h 6030364"/>
              <a:gd name="connsiteX26" fmla="*/ 337002 w 7203799"/>
              <a:gd name="connsiteY26" fmla="*/ 1997729 h 6030364"/>
              <a:gd name="connsiteX27" fmla="*/ 1266386 w 7203799"/>
              <a:gd name="connsiteY27" fmla="*/ 971116 h 6030364"/>
              <a:gd name="connsiteX28" fmla="*/ 2610064 w 7203799"/>
              <a:gd name="connsiteY28" fmla="*/ 259166 h 6030364"/>
              <a:gd name="connsiteX29" fmla="*/ 4122552 w 7203799"/>
              <a:gd name="connsiteY29" fmla="*/ 0 h 60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03799" h="6030364">
                <a:moveTo>
                  <a:pt x="4090459" y="146611"/>
                </a:moveTo>
                <a:cubicBezTo>
                  <a:pt x="3606963" y="146611"/>
                  <a:pt x="3116919" y="229322"/>
                  <a:pt x="2634463" y="392518"/>
                </a:cubicBezTo>
                <a:cubicBezTo>
                  <a:pt x="2164657" y="551144"/>
                  <a:pt x="1717473" y="784767"/>
                  <a:pt x="1340972" y="1068045"/>
                </a:cubicBezTo>
                <a:cubicBezTo>
                  <a:pt x="957924" y="1356158"/>
                  <a:pt x="656874" y="1683987"/>
                  <a:pt x="446301" y="2042135"/>
                </a:cubicBezTo>
                <a:cubicBezTo>
                  <a:pt x="231114" y="2408251"/>
                  <a:pt x="121886" y="2789658"/>
                  <a:pt x="121886" y="3175764"/>
                </a:cubicBezTo>
                <a:cubicBezTo>
                  <a:pt x="121886" y="3564616"/>
                  <a:pt x="296147" y="3791707"/>
                  <a:pt x="658808" y="4228382"/>
                </a:cubicBezTo>
                <a:cubicBezTo>
                  <a:pt x="746310" y="4333697"/>
                  <a:pt x="836791" y="4442668"/>
                  <a:pt x="929352" y="4562487"/>
                </a:cubicBezTo>
                <a:cubicBezTo>
                  <a:pt x="1636666" y="5477909"/>
                  <a:pt x="2395913" y="5868460"/>
                  <a:pt x="3467971" y="5868460"/>
                </a:cubicBezTo>
                <a:cubicBezTo>
                  <a:pt x="4171563" y="5868460"/>
                  <a:pt x="4687799" y="5550298"/>
                  <a:pt x="5395115" y="5065016"/>
                </a:cubicBezTo>
                <a:cubicBezTo>
                  <a:pt x="5474133" y="5010792"/>
                  <a:pt x="5553154" y="4957219"/>
                  <a:pt x="5629645" y="4905476"/>
                </a:cubicBezTo>
                <a:cubicBezTo>
                  <a:pt x="6044240" y="4624684"/>
                  <a:pt x="6435769" y="4359438"/>
                  <a:pt x="6696345" y="4071455"/>
                </a:cubicBezTo>
                <a:cubicBezTo>
                  <a:pt x="6945459" y="3796151"/>
                  <a:pt x="7056622" y="3519931"/>
                  <a:pt x="7056622" y="3175764"/>
                </a:cubicBezTo>
                <a:cubicBezTo>
                  <a:pt x="7056622" y="2313128"/>
                  <a:pt x="6769413" y="1537514"/>
                  <a:pt x="6247816" y="991737"/>
                </a:cubicBezTo>
                <a:cubicBezTo>
                  <a:pt x="5992603" y="724794"/>
                  <a:pt x="5686492" y="517301"/>
                  <a:pt x="5337969" y="375142"/>
                </a:cubicBezTo>
                <a:cubicBezTo>
                  <a:pt x="4966082" y="223571"/>
                  <a:pt x="4546427" y="146611"/>
                  <a:pt x="4090459" y="146611"/>
                </a:cubicBezTo>
                <a:close/>
                <a:moveTo>
                  <a:pt x="4122552" y="0"/>
                </a:moveTo>
                <a:cubicBezTo>
                  <a:pt x="4596209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7" y="5695047"/>
                  <a:pt x="4206801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1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4"/>
                  <a:pt x="337002" y="1997729"/>
                </a:cubicBezTo>
                <a:cubicBezTo>
                  <a:pt x="555744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7" y="87171"/>
                  <a:pt x="3620296" y="0"/>
                  <a:pt x="412255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C2CD3-05EB-2BD8-7F92-662D3BFF3FF2}"/>
              </a:ext>
            </a:extLst>
          </p:cNvPr>
          <p:cNvSpPr txBox="1"/>
          <p:nvPr/>
        </p:nvSpPr>
        <p:spPr>
          <a:xfrm>
            <a:off x="306740" y="5570487"/>
            <a:ext cx="47572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  <a:p>
            <a:pPr algn="ctr"/>
            <a:r>
              <a:rPr lang="en-US" dirty="0"/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Kaschit Pandya</a:t>
            </a:r>
          </a:p>
          <a:p>
            <a:pPr algn="ctr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Chief Information Officer</a:t>
            </a:r>
          </a:p>
        </p:txBody>
      </p:sp>
    </p:spTree>
    <p:extLst>
      <p:ext uri="{BB962C8B-B14F-4D97-AF65-F5344CB8AC3E}">
        <p14:creationId xmlns:p14="http://schemas.microsoft.com/office/powerpoint/2010/main" val="422699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CB504-DDAD-074E-9CFB-83693C8C8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DAB7B363-B1E9-0A97-FA38-E5C7C62E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129539"/>
            <a:ext cx="4785360" cy="659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3C2965-B384-1B72-79A5-D1B21CE37CFB}"/>
              </a:ext>
            </a:extLst>
          </p:cNvPr>
          <p:cNvSpPr txBox="1"/>
          <p:nvPr/>
        </p:nvSpPr>
        <p:spPr>
          <a:xfrm>
            <a:off x="7254240" y="4185920"/>
            <a:ext cx="41392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Dottie Romo</a:t>
            </a:r>
          </a:p>
          <a:p>
            <a:pPr algn="ctr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Chief Operating Officer</a:t>
            </a:r>
          </a:p>
        </p:txBody>
      </p:sp>
    </p:spTree>
    <p:extLst>
      <p:ext uri="{BB962C8B-B14F-4D97-AF65-F5344CB8AC3E}">
        <p14:creationId xmlns:p14="http://schemas.microsoft.com/office/powerpoint/2010/main" val="335034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296</Words>
  <Application>Microsoft Office PowerPoint</Application>
  <PresentationFormat>Widescreen</PresentationFormat>
  <Paragraphs>121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Meiryo</vt:lpstr>
      <vt:lpstr>Aptos</vt:lpstr>
      <vt:lpstr>Aptos Display</vt:lpstr>
      <vt:lpstr>Arial</vt:lpstr>
      <vt:lpstr>Office Theme</vt:lpstr>
      <vt:lpstr>A Behind-the-Scenes Look at the IRS</vt:lpstr>
      <vt:lpstr>Sheila Andrews  sheila.l.Andrews@irs.gov Cell: 317-260-7269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Internal Revenue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Andrews Sheila L</dc:creator>
  <cp:lastModifiedBy>Andrews Sheila L</cp:lastModifiedBy>
  <cp:revision>8</cp:revision>
  <dcterms:created xsi:type="dcterms:W3CDTF">2025-11-26T17:02:39Z</dcterms:created>
  <dcterms:modified xsi:type="dcterms:W3CDTF">2025-11-28T20:23:00Z</dcterms:modified>
</cp:coreProperties>
</file>