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8" r:id="rId4"/>
  </p:sldMasterIdLst>
  <p:notesMasterIdLst>
    <p:notesMasterId r:id="rId20"/>
  </p:notesMasterIdLst>
  <p:handoutMasterIdLst>
    <p:handoutMasterId r:id="rId21"/>
  </p:handoutMasterIdLst>
  <p:sldIdLst>
    <p:sldId id="410" r:id="rId5"/>
    <p:sldId id="459" r:id="rId6"/>
    <p:sldId id="482" r:id="rId7"/>
    <p:sldId id="474" r:id="rId8"/>
    <p:sldId id="483" r:id="rId9"/>
    <p:sldId id="486" r:id="rId10"/>
    <p:sldId id="477" r:id="rId11"/>
    <p:sldId id="462" r:id="rId12"/>
    <p:sldId id="463" r:id="rId13"/>
    <p:sldId id="552" r:id="rId14"/>
    <p:sldId id="553" r:id="rId15"/>
    <p:sldId id="551" r:id="rId16"/>
    <p:sldId id="465" r:id="rId17"/>
    <p:sldId id="550" r:id="rId18"/>
    <p:sldId id="398" r:id="rId19"/>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8A107856-5554-42FB-B03E-39F5DBC370B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1473" autoAdjust="0"/>
    <p:restoredTop sz="96327" autoAdjust="0"/>
  </p:normalViewPr>
  <p:slideViewPr>
    <p:cSldViewPr snapToGrid="0">
      <p:cViewPr varScale="1">
        <p:scale>
          <a:sx n="112" d="100"/>
          <a:sy n="112" d="100"/>
        </p:scale>
        <p:origin x="180" y="96"/>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80" d="100"/>
        <a:sy n="80" d="100"/>
      </p:scale>
      <p:origin x="0" y="0"/>
    </p:cViewPr>
  </p:sorterViewPr>
  <p:notesViewPr>
    <p:cSldViewPr snapToGrid="0" showGuides="1">
      <p:cViewPr varScale="1">
        <p:scale>
          <a:sx n="58" d="100"/>
          <a:sy n="58" d="100"/>
        </p:scale>
        <p:origin x="3240" y="67"/>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commentAuthors" Target="commentAuthors.xml"/><Relationship Id="rId27" Type="http://schemas.microsoft.com/office/2018/10/relationships/authors" Targe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08F6756E-81DA-9FAC-70D8-556F658BDDA8}"/>
              </a:ext>
            </a:extLst>
          </p:cNvPr>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1EBEDD12-BCD5-485B-BCBC-34BB01D7923C}" type="datetimeFigureOut">
              <a:rPr lang="en-US" smtClean="0"/>
              <a:t>12/5/2025</a:t>
            </a:fld>
            <a:endParaRPr lang="en-US" dirty="0"/>
          </a:p>
        </p:txBody>
      </p:sp>
      <p:sp>
        <p:nvSpPr>
          <p:cNvPr id="6" name="Slide Number Placeholder 5">
            <a:extLst>
              <a:ext uri="{FF2B5EF4-FFF2-40B4-BE49-F238E27FC236}">
                <a16:creationId xmlns:a16="http://schemas.microsoft.com/office/drawing/2014/main" id="{A771D415-D05A-7067-CCD3-457153D96CD8}"/>
              </a:ext>
            </a:extLst>
          </p:cNvPr>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E2C230DF-5933-439D-898F-38E9AC9BA688}" type="slidenum">
              <a:rPr lang="en-US" smtClean="0"/>
              <a:t>‹#›</a:t>
            </a:fld>
            <a:endParaRPr lang="en-US" dirty="0"/>
          </a:p>
        </p:txBody>
      </p:sp>
      <p:sp>
        <p:nvSpPr>
          <p:cNvPr id="7" name="Footer Placeholder 6">
            <a:extLst>
              <a:ext uri="{FF2B5EF4-FFF2-40B4-BE49-F238E27FC236}">
                <a16:creationId xmlns:a16="http://schemas.microsoft.com/office/drawing/2014/main" id="{B97095E3-54D2-CFD2-4F49-7536FC8641DE}"/>
              </a:ext>
            </a:extLst>
          </p:cNvPr>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8" name="Header Placeholder 7">
            <a:extLst>
              <a:ext uri="{FF2B5EF4-FFF2-40B4-BE49-F238E27FC236}">
                <a16:creationId xmlns:a16="http://schemas.microsoft.com/office/drawing/2014/main" id="{521EE01A-C0B5-5ECF-96DD-768F86AA15C4}"/>
              </a:ext>
            </a:extLst>
          </p:cNvPr>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Tree>
    <p:extLst>
      <p:ext uri="{BB962C8B-B14F-4D97-AF65-F5344CB8AC3E}">
        <p14:creationId xmlns:p14="http://schemas.microsoft.com/office/powerpoint/2010/main" val="26532284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6EE7A52F-9D89-7442-A8E9-48D1527B5F6B}" type="datetimeFigureOut">
              <a:rPr lang="en-US" smtClean="0"/>
              <a:t>12/5/2025</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A89C7E07-3C67-C64C-8DA0-0404F6303970}" type="slidenum">
              <a:rPr lang="en-US" smtClean="0"/>
              <a:t>‹#›</a:t>
            </a:fld>
            <a:endParaRPr lang="en-US" dirty="0"/>
          </a:p>
        </p:txBody>
      </p:sp>
    </p:spTree>
    <p:extLst>
      <p:ext uri="{BB962C8B-B14F-4D97-AF65-F5344CB8AC3E}">
        <p14:creationId xmlns:p14="http://schemas.microsoft.com/office/powerpoint/2010/main" val="40325283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1</a:t>
            </a:fld>
            <a:endParaRPr lang="en-US" dirty="0"/>
          </a:p>
        </p:txBody>
      </p:sp>
    </p:spTree>
    <p:extLst>
      <p:ext uri="{BB962C8B-B14F-4D97-AF65-F5344CB8AC3E}">
        <p14:creationId xmlns:p14="http://schemas.microsoft.com/office/powerpoint/2010/main" val="10924538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15</a:t>
            </a:fld>
            <a:endParaRPr lang="en-US" dirty="0"/>
          </a:p>
        </p:txBody>
      </p:sp>
    </p:spTree>
    <p:extLst>
      <p:ext uri="{BB962C8B-B14F-4D97-AF65-F5344CB8AC3E}">
        <p14:creationId xmlns:p14="http://schemas.microsoft.com/office/powerpoint/2010/main" val="17659231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1">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6987D-0137-DE42-B76B-FF621E808D90}"/>
              </a:ext>
            </a:extLst>
          </p:cNvPr>
          <p:cNvSpPr>
            <a:spLocks noGrp="1"/>
          </p:cNvSpPr>
          <p:nvPr>
            <p:ph type="ctrTitle" hasCustomPrompt="1"/>
          </p:nvPr>
        </p:nvSpPr>
        <p:spPr>
          <a:xfrm>
            <a:off x="6309904" y="411479"/>
            <a:ext cx="5486400" cy="3291840"/>
          </a:xfrm>
          <a:prstGeom prst="rect">
            <a:avLst/>
          </a:prstGeom>
        </p:spPr>
        <p:txBody>
          <a:bodyPr lIns="0" tIns="0" rIns="0" bIns="0" anchor="b">
            <a:noAutofit/>
          </a:bodyPr>
          <a:lstStyle>
            <a:lvl1pPr algn="l">
              <a:lnSpc>
                <a:spcPct val="80000"/>
              </a:lnSpc>
              <a:defRPr sz="6000" b="1" i="0" spc="100" baseline="0">
                <a:solidFill>
                  <a:schemeClr val="bg1"/>
                </a:solidFill>
                <a:latin typeface="+mj-lt"/>
              </a:defRPr>
            </a:lvl1pPr>
          </a:lstStyle>
          <a:p>
            <a:r>
              <a:rPr lang="en-US" dirty="0"/>
              <a:t>Click to add title </a:t>
            </a:r>
          </a:p>
        </p:txBody>
      </p:sp>
      <p:grpSp>
        <p:nvGrpSpPr>
          <p:cNvPr id="9" name="Group 8">
            <a:extLst>
              <a:ext uri="{FF2B5EF4-FFF2-40B4-BE49-F238E27FC236}">
                <a16:creationId xmlns:a16="http://schemas.microsoft.com/office/drawing/2014/main" id="{C26C18C3-ED25-DD4B-BA72-24932D54DE37}"/>
              </a:ext>
              <a:ext uri="{C183D7F6-B498-43B3-948B-1728B52AA6E4}">
                <adec:decorative xmlns:adec="http://schemas.microsoft.com/office/drawing/2017/decorative" val="1"/>
              </a:ext>
            </a:extLst>
          </p:cNvPr>
          <p:cNvGrpSpPr>
            <a:grpSpLocks/>
          </p:cNvGrpSpPr>
          <p:nvPr userDrawn="1"/>
        </p:nvGrpSpPr>
        <p:grpSpPr bwMode="auto">
          <a:xfrm>
            <a:off x="1" y="758752"/>
            <a:ext cx="6099248" cy="6099248"/>
            <a:chOff x="0" y="12289"/>
            <a:chExt cx="3550" cy="3551"/>
          </a:xfrm>
        </p:grpSpPr>
        <p:sp>
          <p:nvSpPr>
            <p:cNvPr id="10" name="Freeform 9">
              <a:extLst>
                <a:ext uri="{FF2B5EF4-FFF2-40B4-BE49-F238E27FC236}">
                  <a16:creationId xmlns:a16="http://schemas.microsoft.com/office/drawing/2014/main" id="{C07CC263-2515-F147-8CC5-F8E9FF9FA8E4}"/>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1" name="Freeform 10">
              <a:extLst>
                <a:ext uri="{FF2B5EF4-FFF2-40B4-BE49-F238E27FC236}">
                  <a16:creationId xmlns:a16="http://schemas.microsoft.com/office/drawing/2014/main" id="{43B40037-7481-524B-8685-404D965690F2}"/>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2" name="Freeform 11">
              <a:extLst>
                <a:ext uri="{FF2B5EF4-FFF2-40B4-BE49-F238E27FC236}">
                  <a16:creationId xmlns:a16="http://schemas.microsoft.com/office/drawing/2014/main" id="{7B759713-8408-EE47-9394-3DA6F5E4B624}"/>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cxnSp>
        <p:nvCxnSpPr>
          <p:cNvPr id="13" name="Straight Connector 12">
            <a:extLst>
              <a:ext uri="{FF2B5EF4-FFF2-40B4-BE49-F238E27FC236}">
                <a16:creationId xmlns:a16="http://schemas.microsoft.com/office/drawing/2014/main" id="{A69706A2-3726-FE4E-B923-E75D48597816}"/>
              </a:ext>
              <a:ext uri="{C183D7F6-B498-43B3-948B-1728B52AA6E4}">
                <adec:decorative xmlns:adec="http://schemas.microsoft.com/office/drawing/2017/decorative" val="1"/>
              </a:ext>
            </a:extLst>
          </p:cNvPr>
          <p:cNvCxnSpPr>
            <a:cxnSpLocks/>
          </p:cNvCxnSpPr>
          <p:nvPr userDrawn="1"/>
        </p:nvCxnSpPr>
        <p:spPr>
          <a:xfrm>
            <a:off x="6309360" y="3950208"/>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4413275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Content and Table">
    <p:bg>
      <p:bgPr>
        <a:solidFill>
          <a:schemeClr val="tx1"/>
        </a:solidFill>
        <a:effectLst/>
      </p:bgPr>
    </p:bg>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CF555767-B3D8-BD57-1D42-7F6E1E66892B}"/>
              </a:ext>
              <a:ext uri="{C183D7F6-B498-43B3-948B-1728B52AA6E4}">
                <adec:decorative xmlns:adec="http://schemas.microsoft.com/office/drawing/2017/decorative" val="1"/>
              </a:ext>
            </a:extLst>
          </p:cNvPr>
          <p:cNvGrpSpPr>
            <a:grpSpLocks/>
          </p:cNvGrpSpPr>
          <p:nvPr userDrawn="1"/>
        </p:nvGrpSpPr>
        <p:grpSpPr bwMode="auto">
          <a:xfrm rot="16200000" flipV="1">
            <a:off x="0" y="3900132"/>
            <a:ext cx="2959226" cy="2959226"/>
            <a:chOff x="0" y="12289"/>
            <a:chExt cx="3550" cy="3551"/>
          </a:xfrm>
        </p:grpSpPr>
        <p:sp>
          <p:nvSpPr>
            <p:cNvPr id="9" name="Freeform 13">
              <a:extLst>
                <a:ext uri="{FF2B5EF4-FFF2-40B4-BE49-F238E27FC236}">
                  <a16:creationId xmlns:a16="http://schemas.microsoft.com/office/drawing/2014/main" id="{BC972B6D-098C-52F6-E990-52623B368FB1}"/>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5" name="Freeform 14">
              <a:extLst>
                <a:ext uri="{FF2B5EF4-FFF2-40B4-BE49-F238E27FC236}">
                  <a16:creationId xmlns:a16="http://schemas.microsoft.com/office/drawing/2014/main" id="{3F0D3EE3-9A8C-531D-1EEE-1AFAB9F3BCAE}"/>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7" name="Freeform 15">
              <a:extLst>
                <a:ext uri="{FF2B5EF4-FFF2-40B4-BE49-F238E27FC236}">
                  <a16:creationId xmlns:a16="http://schemas.microsoft.com/office/drawing/2014/main" id="{A2BE192C-1768-890B-EC1B-5ED6E1F82590}"/>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3661409" y="4661717"/>
            <a:ext cx="7936230" cy="1380760"/>
          </a:xfrm>
          <a:prstGeom prst="rect">
            <a:avLst/>
          </a:prstGeom>
        </p:spPr>
        <p:txBody>
          <a:bodyPr lIns="0" tIns="0" rIns="0" bIns="0" anchor="b" anchorCtr="0">
            <a:noAutofit/>
          </a:bodyPr>
          <a:lstStyle>
            <a:lvl1pPr>
              <a:defRPr sz="4400" b="1" i="0">
                <a:solidFill>
                  <a:schemeClr val="bg1"/>
                </a:solidFill>
                <a:latin typeface="+mj-lt"/>
              </a:defRPr>
            </a:lvl1pPr>
          </a:lstStyle>
          <a:p>
            <a:r>
              <a:rPr lang="en-US" dirty="0"/>
              <a:t>Click to add title </a:t>
            </a: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3670935" y="631317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
        <p:nvSpPr>
          <p:cNvPr id="7" name="Content Placeholder 5">
            <a:extLst>
              <a:ext uri="{FF2B5EF4-FFF2-40B4-BE49-F238E27FC236}">
                <a16:creationId xmlns:a16="http://schemas.microsoft.com/office/drawing/2014/main" id="{8007FA9C-C4D5-89EC-C457-5F329A338E1E}"/>
              </a:ext>
            </a:extLst>
          </p:cNvPr>
          <p:cNvSpPr>
            <a:spLocks noGrp="1"/>
          </p:cNvSpPr>
          <p:nvPr>
            <p:ph sz="quarter" idx="14" hasCustomPrompt="1"/>
          </p:nvPr>
        </p:nvSpPr>
        <p:spPr>
          <a:xfrm>
            <a:off x="603885" y="584005"/>
            <a:ext cx="2825115" cy="3999060"/>
          </a:xfrm>
        </p:spPr>
        <p:txBody>
          <a:bodyPr lIns="0" tIns="274320">
            <a:normAutofit/>
          </a:bodyPr>
          <a:lstStyle>
            <a:lvl1pPr marL="0" indent="0">
              <a:spcBef>
                <a:spcPts val="1800"/>
              </a:spcBef>
              <a:buFont typeface="Arial" panose="020B0604020202020204" pitchFamily="34" charset="0"/>
              <a:buNone/>
              <a:defRPr sz="2000"/>
            </a:lvl1pPr>
            <a:lvl2pPr marL="457200" indent="0">
              <a:spcBef>
                <a:spcPts val="1800"/>
              </a:spcBef>
              <a:buNone/>
              <a:defRPr sz="2000"/>
            </a:lvl2pPr>
            <a:lvl3pPr marL="914400" indent="0">
              <a:spcBef>
                <a:spcPts val="1800"/>
              </a:spcBef>
              <a:buNone/>
              <a:defRPr sz="2000"/>
            </a:lvl3pPr>
            <a:lvl4pPr marL="1371600" indent="0">
              <a:spcBef>
                <a:spcPts val="1800"/>
              </a:spcBef>
              <a:buNone/>
              <a:defRPr sz="2000"/>
            </a:lvl4pPr>
            <a:lvl5pPr marL="1828800" indent="0">
              <a:spcBef>
                <a:spcPts val="1800"/>
              </a:spcBef>
              <a:buNone/>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5">
            <a:extLst>
              <a:ext uri="{FF2B5EF4-FFF2-40B4-BE49-F238E27FC236}">
                <a16:creationId xmlns:a16="http://schemas.microsoft.com/office/drawing/2014/main" id="{5BCAAA28-C292-C527-AD35-90836B8BB978}"/>
              </a:ext>
            </a:extLst>
          </p:cNvPr>
          <p:cNvSpPr>
            <a:spLocks noGrp="1"/>
          </p:cNvSpPr>
          <p:nvPr>
            <p:ph sz="quarter" idx="13" hasCustomPrompt="1"/>
          </p:nvPr>
        </p:nvSpPr>
        <p:spPr>
          <a:xfrm>
            <a:off x="3670934" y="584005"/>
            <a:ext cx="7926705" cy="3999060"/>
          </a:xfrm>
        </p:spPr>
        <p:txBody>
          <a:bodyPr lIns="0">
            <a:normAutofit/>
          </a:bodyPr>
          <a:lstStyle>
            <a:lvl1pPr marL="0" indent="0">
              <a:spcBef>
                <a:spcPts val="1800"/>
              </a:spcBef>
              <a:buNone/>
              <a:defRPr sz="2000"/>
            </a:lvl1pPr>
            <a:lvl2pPr>
              <a:spcBef>
                <a:spcPts val="600"/>
              </a:spcBef>
              <a:defRPr sz="2000"/>
            </a:lvl2pPr>
            <a:lvl3pPr>
              <a:spcBef>
                <a:spcPts val="1800"/>
              </a:spcBef>
              <a:defRPr sz="2000"/>
            </a:lvl3pPr>
            <a:lvl4pPr>
              <a:spcBef>
                <a:spcPts val="1800"/>
              </a:spcBef>
              <a:defRPr sz="2000"/>
            </a:lvl4pPr>
            <a:lvl5pPr>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fld id="{294A09A9-5501-47C1-A89A-A340965A2BE2}" type="slidenum">
              <a:rPr lang="en-US" smtClean="0"/>
              <a:pPr/>
              <a:t>‹#›</a:t>
            </a:fld>
            <a:endParaRPr lang="en-US" dirty="0">
              <a:latin typeface="+mn-lt"/>
            </a:endParaRP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endParaRPr lang="en-US" dirty="0">
              <a:latin typeface="+mn-lt"/>
            </a:endParaRPr>
          </a:p>
        </p:txBody>
      </p:sp>
    </p:spTree>
    <p:extLst>
      <p:ext uri="{BB962C8B-B14F-4D97-AF65-F5344CB8AC3E}">
        <p14:creationId xmlns:p14="http://schemas.microsoft.com/office/powerpoint/2010/main" val="2244329111"/>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Two Content">
    <p:bg>
      <p:bgPr>
        <a:solidFill>
          <a:schemeClr val="tx1"/>
        </a:solidFill>
        <a:effectLst/>
      </p:bgPr>
    </p:bg>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C97D5AF2-684A-4A8D-3D82-B57D7AC44677}"/>
              </a:ext>
              <a:ext uri="{C183D7F6-B498-43B3-948B-1728B52AA6E4}">
                <adec:decorative xmlns:adec="http://schemas.microsoft.com/office/drawing/2017/decorative" val="1"/>
              </a:ext>
            </a:extLst>
          </p:cNvPr>
          <p:cNvGrpSpPr>
            <a:grpSpLocks/>
          </p:cNvGrpSpPr>
          <p:nvPr userDrawn="1"/>
        </p:nvGrpSpPr>
        <p:grpSpPr bwMode="auto">
          <a:xfrm rot="10800000">
            <a:off x="8870040" y="0"/>
            <a:ext cx="3325208" cy="3325208"/>
            <a:chOff x="0" y="12289"/>
            <a:chExt cx="3550" cy="3551"/>
          </a:xfrm>
        </p:grpSpPr>
        <p:sp>
          <p:nvSpPr>
            <p:cNvPr id="12" name="Freeform 4">
              <a:extLst>
                <a:ext uri="{FF2B5EF4-FFF2-40B4-BE49-F238E27FC236}">
                  <a16:creationId xmlns:a16="http://schemas.microsoft.com/office/drawing/2014/main" id="{8CF5F650-F8F0-F4FE-44DA-1F14ADE428B2}"/>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3" name="Freeform 5">
              <a:extLst>
                <a:ext uri="{FF2B5EF4-FFF2-40B4-BE49-F238E27FC236}">
                  <a16:creationId xmlns:a16="http://schemas.microsoft.com/office/drawing/2014/main" id="{18870924-E47D-404F-59B5-BD1C58F7B04C}"/>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4" name="Freeform 7">
              <a:extLst>
                <a:ext uri="{FF2B5EF4-FFF2-40B4-BE49-F238E27FC236}">
                  <a16:creationId xmlns:a16="http://schemas.microsoft.com/office/drawing/2014/main" id="{80806A65-E4FC-2F52-65B3-CC181E620C29}"/>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594360" y="198408"/>
            <a:ext cx="10972800" cy="1574317"/>
          </a:xfrm>
          <a:prstGeom prst="rect">
            <a:avLst/>
          </a:prstGeom>
        </p:spPr>
        <p:txBody>
          <a:bodyPr lIns="0" tIns="0" rIns="0" bIns="0" anchor="b" anchorCtr="0">
            <a:noAutofit/>
          </a:bodyPr>
          <a:lstStyle>
            <a:lvl1pPr>
              <a:defRPr sz="4400" b="1" i="0">
                <a:solidFill>
                  <a:schemeClr val="bg1"/>
                </a:solidFill>
                <a:latin typeface="+mj-lt"/>
              </a:defRPr>
            </a:lvl1pPr>
          </a:lstStyle>
          <a:p>
            <a:r>
              <a:rPr lang="en-US" dirty="0"/>
              <a:t>Click to add title </a:t>
            </a: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594360" y="214884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
        <p:nvSpPr>
          <p:cNvPr id="6" name="Content Placeholder 5">
            <a:extLst>
              <a:ext uri="{FF2B5EF4-FFF2-40B4-BE49-F238E27FC236}">
                <a16:creationId xmlns:a16="http://schemas.microsoft.com/office/drawing/2014/main" id="{5BCAAA28-C292-C527-AD35-90836B8BB978}"/>
              </a:ext>
            </a:extLst>
          </p:cNvPr>
          <p:cNvSpPr>
            <a:spLocks noGrp="1"/>
          </p:cNvSpPr>
          <p:nvPr>
            <p:ph sz="quarter" idx="13" hasCustomPrompt="1"/>
          </p:nvPr>
        </p:nvSpPr>
        <p:spPr>
          <a:xfrm>
            <a:off x="595523" y="2676525"/>
            <a:ext cx="5746750" cy="3597470"/>
          </a:xfrm>
        </p:spPr>
        <p:txBody>
          <a:bodyPr lIns="0">
            <a:normAutofit/>
          </a:bodyPr>
          <a:lstStyle>
            <a:lvl1pPr marL="0" indent="0">
              <a:spcBef>
                <a:spcPts val="1800"/>
              </a:spcBef>
              <a:buNone/>
              <a:defRPr sz="2000"/>
            </a:lvl1pPr>
            <a:lvl2pPr>
              <a:spcBef>
                <a:spcPts val="600"/>
              </a:spcBef>
              <a:defRPr sz="2000"/>
            </a:lvl2pPr>
            <a:lvl3pPr>
              <a:spcBef>
                <a:spcPts val="1800"/>
              </a:spcBef>
              <a:defRPr sz="2000"/>
            </a:lvl3pPr>
            <a:lvl4pPr>
              <a:spcBef>
                <a:spcPts val="1800"/>
              </a:spcBef>
              <a:defRPr sz="2000"/>
            </a:lvl4pPr>
            <a:lvl5pPr>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5">
            <a:extLst>
              <a:ext uri="{FF2B5EF4-FFF2-40B4-BE49-F238E27FC236}">
                <a16:creationId xmlns:a16="http://schemas.microsoft.com/office/drawing/2014/main" id="{8007FA9C-C4D5-89EC-C457-5F329A338E1E}"/>
              </a:ext>
            </a:extLst>
          </p:cNvPr>
          <p:cNvSpPr>
            <a:spLocks noGrp="1"/>
          </p:cNvSpPr>
          <p:nvPr>
            <p:ph sz="quarter" idx="14" hasCustomPrompt="1"/>
          </p:nvPr>
        </p:nvSpPr>
        <p:spPr>
          <a:xfrm>
            <a:off x="7620000" y="2676525"/>
            <a:ext cx="3947160" cy="3597470"/>
          </a:xfrm>
        </p:spPr>
        <p:txBody>
          <a:bodyPr lIns="0">
            <a:normAutofit/>
          </a:bodyPr>
          <a:lstStyle>
            <a:lvl1pPr marL="342900" indent="-342900">
              <a:spcBef>
                <a:spcPts val="1800"/>
              </a:spcBef>
              <a:buFont typeface="Arial" panose="020B0604020202020204" pitchFamily="34" charset="0"/>
              <a:buChar char="•"/>
              <a:defRPr sz="2000"/>
            </a:lvl1pPr>
            <a:lvl2pPr>
              <a:spcBef>
                <a:spcPts val="1800"/>
              </a:spcBef>
              <a:defRPr sz="2000"/>
            </a:lvl2pPr>
            <a:lvl3pPr>
              <a:spcBef>
                <a:spcPts val="1800"/>
              </a:spcBef>
              <a:defRPr sz="2000"/>
            </a:lvl3pPr>
            <a:lvl4pPr>
              <a:spcBef>
                <a:spcPts val="1800"/>
              </a:spcBef>
              <a:defRPr sz="2000"/>
            </a:lvl4pPr>
            <a:lvl5pPr>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endParaRPr lang="en-US" dirty="0">
              <a:latin typeface="+mn-lt"/>
            </a:endParaRPr>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fld id="{294A09A9-5501-47C1-A89A-A340965A2BE2}" type="slidenum">
              <a:rPr lang="en-US" smtClean="0"/>
              <a:pPr/>
              <a:t>‹#›</a:t>
            </a:fld>
            <a:endParaRPr lang="en-US" dirty="0">
              <a:latin typeface="+mn-lt"/>
            </a:endParaRPr>
          </a:p>
        </p:txBody>
      </p:sp>
    </p:spTree>
    <p:extLst>
      <p:ext uri="{BB962C8B-B14F-4D97-AF65-F5344CB8AC3E}">
        <p14:creationId xmlns:p14="http://schemas.microsoft.com/office/powerpoint/2010/main" val="649744719"/>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able 2">
    <p:bg>
      <p:bgPr>
        <a:solidFill>
          <a:schemeClr val="tx1"/>
        </a:solidFill>
        <a:effectLst/>
      </p:bgPr>
    </p:bg>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594360" y="202400"/>
            <a:ext cx="10972800" cy="1570325"/>
          </a:xfrm>
          <a:prstGeom prst="rect">
            <a:avLst/>
          </a:prstGeom>
        </p:spPr>
        <p:txBody>
          <a:bodyPr lIns="0" tIns="0" rIns="0" bIns="0" anchor="b" anchorCtr="0">
            <a:noAutofit/>
          </a:bodyPr>
          <a:lstStyle>
            <a:lvl1pPr>
              <a:defRPr sz="4400" b="1" i="0">
                <a:solidFill>
                  <a:schemeClr val="bg1"/>
                </a:solidFill>
                <a:latin typeface="+mj-lt"/>
              </a:defRPr>
            </a:lvl1pPr>
          </a:lstStyle>
          <a:p>
            <a:r>
              <a:rPr lang="en-US" dirty="0"/>
              <a:t>Click to add title </a:t>
            </a:r>
          </a:p>
        </p:txBody>
      </p:sp>
      <p:sp>
        <p:nvSpPr>
          <p:cNvPr id="9" name="Table Placeholder 2">
            <a:extLst>
              <a:ext uri="{FF2B5EF4-FFF2-40B4-BE49-F238E27FC236}">
                <a16:creationId xmlns:a16="http://schemas.microsoft.com/office/drawing/2014/main" id="{1506B022-475A-6647-98FF-D5C319A0C7C4}"/>
              </a:ext>
            </a:extLst>
          </p:cNvPr>
          <p:cNvSpPr>
            <a:spLocks noGrp="1"/>
          </p:cNvSpPr>
          <p:nvPr>
            <p:ph type="tbl" sz="quarter" idx="10"/>
          </p:nvPr>
        </p:nvSpPr>
        <p:spPr>
          <a:xfrm>
            <a:off x="594360" y="2628629"/>
            <a:ext cx="10972800" cy="3636740"/>
          </a:xfrm>
        </p:spPr>
        <p:txBody>
          <a:bodyPr>
            <a:noAutofit/>
          </a:bodyPr>
          <a:lstStyle>
            <a:lvl1pPr>
              <a:defRPr/>
            </a:lvl1pPr>
          </a:lstStyle>
          <a:p>
            <a:r>
              <a:rPr lang="en-US"/>
              <a:t>Click icon to add table</a:t>
            </a:r>
            <a:endParaRPr lang="en-US" dirty="0"/>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fld id="{294A09A9-5501-47C1-A89A-A340965A2BE2}" type="slidenum">
              <a:rPr lang="en-US" smtClean="0"/>
              <a:pPr/>
              <a:t>‹#›</a:t>
            </a:fld>
            <a:endParaRPr lang="en-US" dirty="0">
              <a:latin typeface="+mn-lt"/>
            </a:endParaRP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endParaRPr lang="en-US" dirty="0">
              <a:latin typeface="+mn-lt"/>
            </a:endParaRP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594360" y="214884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10410957"/>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3">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6987D-0137-DE42-B76B-FF621E808D90}"/>
              </a:ext>
            </a:extLst>
          </p:cNvPr>
          <p:cNvSpPr>
            <a:spLocks noGrp="1"/>
          </p:cNvSpPr>
          <p:nvPr>
            <p:ph type="ctrTitle" hasCustomPrompt="1"/>
          </p:nvPr>
        </p:nvSpPr>
        <p:spPr>
          <a:xfrm>
            <a:off x="594360" y="411479"/>
            <a:ext cx="5486400" cy="3291840"/>
          </a:xfrm>
          <a:prstGeom prst="rect">
            <a:avLst/>
          </a:prstGeom>
        </p:spPr>
        <p:txBody>
          <a:bodyPr lIns="0" tIns="0" rIns="0" bIns="0" anchor="b">
            <a:noAutofit/>
          </a:bodyPr>
          <a:lstStyle>
            <a:lvl1pPr algn="l">
              <a:lnSpc>
                <a:spcPct val="80000"/>
              </a:lnSpc>
              <a:defRPr sz="6000" b="1" i="0" spc="100" baseline="0">
                <a:solidFill>
                  <a:schemeClr val="bg1"/>
                </a:solidFill>
                <a:latin typeface="+mj-lt"/>
              </a:defRPr>
            </a:lvl1pPr>
          </a:lstStyle>
          <a:p>
            <a:r>
              <a:rPr lang="en-US" dirty="0"/>
              <a:t>Click to add title </a:t>
            </a:r>
          </a:p>
        </p:txBody>
      </p:sp>
      <p:grpSp>
        <p:nvGrpSpPr>
          <p:cNvPr id="9" name="Group 8">
            <a:extLst>
              <a:ext uri="{FF2B5EF4-FFF2-40B4-BE49-F238E27FC236}">
                <a16:creationId xmlns:a16="http://schemas.microsoft.com/office/drawing/2014/main" id="{C26C18C3-ED25-DD4B-BA72-24932D54DE37}"/>
              </a:ext>
              <a:ext uri="{C183D7F6-B498-43B3-948B-1728B52AA6E4}">
                <adec:decorative xmlns:adec="http://schemas.microsoft.com/office/drawing/2017/decorative" val="1"/>
              </a:ext>
            </a:extLst>
          </p:cNvPr>
          <p:cNvGrpSpPr>
            <a:grpSpLocks/>
          </p:cNvGrpSpPr>
          <p:nvPr userDrawn="1"/>
        </p:nvGrpSpPr>
        <p:grpSpPr bwMode="auto">
          <a:xfrm flipH="1" flipV="1">
            <a:off x="6092752" y="0"/>
            <a:ext cx="6099248" cy="6099248"/>
            <a:chOff x="0" y="12289"/>
            <a:chExt cx="3550" cy="3551"/>
          </a:xfrm>
        </p:grpSpPr>
        <p:sp>
          <p:nvSpPr>
            <p:cNvPr id="10" name="Freeform 9">
              <a:extLst>
                <a:ext uri="{FF2B5EF4-FFF2-40B4-BE49-F238E27FC236}">
                  <a16:creationId xmlns:a16="http://schemas.microsoft.com/office/drawing/2014/main" id="{C07CC263-2515-F147-8CC5-F8E9FF9FA8E4}"/>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1" name="Freeform 10">
              <a:extLst>
                <a:ext uri="{FF2B5EF4-FFF2-40B4-BE49-F238E27FC236}">
                  <a16:creationId xmlns:a16="http://schemas.microsoft.com/office/drawing/2014/main" id="{43B40037-7481-524B-8685-404D965690F2}"/>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2" name="Freeform 11">
              <a:extLst>
                <a:ext uri="{FF2B5EF4-FFF2-40B4-BE49-F238E27FC236}">
                  <a16:creationId xmlns:a16="http://schemas.microsoft.com/office/drawing/2014/main" id="{7B759713-8408-EE47-9394-3DA6F5E4B624}"/>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18" name="Text Placeholder 29">
            <a:extLst>
              <a:ext uri="{FF2B5EF4-FFF2-40B4-BE49-F238E27FC236}">
                <a16:creationId xmlns:a16="http://schemas.microsoft.com/office/drawing/2014/main" id="{276A9CD7-E675-3048-86D3-3546A2F6B456}"/>
              </a:ext>
            </a:extLst>
          </p:cNvPr>
          <p:cNvSpPr>
            <a:spLocks noGrp="1"/>
          </p:cNvSpPr>
          <p:nvPr>
            <p:ph type="body" sz="quarter" idx="11" hasCustomPrompt="1"/>
          </p:nvPr>
        </p:nvSpPr>
        <p:spPr>
          <a:xfrm>
            <a:off x="594360" y="4549552"/>
            <a:ext cx="5486400" cy="1645920"/>
          </a:xfrm>
        </p:spPr>
        <p:txBody>
          <a:bodyPr lIns="0" tIns="0" rIns="0" bIns="0">
            <a:noAutofit/>
          </a:bodyPr>
          <a:lstStyle>
            <a:lvl1pPr marL="0" indent="0">
              <a:buNone/>
              <a:defRPr sz="2400" b="1" i="0">
                <a:solidFill>
                  <a:schemeClr val="tx2">
                    <a:lumMod val="75000"/>
                  </a:schemeClr>
                </a:solidFill>
                <a:latin typeface="+mn-lt"/>
              </a:defRPr>
            </a:lvl1pPr>
            <a:lvl2pPr>
              <a:defRPr sz="4000"/>
            </a:lvl2pPr>
            <a:lvl3pPr>
              <a:defRPr sz="4000"/>
            </a:lvl3pPr>
            <a:lvl4pPr>
              <a:defRPr sz="4000"/>
            </a:lvl4pPr>
            <a:lvl5pPr>
              <a:defRPr sz="4000"/>
            </a:lvl5pPr>
          </a:lstStyle>
          <a:p>
            <a:pPr lvl="0"/>
            <a:r>
              <a:rPr lang="en-US" dirty="0"/>
              <a:t>Click to add text</a:t>
            </a:r>
          </a:p>
        </p:txBody>
      </p:sp>
      <p:cxnSp>
        <p:nvCxnSpPr>
          <p:cNvPr id="4" name="Straight Connector 3">
            <a:extLst>
              <a:ext uri="{FF2B5EF4-FFF2-40B4-BE49-F238E27FC236}">
                <a16:creationId xmlns:a16="http://schemas.microsoft.com/office/drawing/2014/main" id="{58B149C6-5AAC-B8E5-5411-EA38821F6754}"/>
              </a:ext>
              <a:ext uri="{C183D7F6-B498-43B3-948B-1728B52AA6E4}">
                <adec:decorative xmlns:adec="http://schemas.microsoft.com/office/drawing/2017/decorative" val="1"/>
              </a:ext>
            </a:extLst>
          </p:cNvPr>
          <p:cNvCxnSpPr>
            <a:cxnSpLocks/>
          </p:cNvCxnSpPr>
          <p:nvPr userDrawn="1"/>
        </p:nvCxnSpPr>
        <p:spPr>
          <a:xfrm>
            <a:off x="594360" y="3950208"/>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6692738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genda 1">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806C6F65-35CD-D64B-992A-0C1C1E00384D}"/>
              </a:ext>
              <a:ext uri="{C183D7F6-B498-43B3-948B-1728B52AA6E4}">
                <adec:decorative xmlns:adec="http://schemas.microsoft.com/office/drawing/2017/decorative" val="1"/>
              </a:ext>
            </a:extLst>
          </p:cNvPr>
          <p:cNvGrpSpPr/>
          <p:nvPr userDrawn="1"/>
        </p:nvGrpSpPr>
        <p:grpSpPr>
          <a:xfrm>
            <a:off x="6362700" y="0"/>
            <a:ext cx="5829298" cy="3235602"/>
            <a:chOff x="5612972" y="1"/>
            <a:chExt cx="6615961" cy="3672246"/>
          </a:xfrm>
        </p:grpSpPr>
        <p:sp>
          <p:nvSpPr>
            <p:cNvPr id="7" name="AutoShape 24">
              <a:extLst>
                <a:ext uri="{FF2B5EF4-FFF2-40B4-BE49-F238E27FC236}">
                  <a16:creationId xmlns:a16="http://schemas.microsoft.com/office/drawing/2014/main" id="{CFD467E2-FF13-7E4F-BEF9-EA1A17665B2D}"/>
                </a:ext>
              </a:extLst>
            </p:cNvPr>
            <p:cNvSpPr>
              <a:spLocks/>
            </p:cNvSpPr>
            <p:nvPr/>
          </p:nvSpPr>
          <p:spPr bwMode="auto">
            <a:xfrm>
              <a:off x="5612972" y="1"/>
              <a:ext cx="4408998" cy="3672246"/>
            </a:xfrm>
            <a:custGeom>
              <a:avLst/>
              <a:gdLst>
                <a:gd name="T0" fmla="+- 0 8372 6586"/>
                <a:gd name="T1" fmla="*/ T0 w 3578"/>
                <a:gd name="T2" fmla="*/ 591 h 2980"/>
                <a:gd name="T3" fmla="+- 0 7780 6586"/>
                <a:gd name="T4" fmla="*/ T3 w 3578"/>
                <a:gd name="T5" fmla="*/ 0 h 2980"/>
                <a:gd name="T6" fmla="+- 0 6586 6586"/>
                <a:gd name="T7" fmla="*/ T6 w 3578"/>
                <a:gd name="T8" fmla="*/ 0 h 2980"/>
                <a:gd name="T9" fmla="+- 0 7774 6586"/>
                <a:gd name="T10" fmla="*/ T9 w 3578"/>
                <a:gd name="T11" fmla="*/ 1188 h 2980"/>
                <a:gd name="T12" fmla="+- 0 8372 6586"/>
                <a:gd name="T13" fmla="*/ T12 w 3578"/>
                <a:gd name="T14" fmla="*/ 591 h 2980"/>
                <a:gd name="T15" fmla="+- 0 10163 6586"/>
                <a:gd name="T16" fmla="*/ T15 w 3578"/>
                <a:gd name="T17" fmla="*/ 2383 h 2980"/>
                <a:gd name="T18" fmla="+- 0 9566 6586"/>
                <a:gd name="T19" fmla="*/ T18 w 3578"/>
                <a:gd name="T20" fmla="*/ 1786 h 2980"/>
                <a:gd name="T21" fmla="+- 0 8969 6586"/>
                <a:gd name="T22" fmla="*/ T21 w 3578"/>
                <a:gd name="T23" fmla="*/ 2383 h 2980"/>
                <a:gd name="T24" fmla="+- 0 9566 6586"/>
                <a:gd name="T25" fmla="*/ T24 w 3578"/>
                <a:gd name="T26" fmla="*/ 2980 h 2980"/>
                <a:gd name="T27" fmla="+- 0 10163 6586"/>
                <a:gd name="T28" fmla="*/ T27 w 3578"/>
                <a:gd name="T29" fmla="*/ 2383 h 2980"/>
              </a:gdLst>
              <a:ahLst/>
              <a:cxnLst>
                <a:cxn ang="0">
                  <a:pos x="T1" y="T2"/>
                </a:cxn>
                <a:cxn ang="0">
                  <a:pos x="T4" y="T5"/>
                </a:cxn>
                <a:cxn ang="0">
                  <a:pos x="T7" y="T8"/>
                </a:cxn>
                <a:cxn ang="0">
                  <a:pos x="T10" y="T11"/>
                </a:cxn>
                <a:cxn ang="0">
                  <a:pos x="T13" y="T14"/>
                </a:cxn>
                <a:cxn ang="0">
                  <a:pos x="T16" y="T17"/>
                </a:cxn>
                <a:cxn ang="0">
                  <a:pos x="T19" y="T20"/>
                </a:cxn>
                <a:cxn ang="0">
                  <a:pos x="T22" y="T23"/>
                </a:cxn>
                <a:cxn ang="0">
                  <a:pos x="T25" y="T26"/>
                </a:cxn>
                <a:cxn ang="0">
                  <a:pos x="T28" y="T29"/>
                </a:cxn>
              </a:cxnLst>
              <a:rect l="0" t="0" r="r" b="b"/>
              <a:pathLst>
                <a:path w="3578" h="2980">
                  <a:moveTo>
                    <a:pt x="1786" y="591"/>
                  </a:moveTo>
                  <a:lnTo>
                    <a:pt x="1194" y="0"/>
                  </a:lnTo>
                  <a:lnTo>
                    <a:pt x="0" y="0"/>
                  </a:lnTo>
                  <a:lnTo>
                    <a:pt x="1188" y="1188"/>
                  </a:lnTo>
                  <a:lnTo>
                    <a:pt x="1786" y="591"/>
                  </a:lnTo>
                  <a:moveTo>
                    <a:pt x="3577" y="2383"/>
                  </a:moveTo>
                  <a:lnTo>
                    <a:pt x="2980" y="1786"/>
                  </a:lnTo>
                  <a:lnTo>
                    <a:pt x="2383" y="2383"/>
                  </a:lnTo>
                  <a:lnTo>
                    <a:pt x="2980" y="2980"/>
                  </a:lnTo>
                  <a:lnTo>
                    <a:pt x="3577" y="2383"/>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8" name="Freeform 7">
              <a:extLst>
                <a:ext uri="{FF2B5EF4-FFF2-40B4-BE49-F238E27FC236}">
                  <a16:creationId xmlns:a16="http://schemas.microsoft.com/office/drawing/2014/main" id="{CA85A327-3157-B442-993A-6900F71249AC}"/>
                </a:ext>
              </a:extLst>
            </p:cNvPr>
            <p:cNvSpPr>
              <a:spLocks/>
            </p:cNvSpPr>
            <p:nvPr/>
          </p:nvSpPr>
          <p:spPr bwMode="auto">
            <a:xfrm>
              <a:off x="6341233" y="1463970"/>
              <a:ext cx="2208196" cy="2208277"/>
            </a:xfrm>
            <a:custGeom>
              <a:avLst/>
              <a:gdLst>
                <a:gd name="T0" fmla="+- 0 7774 7177"/>
                <a:gd name="T1" fmla="*/ T0 w 1792"/>
                <a:gd name="T2" fmla="+- 0 1188 1188"/>
                <a:gd name="T3" fmla="*/ 1188 h 1792"/>
                <a:gd name="T4" fmla="+- 0 7177 7177"/>
                <a:gd name="T5" fmla="*/ T4 w 1792"/>
                <a:gd name="T6" fmla="+- 0 1786 1188"/>
                <a:gd name="T7" fmla="*/ 1786 h 1792"/>
                <a:gd name="T8" fmla="+- 0 8372 7177"/>
                <a:gd name="T9" fmla="*/ T8 w 1792"/>
                <a:gd name="T10" fmla="+- 0 2980 1188"/>
                <a:gd name="T11" fmla="*/ 2980 h 1792"/>
                <a:gd name="T12" fmla="+- 0 8969 7177"/>
                <a:gd name="T13" fmla="*/ T12 w 1792"/>
                <a:gd name="T14" fmla="+- 0 2383 1188"/>
                <a:gd name="T15" fmla="*/ 2383 h 1792"/>
                <a:gd name="T16" fmla="+- 0 7774 7177"/>
                <a:gd name="T17" fmla="*/ T16 w 1792"/>
                <a:gd name="T18" fmla="+- 0 1188 1188"/>
                <a:gd name="T19" fmla="*/ 1188 h 1792"/>
              </a:gdLst>
              <a:ahLst/>
              <a:cxnLst>
                <a:cxn ang="0">
                  <a:pos x="T1" y="T3"/>
                </a:cxn>
                <a:cxn ang="0">
                  <a:pos x="T5" y="T7"/>
                </a:cxn>
                <a:cxn ang="0">
                  <a:pos x="T9" y="T11"/>
                </a:cxn>
                <a:cxn ang="0">
                  <a:pos x="T13" y="T15"/>
                </a:cxn>
                <a:cxn ang="0">
                  <a:pos x="T17" y="T19"/>
                </a:cxn>
              </a:cxnLst>
              <a:rect l="0" t="0" r="r" b="b"/>
              <a:pathLst>
                <a:path w="1792" h="1792">
                  <a:moveTo>
                    <a:pt x="597" y="0"/>
                  </a:moveTo>
                  <a:lnTo>
                    <a:pt x="0" y="598"/>
                  </a:lnTo>
                  <a:lnTo>
                    <a:pt x="1195" y="1792"/>
                  </a:lnTo>
                  <a:lnTo>
                    <a:pt x="1792" y="1195"/>
                  </a:lnTo>
                  <a:lnTo>
                    <a:pt x="597"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9" name="Freeform 8">
              <a:extLst>
                <a:ext uri="{FF2B5EF4-FFF2-40B4-BE49-F238E27FC236}">
                  <a16:creationId xmlns:a16="http://schemas.microsoft.com/office/drawing/2014/main" id="{9A459CB4-74AF-0544-AB1E-7CC6D10F84EB}"/>
                </a:ext>
              </a:extLst>
            </p:cNvPr>
            <p:cNvSpPr>
              <a:spLocks/>
            </p:cNvSpPr>
            <p:nvPr/>
          </p:nvSpPr>
          <p:spPr bwMode="auto">
            <a:xfrm>
              <a:off x="8555590" y="1"/>
              <a:ext cx="1457754" cy="729520"/>
            </a:xfrm>
            <a:custGeom>
              <a:avLst/>
              <a:gdLst>
                <a:gd name="T0" fmla="+- 0 10158 8975"/>
                <a:gd name="T1" fmla="*/ T0 w 1183"/>
                <a:gd name="T2" fmla="*/ 0 h 592"/>
                <a:gd name="T3" fmla="+- 0 8975 8975"/>
                <a:gd name="T4" fmla="*/ T3 w 1183"/>
                <a:gd name="T5" fmla="*/ 0 h 592"/>
                <a:gd name="T6" fmla="+- 0 9566 8975"/>
                <a:gd name="T7" fmla="*/ T6 w 1183"/>
                <a:gd name="T8" fmla="*/ 591 h 592"/>
                <a:gd name="T9" fmla="+- 0 10158 8975"/>
                <a:gd name="T10" fmla="*/ T9 w 1183"/>
                <a:gd name="T11" fmla="*/ 0 h 592"/>
              </a:gdLst>
              <a:ahLst/>
              <a:cxnLst>
                <a:cxn ang="0">
                  <a:pos x="T1" y="T2"/>
                </a:cxn>
                <a:cxn ang="0">
                  <a:pos x="T4" y="T5"/>
                </a:cxn>
                <a:cxn ang="0">
                  <a:pos x="T7" y="T8"/>
                </a:cxn>
                <a:cxn ang="0">
                  <a:pos x="T10" y="T11"/>
                </a:cxn>
              </a:cxnLst>
              <a:rect l="0" t="0" r="r" b="b"/>
              <a:pathLst>
                <a:path w="1183" h="592">
                  <a:moveTo>
                    <a:pt x="1183" y="0"/>
                  </a:moveTo>
                  <a:lnTo>
                    <a:pt x="0" y="0"/>
                  </a:lnTo>
                  <a:lnTo>
                    <a:pt x="591" y="591"/>
                  </a:lnTo>
                  <a:lnTo>
                    <a:pt x="1183"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0" name="Freeform 9">
              <a:extLst>
                <a:ext uri="{FF2B5EF4-FFF2-40B4-BE49-F238E27FC236}">
                  <a16:creationId xmlns:a16="http://schemas.microsoft.com/office/drawing/2014/main" id="{95A20BFD-9142-D64A-A78A-61B75FCA0D76}"/>
                </a:ext>
              </a:extLst>
            </p:cNvPr>
            <p:cNvSpPr>
              <a:spLocks/>
            </p:cNvSpPr>
            <p:nvPr/>
          </p:nvSpPr>
          <p:spPr bwMode="auto">
            <a:xfrm>
              <a:off x="7076887" y="728289"/>
              <a:ext cx="2208196" cy="2208277"/>
            </a:xfrm>
            <a:custGeom>
              <a:avLst/>
              <a:gdLst>
                <a:gd name="T0" fmla="+- 0 8372 7774"/>
                <a:gd name="T1" fmla="*/ T0 w 1792"/>
                <a:gd name="T2" fmla="+- 0 591 591"/>
                <a:gd name="T3" fmla="*/ 591 h 1792"/>
                <a:gd name="T4" fmla="+- 0 7774 7774"/>
                <a:gd name="T5" fmla="*/ T4 w 1792"/>
                <a:gd name="T6" fmla="+- 0 1188 591"/>
                <a:gd name="T7" fmla="*/ 1188 h 1792"/>
                <a:gd name="T8" fmla="+- 0 8969 7774"/>
                <a:gd name="T9" fmla="*/ T8 w 1792"/>
                <a:gd name="T10" fmla="+- 0 2383 591"/>
                <a:gd name="T11" fmla="*/ 2383 h 1792"/>
                <a:gd name="T12" fmla="+- 0 9566 7774"/>
                <a:gd name="T13" fmla="*/ T12 w 1792"/>
                <a:gd name="T14" fmla="+- 0 1786 591"/>
                <a:gd name="T15" fmla="*/ 1786 h 1792"/>
                <a:gd name="T16" fmla="+- 0 8372 7774"/>
                <a:gd name="T17" fmla="*/ T16 w 1792"/>
                <a:gd name="T18" fmla="+- 0 591 591"/>
                <a:gd name="T19" fmla="*/ 591 h 1792"/>
              </a:gdLst>
              <a:ahLst/>
              <a:cxnLst>
                <a:cxn ang="0">
                  <a:pos x="T1" y="T3"/>
                </a:cxn>
                <a:cxn ang="0">
                  <a:pos x="T5" y="T7"/>
                </a:cxn>
                <a:cxn ang="0">
                  <a:pos x="T9" y="T11"/>
                </a:cxn>
                <a:cxn ang="0">
                  <a:pos x="T13" y="T15"/>
                </a:cxn>
                <a:cxn ang="0">
                  <a:pos x="T17" y="T19"/>
                </a:cxn>
              </a:cxnLst>
              <a:rect l="0" t="0" r="r" b="b"/>
              <a:pathLst>
                <a:path w="1792" h="1792">
                  <a:moveTo>
                    <a:pt x="598" y="0"/>
                  </a:moveTo>
                  <a:lnTo>
                    <a:pt x="0" y="597"/>
                  </a:lnTo>
                  <a:lnTo>
                    <a:pt x="1195" y="1792"/>
                  </a:lnTo>
                  <a:lnTo>
                    <a:pt x="1792" y="1195"/>
                  </a:lnTo>
                  <a:lnTo>
                    <a:pt x="598" y="0"/>
                  </a:lnTo>
                  <a:close/>
                </a:path>
              </a:pathLst>
            </a:custGeom>
            <a:solidFill>
              <a:schemeClr val="tx2"/>
            </a:solidFill>
            <a:ln>
              <a:noFill/>
            </a:ln>
          </p:spPr>
          <p:txBody>
            <a:bodyPr rot="0" vert="horz" wrap="square" lIns="91440" tIns="45720" rIns="91440" bIns="45720" anchor="t" anchorCtr="0" upright="1">
              <a:noAutofit/>
            </a:bodyPr>
            <a:lstStyle/>
            <a:p>
              <a:endParaRPr lang="en-US" dirty="0"/>
            </a:p>
          </p:txBody>
        </p:sp>
        <p:sp>
          <p:nvSpPr>
            <p:cNvPr id="11" name="Freeform 10">
              <a:extLst>
                <a:ext uri="{FF2B5EF4-FFF2-40B4-BE49-F238E27FC236}">
                  <a16:creationId xmlns:a16="http://schemas.microsoft.com/office/drawing/2014/main" id="{B80736DF-C890-DB47-AEAA-D3D92505E632}"/>
                </a:ext>
              </a:extLst>
            </p:cNvPr>
            <p:cNvSpPr>
              <a:spLocks/>
            </p:cNvSpPr>
            <p:nvPr/>
          </p:nvSpPr>
          <p:spPr bwMode="auto">
            <a:xfrm>
              <a:off x="9285083" y="728289"/>
              <a:ext cx="2943850" cy="2943958"/>
            </a:xfrm>
            <a:custGeom>
              <a:avLst/>
              <a:gdLst>
                <a:gd name="T0" fmla="+- 0 11955 9566"/>
                <a:gd name="T1" fmla="*/ T0 w 2389"/>
                <a:gd name="T2" fmla="+- 0 1786 591"/>
                <a:gd name="T3" fmla="*/ 1786 h 2389"/>
                <a:gd name="T4" fmla="+- 0 10760 9566"/>
                <a:gd name="T5" fmla="*/ T4 w 2389"/>
                <a:gd name="T6" fmla="+- 0 591 591"/>
                <a:gd name="T7" fmla="*/ 591 h 2389"/>
                <a:gd name="T8" fmla="+- 0 9566 9566"/>
                <a:gd name="T9" fmla="*/ T8 w 2389"/>
                <a:gd name="T10" fmla="+- 0 1786 591"/>
                <a:gd name="T11" fmla="*/ 1786 h 2389"/>
                <a:gd name="T12" fmla="+- 0 10760 9566"/>
                <a:gd name="T13" fmla="*/ T12 w 2389"/>
                <a:gd name="T14" fmla="+- 0 2980 591"/>
                <a:gd name="T15" fmla="*/ 2980 h 2389"/>
                <a:gd name="T16" fmla="+- 0 11955 9566"/>
                <a:gd name="T17" fmla="*/ T16 w 2389"/>
                <a:gd name="T18" fmla="+- 0 1786 591"/>
                <a:gd name="T19" fmla="*/ 1786 h 2389"/>
              </a:gdLst>
              <a:ahLst/>
              <a:cxnLst>
                <a:cxn ang="0">
                  <a:pos x="T1" y="T3"/>
                </a:cxn>
                <a:cxn ang="0">
                  <a:pos x="T5" y="T7"/>
                </a:cxn>
                <a:cxn ang="0">
                  <a:pos x="T9" y="T11"/>
                </a:cxn>
                <a:cxn ang="0">
                  <a:pos x="T13" y="T15"/>
                </a:cxn>
                <a:cxn ang="0">
                  <a:pos x="T17" y="T19"/>
                </a:cxn>
              </a:cxnLst>
              <a:rect l="0" t="0" r="r" b="b"/>
              <a:pathLst>
                <a:path w="2389" h="2389">
                  <a:moveTo>
                    <a:pt x="2389" y="1195"/>
                  </a:moveTo>
                  <a:lnTo>
                    <a:pt x="1194" y="0"/>
                  </a:lnTo>
                  <a:lnTo>
                    <a:pt x="0" y="1195"/>
                  </a:lnTo>
                  <a:lnTo>
                    <a:pt x="1194" y="2389"/>
                  </a:lnTo>
                  <a:lnTo>
                    <a:pt x="2389" y="1195"/>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12" name="Title 1">
            <a:extLst>
              <a:ext uri="{FF2B5EF4-FFF2-40B4-BE49-F238E27FC236}">
                <a16:creationId xmlns:a16="http://schemas.microsoft.com/office/drawing/2014/main" id="{39F93F26-ED5C-E74E-BFBD-E3054DC1B9C1}"/>
              </a:ext>
            </a:extLst>
          </p:cNvPr>
          <p:cNvSpPr>
            <a:spLocks noGrp="1"/>
          </p:cNvSpPr>
          <p:nvPr>
            <p:ph type="title" hasCustomPrompt="1"/>
          </p:nvPr>
        </p:nvSpPr>
        <p:spPr>
          <a:xfrm>
            <a:off x="594360" y="189572"/>
            <a:ext cx="6787747" cy="1593507"/>
          </a:xfrm>
          <a:prstGeom prst="rect">
            <a:avLst/>
          </a:prstGeom>
        </p:spPr>
        <p:txBody>
          <a:bodyPr lIns="0" tIns="0" rIns="0" bIns="0" anchor="b" anchorCtr="0">
            <a:noAutofit/>
          </a:bodyPr>
          <a:lstStyle>
            <a:lvl1pPr>
              <a:defRPr sz="4400" b="1" i="0" spc="50" baseline="0">
                <a:latin typeface="+mj-lt"/>
              </a:defRPr>
            </a:lvl1pPr>
          </a:lstStyle>
          <a:p>
            <a:r>
              <a:rPr lang="en-US" dirty="0"/>
              <a:t>Click to add title </a:t>
            </a:r>
          </a:p>
        </p:txBody>
      </p:sp>
      <p:sp>
        <p:nvSpPr>
          <p:cNvPr id="2" name="Content Placeholder 5">
            <a:extLst>
              <a:ext uri="{FF2B5EF4-FFF2-40B4-BE49-F238E27FC236}">
                <a16:creationId xmlns:a16="http://schemas.microsoft.com/office/drawing/2014/main" id="{186153BD-9D2B-47EB-3553-1D3F6663B2A3}"/>
              </a:ext>
            </a:extLst>
          </p:cNvPr>
          <p:cNvSpPr>
            <a:spLocks noGrp="1"/>
          </p:cNvSpPr>
          <p:nvPr>
            <p:ph sz="quarter" idx="13" hasCustomPrompt="1"/>
          </p:nvPr>
        </p:nvSpPr>
        <p:spPr>
          <a:xfrm>
            <a:off x="594359" y="2281918"/>
            <a:ext cx="6787747" cy="3708517"/>
          </a:xfrm>
        </p:spPr>
        <p:txBody>
          <a:bodyPr lIns="0" tIns="228600" rIns="0" bIns="0">
            <a:normAutofit/>
          </a:bodyPr>
          <a:lstStyle>
            <a:lvl1pPr marL="283464" indent="-283464">
              <a:lnSpc>
                <a:spcPct val="80000"/>
              </a:lnSpc>
              <a:spcBef>
                <a:spcPts val="2200"/>
              </a:spcBef>
              <a:buFont typeface="Arial" panose="020B0604020202020204" pitchFamily="34" charset="0"/>
              <a:buChar char="•"/>
              <a:defRPr lang="en-US" sz="2400" b="1" i="0" kern="1200" dirty="0">
                <a:solidFill>
                  <a:schemeClr val="tx2">
                    <a:lumMod val="75000"/>
                  </a:schemeClr>
                </a:solidFill>
                <a:latin typeface="+mn-lt"/>
                <a:ea typeface="+mn-ea"/>
                <a:cs typeface="+mn-cs"/>
              </a:defRPr>
            </a:lvl1pPr>
            <a:lvl2pPr indent="-283464">
              <a:spcBef>
                <a:spcPts val="600"/>
              </a:spcBef>
              <a:defRPr sz="2000"/>
            </a:lvl2pPr>
            <a:lvl3pPr indent="-283464">
              <a:spcBef>
                <a:spcPts val="1800"/>
              </a:spcBef>
              <a:defRPr sz="2000"/>
            </a:lvl3pPr>
            <a:lvl4pPr indent="-283464">
              <a:spcBef>
                <a:spcPts val="1800"/>
              </a:spcBef>
              <a:defRPr sz="2000"/>
            </a:lvl4pPr>
            <a:lvl5pPr indent="-283464">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3" name="Slide Number Placeholder 42">
            <a:extLst>
              <a:ext uri="{FF2B5EF4-FFF2-40B4-BE49-F238E27FC236}">
                <a16:creationId xmlns:a16="http://schemas.microsoft.com/office/drawing/2014/main" id="{D80CCC8F-9CF1-9621-04EB-DFA68FEE42D2}"/>
              </a:ext>
            </a:extLst>
          </p:cNvPr>
          <p:cNvSpPr>
            <a:spLocks noGrp="1"/>
          </p:cNvSpPr>
          <p:nvPr>
            <p:ph type="sldNum" sz="quarter" idx="26"/>
          </p:nvPr>
        </p:nvSpPr>
        <p:spPr/>
        <p:txBody>
          <a:bodyPr/>
          <a:lstStyle/>
          <a:p>
            <a:fld id="{294A09A9-5501-47C1-A89A-A340965A2BE2}" type="slidenum">
              <a:rPr lang="en-US" smtClean="0"/>
              <a:pPr/>
              <a:t>‹#›</a:t>
            </a:fld>
            <a:endParaRPr lang="en-US" dirty="0">
              <a:latin typeface="+mn-lt"/>
            </a:endParaRPr>
          </a:p>
        </p:txBody>
      </p:sp>
      <p:sp>
        <p:nvSpPr>
          <p:cNvPr id="42" name="Date Placeholder 41">
            <a:extLst>
              <a:ext uri="{FF2B5EF4-FFF2-40B4-BE49-F238E27FC236}">
                <a16:creationId xmlns:a16="http://schemas.microsoft.com/office/drawing/2014/main" id="{29CE2856-DB8F-5603-C085-74C70560FAC8}"/>
              </a:ext>
            </a:extLst>
          </p:cNvPr>
          <p:cNvSpPr>
            <a:spLocks noGrp="1"/>
          </p:cNvSpPr>
          <p:nvPr>
            <p:ph type="dt" sz="half" idx="25"/>
          </p:nvPr>
        </p:nvSpPr>
        <p:spPr/>
        <p:txBody>
          <a:bodyPr/>
          <a:lstStyle/>
          <a:p>
            <a:endParaRPr lang="en-US" dirty="0">
              <a:latin typeface="+mn-lt"/>
            </a:endParaRPr>
          </a:p>
        </p:txBody>
      </p:sp>
      <p:cxnSp>
        <p:nvCxnSpPr>
          <p:cNvPr id="4" name="Straight Connector 3">
            <a:extLst>
              <a:ext uri="{FF2B5EF4-FFF2-40B4-BE49-F238E27FC236}">
                <a16:creationId xmlns:a16="http://schemas.microsoft.com/office/drawing/2014/main" id="{979826C1-7A52-DA25-F422-EE62DED7D1B6}"/>
              </a:ext>
              <a:ext uri="{C183D7F6-B498-43B3-948B-1728B52AA6E4}">
                <adec:decorative xmlns:adec="http://schemas.microsoft.com/office/drawing/2017/decorative" val="1"/>
              </a:ext>
            </a:extLst>
          </p:cNvPr>
          <p:cNvCxnSpPr>
            <a:cxnSpLocks/>
          </p:cNvCxnSpPr>
          <p:nvPr userDrawn="1"/>
        </p:nvCxnSpPr>
        <p:spPr>
          <a:xfrm>
            <a:off x="594360" y="2148840"/>
            <a:ext cx="2130552" cy="0"/>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5180892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Title">
    <p:bg>
      <p:bgPr>
        <a:solidFill>
          <a:schemeClr val="accent3"/>
        </a:solidFill>
        <a:effectLst/>
      </p:bgPr>
    </p:bg>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B79D0555-EBDC-B53A-212D-A5921795FEC8}"/>
              </a:ext>
            </a:extLst>
          </p:cNvPr>
          <p:cNvSpPr>
            <a:spLocks noGrp="1"/>
          </p:cNvSpPr>
          <p:nvPr>
            <p:ph type="pic" sz="quarter" idx="13"/>
          </p:nvPr>
        </p:nvSpPr>
        <p:spPr>
          <a:xfrm>
            <a:off x="0" y="0"/>
            <a:ext cx="12192000" cy="6880543"/>
          </a:xfrm>
          <a:custGeom>
            <a:avLst/>
            <a:gdLst>
              <a:gd name="connsiteX0" fmla="*/ 6309360 w 12192000"/>
              <a:gd name="connsiteY0" fmla="*/ 3951843 h 6880543"/>
              <a:gd name="connsiteX1" fmla="*/ 6309360 w 12192000"/>
              <a:gd name="connsiteY1" fmla="*/ 4052427 h 6880543"/>
              <a:gd name="connsiteX2" fmla="*/ 8442960 w 12192000"/>
              <a:gd name="connsiteY2" fmla="*/ 4052427 h 6880543"/>
              <a:gd name="connsiteX3" fmla="*/ 8442960 w 12192000"/>
              <a:gd name="connsiteY3" fmla="*/ 3951843 h 6880543"/>
              <a:gd name="connsiteX4" fmla="*/ 0 w 12192000"/>
              <a:gd name="connsiteY4" fmla="*/ 0 h 6880543"/>
              <a:gd name="connsiteX5" fmla="*/ 12192000 w 12192000"/>
              <a:gd name="connsiteY5" fmla="*/ 0 h 6880543"/>
              <a:gd name="connsiteX6" fmla="*/ 12192000 w 12192000"/>
              <a:gd name="connsiteY6" fmla="*/ 6880543 h 6880543"/>
              <a:gd name="connsiteX7" fmla="*/ 0 w 12192000"/>
              <a:gd name="connsiteY7" fmla="*/ 6880543 h 68805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880543">
                <a:moveTo>
                  <a:pt x="6309360" y="3951843"/>
                </a:moveTo>
                <a:lnTo>
                  <a:pt x="6309360" y="4052427"/>
                </a:lnTo>
                <a:lnTo>
                  <a:pt x="8442960" y="4052427"/>
                </a:lnTo>
                <a:lnTo>
                  <a:pt x="8442960" y="3951843"/>
                </a:lnTo>
                <a:close/>
                <a:moveTo>
                  <a:pt x="0" y="0"/>
                </a:moveTo>
                <a:lnTo>
                  <a:pt x="12192000" y="0"/>
                </a:lnTo>
                <a:lnTo>
                  <a:pt x="12192000" y="6880543"/>
                </a:lnTo>
                <a:lnTo>
                  <a:pt x="0" y="6880543"/>
                </a:lnTo>
                <a:close/>
              </a:path>
            </a:pathLst>
          </a:custGeom>
        </p:spPr>
        <p:txBody>
          <a:bodyPr wrap="square" tIns="182880">
            <a:noAutofit/>
          </a:bodyPr>
          <a:lstStyle>
            <a:lvl1pPr marL="0" indent="0" algn="ctr">
              <a:buNone/>
              <a:defRPr sz="2000">
                <a:solidFill>
                  <a:schemeClr val="tx1"/>
                </a:solidFill>
              </a:defRPr>
            </a:lvl1pPr>
          </a:lstStyle>
          <a:p>
            <a:r>
              <a:rPr lang="en-US"/>
              <a:t>Click icon to add picture</a:t>
            </a:r>
            <a:endParaRPr lang="en-US" dirty="0"/>
          </a:p>
        </p:txBody>
      </p:sp>
      <p:sp>
        <p:nvSpPr>
          <p:cNvPr id="18" name="Title 1">
            <a:extLst>
              <a:ext uri="{FF2B5EF4-FFF2-40B4-BE49-F238E27FC236}">
                <a16:creationId xmlns:a16="http://schemas.microsoft.com/office/drawing/2014/main" id="{8D492973-78E3-D34E-835E-CF2D4517016D}"/>
              </a:ext>
            </a:extLst>
          </p:cNvPr>
          <p:cNvSpPr>
            <a:spLocks noGrp="1"/>
          </p:cNvSpPr>
          <p:nvPr>
            <p:ph type="title" hasCustomPrompt="1"/>
          </p:nvPr>
        </p:nvSpPr>
        <p:spPr>
          <a:xfrm>
            <a:off x="6309359" y="444933"/>
            <a:ext cx="5477479" cy="3291840"/>
          </a:xfrm>
          <a:prstGeom prst="rect">
            <a:avLst/>
          </a:prstGeom>
        </p:spPr>
        <p:txBody>
          <a:bodyPr lIns="0" tIns="0" rIns="0" bIns="0" anchor="b" anchorCtr="0">
            <a:noAutofit/>
          </a:bodyPr>
          <a:lstStyle>
            <a:lvl1pPr>
              <a:defRPr sz="6000" b="1" i="0" baseline="0">
                <a:solidFill>
                  <a:schemeClr val="tx1"/>
                </a:solidFill>
                <a:latin typeface="+mj-lt"/>
              </a:defRPr>
            </a:lvl1pPr>
          </a:lstStyle>
          <a:p>
            <a:r>
              <a:rPr lang="en-US" dirty="0"/>
              <a:t>Click to add title </a:t>
            </a:r>
          </a:p>
        </p:txBody>
      </p:sp>
      <p:sp>
        <p:nvSpPr>
          <p:cNvPr id="7" name="Rectangle 6">
            <a:extLst>
              <a:ext uri="{FF2B5EF4-FFF2-40B4-BE49-F238E27FC236}">
                <a16:creationId xmlns:a16="http://schemas.microsoft.com/office/drawing/2014/main" id="{D96BA398-1ED2-1FCA-63B9-8915A8C7A524}"/>
              </a:ext>
              <a:ext uri="{C183D7F6-B498-43B3-948B-1728B52AA6E4}">
                <adec:decorative xmlns:adec="http://schemas.microsoft.com/office/drawing/2017/decorative" val="1"/>
              </a:ext>
            </a:extLst>
          </p:cNvPr>
          <p:cNvSpPr/>
          <p:nvPr userDrawn="1"/>
        </p:nvSpPr>
        <p:spPr>
          <a:xfrm>
            <a:off x="6309360" y="3951843"/>
            <a:ext cx="2133600" cy="100584"/>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729169562"/>
      </p:ext>
    </p:extLst>
  </p:cSld>
  <p:clrMapOvr>
    <a:masterClrMapping/>
  </p:clrMapOvr>
  <p:extLst>
    <p:ext uri="{DCECCB84-F9BA-43D5-87BE-67443E8EF086}">
      <p15:sldGuideLst xmlns:p15="http://schemas.microsoft.com/office/powerpoint/2012/main">
        <p15:guide id="2" pos="7104">
          <p15:clr>
            <a:srgbClr val="FBAE40"/>
          </p15:clr>
        </p15:guide>
        <p15:guide id="3" pos="4344" userDrawn="1">
          <p15:clr>
            <a:srgbClr val="FBAE40"/>
          </p15:clr>
        </p15:guide>
        <p15:guide id="4" pos="4560" userDrawn="1">
          <p15:clr>
            <a:srgbClr val="FBAE40"/>
          </p15:clr>
        </p15:guide>
        <p15:guide id="8" orient="horz" pos="1848"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2">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6987D-0137-DE42-B76B-FF621E808D90}"/>
              </a:ext>
            </a:extLst>
          </p:cNvPr>
          <p:cNvSpPr>
            <a:spLocks noGrp="1"/>
          </p:cNvSpPr>
          <p:nvPr>
            <p:ph type="ctrTitle" hasCustomPrompt="1"/>
          </p:nvPr>
        </p:nvSpPr>
        <p:spPr>
          <a:xfrm>
            <a:off x="6299835" y="430529"/>
            <a:ext cx="5486400" cy="3291840"/>
          </a:xfrm>
          <a:prstGeom prst="rect">
            <a:avLst/>
          </a:prstGeom>
        </p:spPr>
        <p:txBody>
          <a:bodyPr lIns="0" tIns="0" rIns="0" bIns="0" anchor="b">
            <a:noAutofit/>
          </a:bodyPr>
          <a:lstStyle>
            <a:lvl1pPr algn="l">
              <a:lnSpc>
                <a:spcPct val="80000"/>
              </a:lnSpc>
              <a:defRPr sz="6000" b="1" i="0" spc="100" baseline="0">
                <a:solidFill>
                  <a:schemeClr val="bg1"/>
                </a:solidFill>
                <a:latin typeface="+mj-lt"/>
              </a:defRPr>
            </a:lvl1pPr>
          </a:lstStyle>
          <a:p>
            <a:r>
              <a:rPr lang="en-US" dirty="0"/>
              <a:t>Click to add title </a:t>
            </a:r>
          </a:p>
        </p:txBody>
      </p:sp>
      <p:sp>
        <p:nvSpPr>
          <p:cNvPr id="6" name="Picture Placeholder 5">
            <a:extLst>
              <a:ext uri="{FF2B5EF4-FFF2-40B4-BE49-F238E27FC236}">
                <a16:creationId xmlns:a16="http://schemas.microsoft.com/office/drawing/2014/main" id="{A9973BC6-F6E5-0B3B-C8AB-0AC4020D4E8B}"/>
              </a:ext>
            </a:extLst>
          </p:cNvPr>
          <p:cNvSpPr>
            <a:spLocks noGrp="1"/>
          </p:cNvSpPr>
          <p:nvPr>
            <p:ph type="pic" sz="quarter" idx="12"/>
          </p:nvPr>
        </p:nvSpPr>
        <p:spPr>
          <a:xfrm>
            <a:off x="0" y="-11113"/>
            <a:ext cx="5791200" cy="6880226"/>
          </a:xfrm>
        </p:spPr>
        <p:txBody>
          <a:bodyPr>
            <a:normAutofit/>
          </a:bodyPr>
          <a:lstStyle>
            <a:lvl1pPr marL="0" indent="0" algn="ctr">
              <a:buNone/>
              <a:defRPr sz="2000"/>
            </a:lvl1pPr>
          </a:lstStyle>
          <a:p>
            <a:r>
              <a:rPr lang="en-US"/>
              <a:t>Click icon to add picture</a:t>
            </a:r>
            <a:endParaRPr lang="en-US" dirty="0"/>
          </a:p>
        </p:txBody>
      </p:sp>
      <p:sp>
        <p:nvSpPr>
          <p:cNvPr id="18" name="Text Placeholder 29">
            <a:extLst>
              <a:ext uri="{FF2B5EF4-FFF2-40B4-BE49-F238E27FC236}">
                <a16:creationId xmlns:a16="http://schemas.microsoft.com/office/drawing/2014/main" id="{276A9CD7-E675-3048-86D3-3546A2F6B456}"/>
              </a:ext>
            </a:extLst>
          </p:cNvPr>
          <p:cNvSpPr>
            <a:spLocks noGrp="1"/>
          </p:cNvSpPr>
          <p:nvPr>
            <p:ph type="body" sz="quarter" idx="11" hasCustomPrompt="1"/>
          </p:nvPr>
        </p:nvSpPr>
        <p:spPr>
          <a:xfrm>
            <a:off x="6299835" y="4568602"/>
            <a:ext cx="5486400" cy="1645920"/>
          </a:xfrm>
        </p:spPr>
        <p:txBody>
          <a:bodyPr lIns="0" tIns="0" rIns="0" bIns="0">
            <a:noAutofit/>
          </a:bodyPr>
          <a:lstStyle>
            <a:lvl1pPr marL="0" indent="0">
              <a:buNone/>
              <a:defRPr sz="2400" b="1" i="0">
                <a:solidFill>
                  <a:schemeClr val="tx2">
                    <a:lumMod val="75000"/>
                  </a:schemeClr>
                </a:solidFill>
                <a:latin typeface="+mn-lt"/>
              </a:defRPr>
            </a:lvl1pPr>
            <a:lvl2pPr>
              <a:defRPr sz="4000"/>
            </a:lvl2pPr>
            <a:lvl3pPr>
              <a:defRPr sz="4000"/>
            </a:lvl3pPr>
            <a:lvl4pPr>
              <a:defRPr sz="4000"/>
            </a:lvl4pPr>
            <a:lvl5pPr>
              <a:defRPr sz="4000"/>
            </a:lvl5pPr>
          </a:lstStyle>
          <a:p>
            <a:pPr lvl="0"/>
            <a:r>
              <a:rPr lang="en-US" dirty="0"/>
              <a:t>Click to add text</a:t>
            </a:r>
          </a:p>
        </p:txBody>
      </p:sp>
      <p:cxnSp>
        <p:nvCxnSpPr>
          <p:cNvPr id="7" name="Straight Connector 6">
            <a:extLst>
              <a:ext uri="{FF2B5EF4-FFF2-40B4-BE49-F238E27FC236}">
                <a16:creationId xmlns:a16="http://schemas.microsoft.com/office/drawing/2014/main" id="{29169ED6-4B82-6844-119F-AC15CDF2D3E5}"/>
              </a:ext>
              <a:ext uri="{C183D7F6-B498-43B3-948B-1728B52AA6E4}">
                <adec:decorative xmlns:adec="http://schemas.microsoft.com/office/drawing/2017/decorative" val="1"/>
              </a:ext>
            </a:extLst>
          </p:cNvPr>
          <p:cNvCxnSpPr>
            <a:cxnSpLocks/>
          </p:cNvCxnSpPr>
          <p:nvPr userDrawn="1"/>
        </p:nvCxnSpPr>
        <p:spPr>
          <a:xfrm>
            <a:off x="6309360" y="3950208"/>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9879140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ummary 2">
    <p:bg>
      <p:bgPr>
        <a:solidFill>
          <a:schemeClr val="tx1"/>
        </a:solidFill>
        <a:effectLst/>
      </p:bgPr>
    </p:bg>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C57F1500-1A16-D1EF-4F0C-030852B291FC}"/>
              </a:ext>
              <a:ext uri="{C183D7F6-B498-43B3-948B-1728B52AA6E4}">
                <adec:decorative xmlns:adec="http://schemas.microsoft.com/office/drawing/2017/decorative" val="1"/>
              </a:ext>
            </a:extLst>
          </p:cNvPr>
          <p:cNvCxnSpPr>
            <a:cxnSpLocks/>
          </p:cNvCxnSpPr>
          <p:nvPr userDrawn="1"/>
        </p:nvCxnSpPr>
        <p:spPr>
          <a:xfrm>
            <a:off x="594360" y="214884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grpSp>
        <p:nvGrpSpPr>
          <p:cNvPr id="10" name="Group 9">
            <a:extLst>
              <a:ext uri="{FF2B5EF4-FFF2-40B4-BE49-F238E27FC236}">
                <a16:creationId xmlns:a16="http://schemas.microsoft.com/office/drawing/2014/main" id="{2D07A0BE-3890-193E-9439-F294E61A71B9}"/>
              </a:ext>
              <a:ext uri="{C183D7F6-B498-43B3-948B-1728B52AA6E4}">
                <adec:decorative xmlns:adec="http://schemas.microsoft.com/office/drawing/2017/decorative" val="1"/>
              </a:ext>
            </a:extLst>
          </p:cNvPr>
          <p:cNvGrpSpPr>
            <a:grpSpLocks/>
          </p:cNvGrpSpPr>
          <p:nvPr userDrawn="1"/>
        </p:nvGrpSpPr>
        <p:grpSpPr bwMode="auto">
          <a:xfrm rot="16200000" flipV="1">
            <a:off x="0" y="3900132"/>
            <a:ext cx="2959226" cy="2959226"/>
            <a:chOff x="0" y="12289"/>
            <a:chExt cx="3550" cy="3551"/>
          </a:xfrm>
        </p:grpSpPr>
        <p:sp>
          <p:nvSpPr>
            <p:cNvPr id="11" name="Freeform 19">
              <a:extLst>
                <a:ext uri="{FF2B5EF4-FFF2-40B4-BE49-F238E27FC236}">
                  <a16:creationId xmlns:a16="http://schemas.microsoft.com/office/drawing/2014/main" id="{C05217ED-C258-E6CE-BA7F-28A6EA41BCD3}"/>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2" name="Freeform 20">
              <a:extLst>
                <a:ext uri="{FF2B5EF4-FFF2-40B4-BE49-F238E27FC236}">
                  <a16:creationId xmlns:a16="http://schemas.microsoft.com/office/drawing/2014/main" id="{F3E11A1F-14DD-BA35-D7D7-4D4ADEAA3484}"/>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3" name="Freeform 21">
              <a:extLst>
                <a:ext uri="{FF2B5EF4-FFF2-40B4-BE49-F238E27FC236}">
                  <a16:creationId xmlns:a16="http://schemas.microsoft.com/office/drawing/2014/main" id="{F14541B0-973F-7E21-1019-D2FB83C8C0D0}"/>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32" name="Title 1">
            <a:extLst>
              <a:ext uri="{FF2B5EF4-FFF2-40B4-BE49-F238E27FC236}">
                <a16:creationId xmlns:a16="http://schemas.microsoft.com/office/drawing/2014/main" id="{467E05B6-B7CB-1E4F-96BA-4B8CFE8B63D9}"/>
              </a:ext>
            </a:extLst>
          </p:cNvPr>
          <p:cNvSpPr>
            <a:spLocks noGrp="1"/>
          </p:cNvSpPr>
          <p:nvPr>
            <p:ph type="title" hasCustomPrompt="1"/>
          </p:nvPr>
        </p:nvSpPr>
        <p:spPr>
          <a:xfrm>
            <a:off x="594360" y="102875"/>
            <a:ext cx="10873740" cy="1680205"/>
          </a:xfrm>
          <a:prstGeom prst="rect">
            <a:avLst/>
          </a:prstGeom>
        </p:spPr>
        <p:txBody>
          <a:bodyPr lIns="0" tIns="0" rIns="0" bIns="0" anchor="b" anchorCtr="0">
            <a:noAutofit/>
          </a:bodyPr>
          <a:lstStyle>
            <a:lvl1pPr>
              <a:defRPr sz="4400" b="1" i="0">
                <a:latin typeface="+mj-lt"/>
              </a:defRPr>
            </a:lvl1pPr>
          </a:lstStyle>
          <a:p>
            <a:r>
              <a:rPr lang="en-US" dirty="0"/>
              <a:t>Click to add title </a:t>
            </a:r>
          </a:p>
        </p:txBody>
      </p:sp>
      <p:sp>
        <p:nvSpPr>
          <p:cNvPr id="2" name="Content Placeholder 5">
            <a:extLst>
              <a:ext uri="{FF2B5EF4-FFF2-40B4-BE49-F238E27FC236}">
                <a16:creationId xmlns:a16="http://schemas.microsoft.com/office/drawing/2014/main" id="{F6FE0DC0-B0D7-F4D6-8038-177AD7A8C211}"/>
              </a:ext>
            </a:extLst>
          </p:cNvPr>
          <p:cNvSpPr>
            <a:spLocks noGrp="1"/>
          </p:cNvSpPr>
          <p:nvPr>
            <p:ph sz="quarter" idx="13" hasCustomPrompt="1"/>
          </p:nvPr>
        </p:nvSpPr>
        <p:spPr>
          <a:xfrm>
            <a:off x="3657600" y="2282008"/>
            <a:ext cx="7810500" cy="3699328"/>
          </a:xfrm>
        </p:spPr>
        <p:txBody>
          <a:bodyPr lIns="0" tIns="228600" rIns="0" bIns="0">
            <a:normAutofit/>
          </a:bodyPr>
          <a:lstStyle>
            <a:lvl1pPr marL="283464" indent="-283464">
              <a:spcBef>
                <a:spcPts val="1800"/>
              </a:spcBef>
              <a:buFont typeface="Arial" panose="020B0604020202020204" pitchFamily="34" charset="0"/>
              <a:buChar char="•"/>
              <a:defRPr sz="2000"/>
            </a:lvl1pPr>
            <a:lvl2pPr indent="-283464">
              <a:spcBef>
                <a:spcPts val="1800"/>
              </a:spcBef>
              <a:defRPr sz="2000"/>
            </a:lvl2pPr>
            <a:lvl3pPr indent="-283464">
              <a:spcBef>
                <a:spcPts val="1800"/>
              </a:spcBef>
              <a:defRPr sz="2000"/>
            </a:lvl3pPr>
            <a:lvl4pPr indent="-283464">
              <a:spcBef>
                <a:spcPts val="1800"/>
              </a:spcBef>
              <a:defRPr sz="2000"/>
            </a:lvl4pPr>
            <a:lvl5pPr indent="-283464">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Slide Number Placeholder 7">
            <a:extLst>
              <a:ext uri="{FF2B5EF4-FFF2-40B4-BE49-F238E27FC236}">
                <a16:creationId xmlns:a16="http://schemas.microsoft.com/office/drawing/2014/main" id="{7ED58739-4346-5104-B1AC-89ED035912AF}"/>
              </a:ext>
            </a:extLst>
          </p:cNvPr>
          <p:cNvSpPr>
            <a:spLocks noGrp="1"/>
          </p:cNvSpPr>
          <p:nvPr>
            <p:ph type="sldNum" sz="quarter" idx="22"/>
          </p:nvPr>
        </p:nvSpPr>
        <p:spPr/>
        <p:txBody>
          <a:bodyPr/>
          <a:lstStyle/>
          <a:p>
            <a:fld id="{294A09A9-5501-47C1-A89A-A340965A2BE2}" type="slidenum">
              <a:rPr lang="en-US" smtClean="0"/>
              <a:pPr/>
              <a:t>‹#›</a:t>
            </a:fld>
            <a:endParaRPr lang="en-US" dirty="0">
              <a:latin typeface="+mn-lt"/>
            </a:endParaRPr>
          </a:p>
        </p:txBody>
      </p:sp>
      <p:sp>
        <p:nvSpPr>
          <p:cNvPr id="5" name="Date Placeholder 4">
            <a:extLst>
              <a:ext uri="{FF2B5EF4-FFF2-40B4-BE49-F238E27FC236}">
                <a16:creationId xmlns:a16="http://schemas.microsoft.com/office/drawing/2014/main" id="{E9272B8D-F380-9F1A-C8E6-BDD2352B1763}"/>
              </a:ext>
            </a:extLst>
          </p:cNvPr>
          <p:cNvSpPr>
            <a:spLocks noGrp="1"/>
          </p:cNvSpPr>
          <p:nvPr>
            <p:ph type="dt" sz="half" idx="21"/>
          </p:nvPr>
        </p:nvSpPr>
        <p:spPr/>
        <p:txBody>
          <a:bodyPr/>
          <a:lstStyle/>
          <a:p>
            <a:endParaRPr lang="en-US" dirty="0">
              <a:latin typeface="+mn-lt"/>
            </a:endParaRPr>
          </a:p>
        </p:txBody>
      </p:sp>
    </p:spTree>
    <p:extLst>
      <p:ext uri="{BB962C8B-B14F-4D97-AF65-F5344CB8AC3E}">
        <p14:creationId xmlns:p14="http://schemas.microsoft.com/office/powerpoint/2010/main" val="1402964143"/>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600">
          <p15:clr>
            <a:srgbClr val="FBAE40"/>
          </p15:clr>
        </p15:guide>
        <p15:guide id="2" pos="7080">
          <p15:clr>
            <a:srgbClr val="FBAE40"/>
          </p15:clr>
        </p15:guide>
        <p15:guide id="3" pos="2304">
          <p15:clr>
            <a:srgbClr val="FBAE40"/>
          </p15:clr>
        </p15:guide>
        <p15:guide id="4" pos="5736">
          <p15:clr>
            <a:srgbClr val="FBAE40"/>
          </p15:clr>
        </p15:guide>
        <p15:guide id="5" pos="1944">
          <p15:clr>
            <a:srgbClr val="FBAE40"/>
          </p15:clr>
        </p15:guide>
        <p15:guide id="6" pos="4008">
          <p15:clr>
            <a:srgbClr val="FBAE40"/>
          </p15:clr>
        </p15:guide>
        <p15:guide id="7" orient="horz" pos="1224">
          <p15:clr>
            <a:srgbClr val="FBAE40"/>
          </p15:clr>
        </p15:guide>
        <p15:guide id="8" orient="horz" pos="1440">
          <p15:clr>
            <a:srgbClr val="FBAE40"/>
          </p15:clr>
        </p15:guide>
        <p15:guide id="9" orient="horz" pos="552">
          <p15:clr>
            <a:srgbClr val="FBAE40"/>
          </p15:clr>
        </p15:guide>
        <p15:guide id="10" pos="5352">
          <p15:clr>
            <a:srgbClr val="FBAE40"/>
          </p15:clr>
        </p15:guide>
        <p15:guide id="11" pos="3648">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6987D-0137-DE42-B76B-FF621E808D90}"/>
              </a:ext>
            </a:extLst>
          </p:cNvPr>
          <p:cNvSpPr>
            <a:spLocks noGrp="1"/>
          </p:cNvSpPr>
          <p:nvPr>
            <p:ph type="ctrTitle" hasCustomPrompt="1"/>
          </p:nvPr>
        </p:nvSpPr>
        <p:spPr>
          <a:xfrm>
            <a:off x="6309904" y="411479"/>
            <a:ext cx="5486400" cy="3291840"/>
          </a:xfrm>
          <a:prstGeom prst="rect">
            <a:avLst/>
          </a:prstGeom>
        </p:spPr>
        <p:txBody>
          <a:bodyPr lIns="0" tIns="0" rIns="0" bIns="0" anchor="b">
            <a:noAutofit/>
          </a:bodyPr>
          <a:lstStyle>
            <a:lvl1pPr algn="l">
              <a:lnSpc>
                <a:spcPct val="80000"/>
              </a:lnSpc>
              <a:defRPr sz="6000" b="1" i="0" spc="100" baseline="0">
                <a:solidFill>
                  <a:schemeClr val="bg1"/>
                </a:solidFill>
                <a:latin typeface="+mj-lt"/>
              </a:defRPr>
            </a:lvl1pPr>
          </a:lstStyle>
          <a:p>
            <a:r>
              <a:rPr lang="en-US" dirty="0"/>
              <a:t>Click to add title </a:t>
            </a:r>
          </a:p>
        </p:txBody>
      </p:sp>
      <p:grpSp>
        <p:nvGrpSpPr>
          <p:cNvPr id="9" name="Group 8">
            <a:extLst>
              <a:ext uri="{FF2B5EF4-FFF2-40B4-BE49-F238E27FC236}">
                <a16:creationId xmlns:a16="http://schemas.microsoft.com/office/drawing/2014/main" id="{C26C18C3-ED25-DD4B-BA72-24932D54DE37}"/>
              </a:ext>
              <a:ext uri="{C183D7F6-B498-43B3-948B-1728B52AA6E4}">
                <adec:decorative xmlns:adec="http://schemas.microsoft.com/office/drawing/2017/decorative" val="1"/>
              </a:ext>
            </a:extLst>
          </p:cNvPr>
          <p:cNvGrpSpPr>
            <a:grpSpLocks/>
          </p:cNvGrpSpPr>
          <p:nvPr userDrawn="1"/>
        </p:nvGrpSpPr>
        <p:grpSpPr bwMode="auto">
          <a:xfrm>
            <a:off x="1" y="758752"/>
            <a:ext cx="6099248" cy="6099248"/>
            <a:chOff x="0" y="12289"/>
            <a:chExt cx="3550" cy="3551"/>
          </a:xfrm>
        </p:grpSpPr>
        <p:sp>
          <p:nvSpPr>
            <p:cNvPr id="10" name="Freeform 9">
              <a:extLst>
                <a:ext uri="{FF2B5EF4-FFF2-40B4-BE49-F238E27FC236}">
                  <a16:creationId xmlns:a16="http://schemas.microsoft.com/office/drawing/2014/main" id="{C07CC263-2515-F147-8CC5-F8E9FF9FA8E4}"/>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1" name="Freeform 10">
              <a:extLst>
                <a:ext uri="{FF2B5EF4-FFF2-40B4-BE49-F238E27FC236}">
                  <a16:creationId xmlns:a16="http://schemas.microsoft.com/office/drawing/2014/main" id="{43B40037-7481-524B-8685-404D965690F2}"/>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2" name="Freeform 11">
              <a:extLst>
                <a:ext uri="{FF2B5EF4-FFF2-40B4-BE49-F238E27FC236}">
                  <a16:creationId xmlns:a16="http://schemas.microsoft.com/office/drawing/2014/main" id="{7B759713-8408-EE47-9394-3DA6F5E4B624}"/>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cxnSp>
        <p:nvCxnSpPr>
          <p:cNvPr id="13" name="Straight Connector 12">
            <a:extLst>
              <a:ext uri="{FF2B5EF4-FFF2-40B4-BE49-F238E27FC236}">
                <a16:creationId xmlns:a16="http://schemas.microsoft.com/office/drawing/2014/main" id="{A69706A2-3726-FE4E-B923-E75D48597816}"/>
              </a:ext>
              <a:ext uri="{C183D7F6-B498-43B3-948B-1728B52AA6E4}">
                <adec:decorative xmlns:adec="http://schemas.microsoft.com/office/drawing/2017/decorative" val="1"/>
              </a:ext>
            </a:extLst>
          </p:cNvPr>
          <p:cNvCxnSpPr>
            <a:cxnSpLocks/>
          </p:cNvCxnSpPr>
          <p:nvPr userDrawn="1"/>
        </p:nvCxnSpPr>
        <p:spPr>
          <a:xfrm>
            <a:off x="6309360" y="3950208"/>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
        <p:nvSpPr>
          <p:cNvPr id="18" name="Text Placeholder 29">
            <a:extLst>
              <a:ext uri="{FF2B5EF4-FFF2-40B4-BE49-F238E27FC236}">
                <a16:creationId xmlns:a16="http://schemas.microsoft.com/office/drawing/2014/main" id="{276A9CD7-E675-3048-86D3-3546A2F6B456}"/>
              </a:ext>
            </a:extLst>
          </p:cNvPr>
          <p:cNvSpPr>
            <a:spLocks noGrp="1"/>
          </p:cNvSpPr>
          <p:nvPr>
            <p:ph type="body" sz="quarter" idx="11" hasCustomPrompt="1"/>
          </p:nvPr>
        </p:nvSpPr>
        <p:spPr>
          <a:xfrm>
            <a:off x="6309905" y="4549552"/>
            <a:ext cx="5486400" cy="1645920"/>
          </a:xfrm>
        </p:spPr>
        <p:txBody>
          <a:bodyPr lIns="0" tIns="0" rIns="0" bIns="0">
            <a:noAutofit/>
          </a:bodyPr>
          <a:lstStyle>
            <a:lvl1pPr marL="0" indent="0">
              <a:buNone/>
              <a:defRPr sz="2400" b="1" i="0">
                <a:solidFill>
                  <a:schemeClr val="tx2">
                    <a:lumMod val="75000"/>
                  </a:schemeClr>
                </a:solidFill>
                <a:latin typeface="+mn-lt"/>
              </a:defRPr>
            </a:lvl1pPr>
            <a:lvl2pPr>
              <a:defRPr sz="4000"/>
            </a:lvl2pPr>
            <a:lvl3pPr>
              <a:defRPr sz="4000"/>
            </a:lvl3pPr>
            <a:lvl4pPr>
              <a:defRPr sz="4000"/>
            </a:lvl4pPr>
            <a:lvl5pPr>
              <a:defRPr sz="4000"/>
            </a:lvl5pPr>
          </a:lstStyle>
          <a:p>
            <a:pPr lvl="0"/>
            <a:r>
              <a:rPr lang="en-US" dirty="0"/>
              <a:t>Click to add text</a:t>
            </a:r>
          </a:p>
        </p:txBody>
      </p:sp>
    </p:spTree>
    <p:extLst>
      <p:ext uri="{BB962C8B-B14F-4D97-AF65-F5344CB8AC3E}">
        <p14:creationId xmlns:p14="http://schemas.microsoft.com/office/powerpoint/2010/main" val="20271085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Two Content 2">
    <p:bg>
      <p:bgPr>
        <a:solidFill>
          <a:schemeClr val="tx1"/>
        </a:solidFill>
        <a:effectLst/>
      </p:bgPr>
    </p:bg>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C97D5AF2-684A-4A8D-3D82-B57D7AC44677}"/>
              </a:ext>
              <a:ext uri="{C183D7F6-B498-43B3-948B-1728B52AA6E4}">
                <adec:decorative xmlns:adec="http://schemas.microsoft.com/office/drawing/2017/decorative" val="1"/>
              </a:ext>
            </a:extLst>
          </p:cNvPr>
          <p:cNvGrpSpPr>
            <a:grpSpLocks/>
          </p:cNvGrpSpPr>
          <p:nvPr userDrawn="1"/>
        </p:nvGrpSpPr>
        <p:grpSpPr bwMode="auto">
          <a:xfrm rot="10800000">
            <a:off x="8870040" y="0"/>
            <a:ext cx="3325208" cy="3325208"/>
            <a:chOff x="0" y="12289"/>
            <a:chExt cx="3550" cy="3551"/>
          </a:xfrm>
        </p:grpSpPr>
        <p:sp>
          <p:nvSpPr>
            <p:cNvPr id="12" name="Freeform 4">
              <a:extLst>
                <a:ext uri="{FF2B5EF4-FFF2-40B4-BE49-F238E27FC236}">
                  <a16:creationId xmlns:a16="http://schemas.microsoft.com/office/drawing/2014/main" id="{8CF5F650-F8F0-F4FE-44DA-1F14ADE428B2}"/>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3" name="Freeform 5">
              <a:extLst>
                <a:ext uri="{FF2B5EF4-FFF2-40B4-BE49-F238E27FC236}">
                  <a16:creationId xmlns:a16="http://schemas.microsoft.com/office/drawing/2014/main" id="{18870924-E47D-404F-59B5-BD1C58F7B04C}"/>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4" name="Freeform 7">
              <a:extLst>
                <a:ext uri="{FF2B5EF4-FFF2-40B4-BE49-F238E27FC236}">
                  <a16:creationId xmlns:a16="http://schemas.microsoft.com/office/drawing/2014/main" id="{80806A65-E4FC-2F52-65B3-CC181E620C29}"/>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594360" y="278129"/>
            <a:ext cx="9778365" cy="1494596"/>
          </a:xfrm>
          <a:prstGeom prst="rect">
            <a:avLst/>
          </a:prstGeom>
        </p:spPr>
        <p:txBody>
          <a:bodyPr lIns="0" tIns="0" rIns="0" bIns="0" anchor="b" anchorCtr="0">
            <a:noAutofit/>
          </a:bodyPr>
          <a:lstStyle>
            <a:lvl1pPr>
              <a:defRPr sz="4400" b="1" i="0">
                <a:solidFill>
                  <a:schemeClr val="bg1"/>
                </a:solidFill>
                <a:latin typeface="+mj-lt"/>
              </a:defRPr>
            </a:lvl1pPr>
          </a:lstStyle>
          <a:p>
            <a:r>
              <a:rPr lang="en-US" dirty="0"/>
              <a:t>Click to add title </a:t>
            </a:r>
          </a:p>
        </p:txBody>
      </p:sp>
      <p:sp>
        <p:nvSpPr>
          <p:cNvPr id="2" name="Content Placeholder 5">
            <a:extLst>
              <a:ext uri="{FF2B5EF4-FFF2-40B4-BE49-F238E27FC236}">
                <a16:creationId xmlns:a16="http://schemas.microsoft.com/office/drawing/2014/main" id="{F14DA3C5-63E4-BAFB-1D68-47F71EEEE538}"/>
              </a:ext>
            </a:extLst>
          </p:cNvPr>
          <p:cNvSpPr>
            <a:spLocks noGrp="1"/>
          </p:cNvSpPr>
          <p:nvPr>
            <p:ph sz="quarter" idx="15" hasCustomPrompt="1"/>
          </p:nvPr>
        </p:nvSpPr>
        <p:spPr>
          <a:xfrm>
            <a:off x="594360" y="2676525"/>
            <a:ext cx="4490827" cy="3597470"/>
          </a:xfrm>
        </p:spPr>
        <p:txBody>
          <a:bodyPr lIns="0" tIns="45720" rIns="0" bIns="0">
            <a:normAutofit/>
          </a:bodyPr>
          <a:lstStyle>
            <a:lvl1pPr marL="0" indent="0">
              <a:spcBef>
                <a:spcPts val="1800"/>
              </a:spcBef>
              <a:buFont typeface="Arial" panose="020B0604020202020204" pitchFamily="34" charset="0"/>
              <a:buNone/>
              <a:defRPr sz="2000"/>
            </a:lvl1pPr>
            <a:lvl2pPr marL="283464" indent="-283464">
              <a:spcBef>
                <a:spcPts val="1800"/>
              </a:spcBef>
              <a:defRPr sz="2000"/>
            </a:lvl2pPr>
            <a:lvl3pPr marL="594360" indent="-283464">
              <a:spcBef>
                <a:spcPts val="1800"/>
              </a:spcBef>
              <a:defRPr sz="2000"/>
            </a:lvl3pPr>
            <a:lvl4pPr marL="822960" indent="-283464">
              <a:spcBef>
                <a:spcPts val="1800"/>
              </a:spcBef>
              <a:defRPr sz="2000"/>
            </a:lvl4pPr>
            <a:lvl5pPr marL="1005840" indent="-283464">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5">
            <a:extLst>
              <a:ext uri="{FF2B5EF4-FFF2-40B4-BE49-F238E27FC236}">
                <a16:creationId xmlns:a16="http://schemas.microsoft.com/office/drawing/2014/main" id="{BD11386D-847E-8CF5-E56A-42E80A65A089}"/>
              </a:ext>
            </a:extLst>
          </p:cNvPr>
          <p:cNvSpPr>
            <a:spLocks noGrp="1"/>
          </p:cNvSpPr>
          <p:nvPr>
            <p:ph sz="quarter" idx="16" hasCustomPrompt="1"/>
          </p:nvPr>
        </p:nvSpPr>
        <p:spPr>
          <a:xfrm>
            <a:off x="5881898" y="2676525"/>
            <a:ext cx="4490827" cy="3597470"/>
          </a:xfrm>
        </p:spPr>
        <p:txBody>
          <a:bodyPr lIns="0" tIns="45720" rIns="0" bIns="0">
            <a:normAutofit/>
          </a:bodyPr>
          <a:lstStyle>
            <a:lvl1pPr marL="0" indent="0">
              <a:spcBef>
                <a:spcPts val="1800"/>
              </a:spcBef>
              <a:buFont typeface="Arial" panose="020B0604020202020204" pitchFamily="34" charset="0"/>
              <a:buNone/>
              <a:defRPr sz="2000"/>
            </a:lvl1pPr>
            <a:lvl2pPr marL="283464" indent="-283464">
              <a:spcBef>
                <a:spcPts val="1800"/>
              </a:spcBef>
              <a:defRPr sz="2000"/>
            </a:lvl2pPr>
            <a:lvl3pPr marL="548640" indent="-283464">
              <a:spcBef>
                <a:spcPts val="1800"/>
              </a:spcBef>
              <a:defRPr sz="2000"/>
            </a:lvl3pPr>
            <a:lvl4pPr marL="822960" indent="-283464">
              <a:spcBef>
                <a:spcPts val="1800"/>
              </a:spcBef>
              <a:defRPr sz="2000"/>
            </a:lvl4pPr>
            <a:lvl5pPr marL="1005840" indent="-283464">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fld id="{294A09A9-5501-47C1-A89A-A340965A2BE2}" type="slidenum">
              <a:rPr lang="en-US" smtClean="0"/>
              <a:pPr/>
              <a:t>‹#›</a:t>
            </a:fld>
            <a:endParaRPr lang="en-US" dirty="0">
              <a:latin typeface="+mn-lt"/>
            </a:endParaRP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endParaRPr lang="en-US" dirty="0">
              <a:latin typeface="+mn-lt"/>
            </a:endParaRP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594360" y="214884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941056953"/>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Content ">
    <p:bg>
      <p:bgPr>
        <a:solidFill>
          <a:schemeClr val="tx1"/>
        </a:solidFill>
        <a:effectLst/>
      </p:bgPr>
    </p:bg>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42E558A9-6DD6-E21D-3A8F-6707E1DD19F1}"/>
              </a:ext>
              <a:ext uri="{C183D7F6-B498-43B3-948B-1728B52AA6E4}">
                <adec:decorative xmlns:adec="http://schemas.microsoft.com/office/drawing/2017/decorative" val="1"/>
              </a:ext>
            </a:extLst>
          </p:cNvPr>
          <p:cNvGrpSpPr/>
          <p:nvPr userDrawn="1"/>
        </p:nvGrpSpPr>
        <p:grpSpPr>
          <a:xfrm>
            <a:off x="6362700" y="0"/>
            <a:ext cx="5829298" cy="3235602"/>
            <a:chOff x="5612972" y="1"/>
            <a:chExt cx="6615961" cy="3672246"/>
          </a:xfrm>
        </p:grpSpPr>
        <p:sp>
          <p:nvSpPr>
            <p:cNvPr id="12" name="AutoShape 24">
              <a:extLst>
                <a:ext uri="{FF2B5EF4-FFF2-40B4-BE49-F238E27FC236}">
                  <a16:creationId xmlns:a16="http://schemas.microsoft.com/office/drawing/2014/main" id="{3FC994E4-318C-1E66-B4E4-8F8FD08E098F}"/>
                </a:ext>
              </a:extLst>
            </p:cNvPr>
            <p:cNvSpPr>
              <a:spLocks/>
            </p:cNvSpPr>
            <p:nvPr/>
          </p:nvSpPr>
          <p:spPr bwMode="auto">
            <a:xfrm>
              <a:off x="5612972" y="1"/>
              <a:ext cx="4408998" cy="3672246"/>
            </a:xfrm>
            <a:custGeom>
              <a:avLst/>
              <a:gdLst>
                <a:gd name="T0" fmla="+- 0 8372 6586"/>
                <a:gd name="T1" fmla="*/ T0 w 3578"/>
                <a:gd name="T2" fmla="*/ 591 h 2980"/>
                <a:gd name="T3" fmla="+- 0 7780 6586"/>
                <a:gd name="T4" fmla="*/ T3 w 3578"/>
                <a:gd name="T5" fmla="*/ 0 h 2980"/>
                <a:gd name="T6" fmla="+- 0 6586 6586"/>
                <a:gd name="T7" fmla="*/ T6 w 3578"/>
                <a:gd name="T8" fmla="*/ 0 h 2980"/>
                <a:gd name="T9" fmla="+- 0 7774 6586"/>
                <a:gd name="T10" fmla="*/ T9 w 3578"/>
                <a:gd name="T11" fmla="*/ 1188 h 2980"/>
                <a:gd name="T12" fmla="+- 0 8372 6586"/>
                <a:gd name="T13" fmla="*/ T12 w 3578"/>
                <a:gd name="T14" fmla="*/ 591 h 2980"/>
                <a:gd name="T15" fmla="+- 0 10163 6586"/>
                <a:gd name="T16" fmla="*/ T15 w 3578"/>
                <a:gd name="T17" fmla="*/ 2383 h 2980"/>
                <a:gd name="T18" fmla="+- 0 9566 6586"/>
                <a:gd name="T19" fmla="*/ T18 w 3578"/>
                <a:gd name="T20" fmla="*/ 1786 h 2980"/>
                <a:gd name="T21" fmla="+- 0 8969 6586"/>
                <a:gd name="T22" fmla="*/ T21 w 3578"/>
                <a:gd name="T23" fmla="*/ 2383 h 2980"/>
                <a:gd name="T24" fmla="+- 0 9566 6586"/>
                <a:gd name="T25" fmla="*/ T24 w 3578"/>
                <a:gd name="T26" fmla="*/ 2980 h 2980"/>
                <a:gd name="T27" fmla="+- 0 10163 6586"/>
                <a:gd name="T28" fmla="*/ T27 w 3578"/>
                <a:gd name="T29" fmla="*/ 2383 h 2980"/>
              </a:gdLst>
              <a:ahLst/>
              <a:cxnLst>
                <a:cxn ang="0">
                  <a:pos x="T1" y="T2"/>
                </a:cxn>
                <a:cxn ang="0">
                  <a:pos x="T4" y="T5"/>
                </a:cxn>
                <a:cxn ang="0">
                  <a:pos x="T7" y="T8"/>
                </a:cxn>
                <a:cxn ang="0">
                  <a:pos x="T10" y="T11"/>
                </a:cxn>
                <a:cxn ang="0">
                  <a:pos x="T13" y="T14"/>
                </a:cxn>
                <a:cxn ang="0">
                  <a:pos x="T16" y="T17"/>
                </a:cxn>
                <a:cxn ang="0">
                  <a:pos x="T19" y="T20"/>
                </a:cxn>
                <a:cxn ang="0">
                  <a:pos x="T22" y="T23"/>
                </a:cxn>
                <a:cxn ang="0">
                  <a:pos x="T25" y="T26"/>
                </a:cxn>
                <a:cxn ang="0">
                  <a:pos x="T28" y="T29"/>
                </a:cxn>
              </a:cxnLst>
              <a:rect l="0" t="0" r="r" b="b"/>
              <a:pathLst>
                <a:path w="3578" h="2980">
                  <a:moveTo>
                    <a:pt x="1786" y="591"/>
                  </a:moveTo>
                  <a:lnTo>
                    <a:pt x="1194" y="0"/>
                  </a:lnTo>
                  <a:lnTo>
                    <a:pt x="0" y="0"/>
                  </a:lnTo>
                  <a:lnTo>
                    <a:pt x="1188" y="1188"/>
                  </a:lnTo>
                  <a:lnTo>
                    <a:pt x="1786" y="591"/>
                  </a:lnTo>
                  <a:moveTo>
                    <a:pt x="3577" y="2383"/>
                  </a:moveTo>
                  <a:lnTo>
                    <a:pt x="2980" y="1786"/>
                  </a:lnTo>
                  <a:lnTo>
                    <a:pt x="2383" y="2383"/>
                  </a:lnTo>
                  <a:lnTo>
                    <a:pt x="2980" y="2980"/>
                  </a:lnTo>
                  <a:lnTo>
                    <a:pt x="3577" y="2383"/>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3" name="Freeform 7">
              <a:extLst>
                <a:ext uri="{FF2B5EF4-FFF2-40B4-BE49-F238E27FC236}">
                  <a16:creationId xmlns:a16="http://schemas.microsoft.com/office/drawing/2014/main" id="{17C00E6B-F625-6D6C-8364-9DD9F3C3628F}"/>
                </a:ext>
              </a:extLst>
            </p:cNvPr>
            <p:cNvSpPr>
              <a:spLocks/>
            </p:cNvSpPr>
            <p:nvPr/>
          </p:nvSpPr>
          <p:spPr bwMode="auto">
            <a:xfrm>
              <a:off x="6341233" y="1463970"/>
              <a:ext cx="2208196" cy="2208277"/>
            </a:xfrm>
            <a:custGeom>
              <a:avLst/>
              <a:gdLst>
                <a:gd name="T0" fmla="+- 0 7774 7177"/>
                <a:gd name="T1" fmla="*/ T0 w 1792"/>
                <a:gd name="T2" fmla="+- 0 1188 1188"/>
                <a:gd name="T3" fmla="*/ 1188 h 1792"/>
                <a:gd name="T4" fmla="+- 0 7177 7177"/>
                <a:gd name="T5" fmla="*/ T4 w 1792"/>
                <a:gd name="T6" fmla="+- 0 1786 1188"/>
                <a:gd name="T7" fmla="*/ 1786 h 1792"/>
                <a:gd name="T8" fmla="+- 0 8372 7177"/>
                <a:gd name="T9" fmla="*/ T8 w 1792"/>
                <a:gd name="T10" fmla="+- 0 2980 1188"/>
                <a:gd name="T11" fmla="*/ 2980 h 1792"/>
                <a:gd name="T12" fmla="+- 0 8969 7177"/>
                <a:gd name="T13" fmla="*/ T12 w 1792"/>
                <a:gd name="T14" fmla="+- 0 2383 1188"/>
                <a:gd name="T15" fmla="*/ 2383 h 1792"/>
                <a:gd name="T16" fmla="+- 0 7774 7177"/>
                <a:gd name="T17" fmla="*/ T16 w 1792"/>
                <a:gd name="T18" fmla="+- 0 1188 1188"/>
                <a:gd name="T19" fmla="*/ 1188 h 1792"/>
              </a:gdLst>
              <a:ahLst/>
              <a:cxnLst>
                <a:cxn ang="0">
                  <a:pos x="T1" y="T3"/>
                </a:cxn>
                <a:cxn ang="0">
                  <a:pos x="T5" y="T7"/>
                </a:cxn>
                <a:cxn ang="0">
                  <a:pos x="T9" y="T11"/>
                </a:cxn>
                <a:cxn ang="0">
                  <a:pos x="T13" y="T15"/>
                </a:cxn>
                <a:cxn ang="0">
                  <a:pos x="T17" y="T19"/>
                </a:cxn>
              </a:cxnLst>
              <a:rect l="0" t="0" r="r" b="b"/>
              <a:pathLst>
                <a:path w="1792" h="1792">
                  <a:moveTo>
                    <a:pt x="597" y="0"/>
                  </a:moveTo>
                  <a:lnTo>
                    <a:pt x="0" y="598"/>
                  </a:lnTo>
                  <a:lnTo>
                    <a:pt x="1195" y="1792"/>
                  </a:lnTo>
                  <a:lnTo>
                    <a:pt x="1792" y="1195"/>
                  </a:lnTo>
                  <a:lnTo>
                    <a:pt x="597"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4" name="Freeform 8">
              <a:extLst>
                <a:ext uri="{FF2B5EF4-FFF2-40B4-BE49-F238E27FC236}">
                  <a16:creationId xmlns:a16="http://schemas.microsoft.com/office/drawing/2014/main" id="{C6197B87-4F65-7981-9463-84830CD3687F}"/>
                </a:ext>
              </a:extLst>
            </p:cNvPr>
            <p:cNvSpPr>
              <a:spLocks/>
            </p:cNvSpPr>
            <p:nvPr/>
          </p:nvSpPr>
          <p:spPr bwMode="auto">
            <a:xfrm>
              <a:off x="8555590" y="1"/>
              <a:ext cx="1457754" cy="729520"/>
            </a:xfrm>
            <a:custGeom>
              <a:avLst/>
              <a:gdLst>
                <a:gd name="T0" fmla="+- 0 10158 8975"/>
                <a:gd name="T1" fmla="*/ T0 w 1183"/>
                <a:gd name="T2" fmla="*/ 0 h 592"/>
                <a:gd name="T3" fmla="+- 0 8975 8975"/>
                <a:gd name="T4" fmla="*/ T3 w 1183"/>
                <a:gd name="T5" fmla="*/ 0 h 592"/>
                <a:gd name="T6" fmla="+- 0 9566 8975"/>
                <a:gd name="T7" fmla="*/ T6 w 1183"/>
                <a:gd name="T8" fmla="*/ 591 h 592"/>
                <a:gd name="T9" fmla="+- 0 10158 8975"/>
                <a:gd name="T10" fmla="*/ T9 w 1183"/>
                <a:gd name="T11" fmla="*/ 0 h 592"/>
              </a:gdLst>
              <a:ahLst/>
              <a:cxnLst>
                <a:cxn ang="0">
                  <a:pos x="T1" y="T2"/>
                </a:cxn>
                <a:cxn ang="0">
                  <a:pos x="T4" y="T5"/>
                </a:cxn>
                <a:cxn ang="0">
                  <a:pos x="T7" y="T8"/>
                </a:cxn>
                <a:cxn ang="0">
                  <a:pos x="T10" y="T11"/>
                </a:cxn>
              </a:cxnLst>
              <a:rect l="0" t="0" r="r" b="b"/>
              <a:pathLst>
                <a:path w="1183" h="592">
                  <a:moveTo>
                    <a:pt x="1183" y="0"/>
                  </a:moveTo>
                  <a:lnTo>
                    <a:pt x="0" y="0"/>
                  </a:lnTo>
                  <a:lnTo>
                    <a:pt x="591" y="591"/>
                  </a:lnTo>
                  <a:lnTo>
                    <a:pt x="1183"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8" name="Freeform 9">
              <a:extLst>
                <a:ext uri="{FF2B5EF4-FFF2-40B4-BE49-F238E27FC236}">
                  <a16:creationId xmlns:a16="http://schemas.microsoft.com/office/drawing/2014/main" id="{86AA517C-7217-D864-B7E7-40984A2880DB}"/>
                </a:ext>
              </a:extLst>
            </p:cNvPr>
            <p:cNvSpPr>
              <a:spLocks/>
            </p:cNvSpPr>
            <p:nvPr/>
          </p:nvSpPr>
          <p:spPr bwMode="auto">
            <a:xfrm>
              <a:off x="7076887" y="728289"/>
              <a:ext cx="2208196" cy="2208277"/>
            </a:xfrm>
            <a:custGeom>
              <a:avLst/>
              <a:gdLst>
                <a:gd name="T0" fmla="+- 0 8372 7774"/>
                <a:gd name="T1" fmla="*/ T0 w 1792"/>
                <a:gd name="T2" fmla="+- 0 591 591"/>
                <a:gd name="T3" fmla="*/ 591 h 1792"/>
                <a:gd name="T4" fmla="+- 0 7774 7774"/>
                <a:gd name="T5" fmla="*/ T4 w 1792"/>
                <a:gd name="T6" fmla="+- 0 1188 591"/>
                <a:gd name="T7" fmla="*/ 1188 h 1792"/>
                <a:gd name="T8" fmla="+- 0 8969 7774"/>
                <a:gd name="T9" fmla="*/ T8 w 1792"/>
                <a:gd name="T10" fmla="+- 0 2383 591"/>
                <a:gd name="T11" fmla="*/ 2383 h 1792"/>
                <a:gd name="T12" fmla="+- 0 9566 7774"/>
                <a:gd name="T13" fmla="*/ T12 w 1792"/>
                <a:gd name="T14" fmla="+- 0 1786 591"/>
                <a:gd name="T15" fmla="*/ 1786 h 1792"/>
                <a:gd name="T16" fmla="+- 0 8372 7774"/>
                <a:gd name="T17" fmla="*/ T16 w 1792"/>
                <a:gd name="T18" fmla="+- 0 591 591"/>
                <a:gd name="T19" fmla="*/ 591 h 1792"/>
              </a:gdLst>
              <a:ahLst/>
              <a:cxnLst>
                <a:cxn ang="0">
                  <a:pos x="T1" y="T3"/>
                </a:cxn>
                <a:cxn ang="0">
                  <a:pos x="T5" y="T7"/>
                </a:cxn>
                <a:cxn ang="0">
                  <a:pos x="T9" y="T11"/>
                </a:cxn>
                <a:cxn ang="0">
                  <a:pos x="T13" y="T15"/>
                </a:cxn>
                <a:cxn ang="0">
                  <a:pos x="T17" y="T19"/>
                </a:cxn>
              </a:cxnLst>
              <a:rect l="0" t="0" r="r" b="b"/>
              <a:pathLst>
                <a:path w="1792" h="1792">
                  <a:moveTo>
                    <a:pt x="598" y="0"/>
                  </a:moveTo>
                  <a:lnTo>
                    <a:pt x="0" y="597"/>
                  </a:lnTo>
                  <a:lnTo>
                    <a:pt x="1195" y="1792"/>
                  </a:lnTo>
                  <a:lnTo>
                    <a:pt x="1792" y="1195"/>
                  </a:lnTo>
                  <a:lnTo>
                    <a:pt x="598" y="0"/>
                  </a:lnTo>
                  <a:close/>
                </a:path>
              </a:pathLst>
            </a:custGeom>
            <a:solidFill>
              <a:schemeClr val="tx2"/>
            </a:solidFill>
            <a:ln>
              <a:noFill/>
            </a:ln>
          </p:spPr>
          <p:txBody>
            <a:bodyPr rot="0" vert="horz" wrap="square" lIns="91440" tIns="45720" rIns="91440" bIns="45720" anchor="t" anchorCtr="0" upright="1">
              <a:noAutofit/>
            </a:bodyPr>
            <a:lstStyle/>
            <a:p>
              <a:endParaRPr lang="en-US" dirty="0"/>
            </a:p>
          </p:txBody>
        </p:sp>
        <p:sp>
          <p:nvSpPr>
            <p:cNvPr id="19" name="Freeform 10">
              <a:extLst>
                <a:ext uri="{FF2B5EF4-FFF2-40B4-BE49-F238E27FC236}">
                  <a16:creationId xmlns:a16="http://schemas.microsoft.com/office/drawing/2014/main" id="{524013C6-491C-CAA2-5BD6-7C73596711CC}"/>
                </a:ext>
              </a:extLst>
            </p:cNvPr>
            <p:cNvSpPr>
              <a:spLocks/>
            </p:cNvSpPr>
            <p:nvPr/>
          </p:nvSpPr>
          <p:spPr bwMode="auto">
            <a:xfrm>
              <a:off x="9285083" y="728289"/>
              <a:ext cx="2943850" cy="2943958"/>
            </a:xfrm>
            <a:custGeom>
              <a:avLst/>
              <a:gdLst>
                <a:gd name="T0" fmla="+- 0 11955 9566"/>
                <a:gd name="T1" fmla="*/ T0 w 2389"/>
                <a:gd name="T2" fmla="+- 0 1786 591"/>
                <a:gd name="T3" fmla="*/ 1786 h 2389"/>
                <a:gd name="T4" fmla="+- 0 10760 9566"/>
                <a:gd name="T5" fmla="*/ T4 w 2389"/>
                <a:gd name="T6" fmla="+- 0 591 591"/>
                <a:gd name="T7" fmla="*/ 591 h 2389"/>
                <a:gd name="T8" fmla="+- 0 9566 9566"/>
                <a:gd name="T9" fmla="*/ T8 w 2389"/>
                <a:gd name="T10" fmla="+- 0 1786 591"/>
                <a:gd name="T11" fmla="*/ 1786 h 2389"/>
                <a:gd name="T12" fmla="+- 0 10760 9566"/>
                <a:gd name="T13" fmla="*/ T12 w 2389"/>
                <a:gd name="T14" fmla="+- 0 2980 591"/>
                <a:gd name="T15" fmla="*/ 2980 h 2389"/>
                <a:gd name="T16" fmla="+- 0 11955 9566"/>
                <a:gd name="T17" fmla="*/ T16 w 2389"/>
                <a:gd name="T18" fmla="+- 0 1786 591"/>
                <a:gd name="T19" fmla="*/ 1786 h 2389"/>
              </a:gdLst>
              <a:ahLst/>
              <a:cxnLst>
                <a:cxn ang="0">
                  <a:pos x="T1" y="T3"/>
                </a:cxn>
                <a:cxn ang="0">
                  <a:pos x="T5" y="T7"/>
                </a:cxn>
                <a:cxn ang="0">
                  <a:pos x="T9" y="T11"/>
                </a:cxn>
                <a:cxn ang="0">
                  <a:pos x="T13" y="T15"/>
                </a:cxn>
                <a:cxn ang="0">
                  <a:pos x="T17" y="T19"/>
                </a:cxn>
              </a:cxnLst>
              <a:rect l="0" t="0" r="r" b="b"/>
              <a:pathLst>
                <a:path w="2389" h="2389">
                  <a:moveTo>
                    <a:pt x="2389" y="1195"/>
                  </a:moveTo>
                  <a:lnTo>
                    <a:pt x="1194" y="0"/>
                  </a:lnTo>
                  <a:lnTo>
                    <a:pt x="0" y="1195"/>
                  </a:lnTo>
                  <a:lnTo>
                    <a:pt x="1194" y="2389"/>
                  </a:lnTo>
                  <a:lnTo>
                    <a:pt x="2389" y="1195"/>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6318885" y="3499667"/>
            <a:ext cx="4939666" cy="2542810"/>
          </a:xfrm>
          <a:prstGeom prst="rect">
            <a:avLst/>
          </a:prstGeom>
        </p:spPr>
        <p:txBody>
          <a:bodyPr lIns="0" tIns="0" rIns="0" bIns="0" anchor="b" anchorCtr="0">
            <a:noAutofit/>
          </a:bodyPr>
          <a:lstStyle>
            <a:lvl1pPr>
              <a:defRPr sz="4400" b="1" i="0">
                <a:solidFill>
                  <a:schemeClr val="bg1"/>
                </a:solidFill>
                <a:latin typeface="+mj-lt"/>
              </a:defRPr>
            </a:lvl1pPr>
          </a:lstStyle>
          <a:p>
            <a:r>
              <a:rPr lang="en-US" dirty="0"/>
              <a:t>Click to add title </a:t>
            </a: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6347460" y="631317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
        <p:nvSpPr>
          <p:cNvPr id="7" name="Content Placeholder 5">
            <a:extLst>
              <a:ext uri="{FF2B5EF4-FFF2-40B4-BE49-F238E27FC236}">
                <a16:creationId xmlns:a16="http://schemas.microsoft.com/office/drawing/2014/main" id="{8007FA9C-C4D5-89EC-C457-5F329A338E1E}"/>
              </a:ext>
            </a:extLst>
          </p:cNvPr>
          <p:cNvSpPr>
            <a:spLocks noGrp="1"/>
          </p:cNvSpPr>
          <p:nvPr>
            <p:ph sz="quarter" idx="14" hasCustomPrompt="1"/>
          </p:nvPr>
        </p:nvSpPr>
        <p:spPr>
          <a:xfrm>
            <a:off x="603885" y="457201"/>
            <a:ext cx="5198269" cy="2305050"/>
          </a:xfrm>
        </p:spPr>
        <p:txBody>
          <a:bodyPr lIns="0" tIns="274320">
            <a:normAutofit/>
          </a:bodyPr>
          <a:lstStyle>
            <a:lvl1pPr marL="457200" indent="-457200">
              <a:spcBef>
                <a:spcPts val="1800"/>
              </a:spcBef>
              <a:buFont typeface="+mj-lt"/>
              <a:buAutoNum type="arabicPeriod"/>
              <a:defRPr sz="2000"/>
            </a:lvl1pPr>
            <a:lvl2pPr marL="914400" indent="-457200">
              <a:spcBef>
                <a:spcPts val="1800"/>
              </a:spcBef>
              <a:buFont typeface="+mj-lt"/>
              <a:buAutoNum type="alphaLcPeriod"/>
              <a:defRPr sz="2000"/>
            </a:lvl2pPr>
            <a:lvl3pPr marL="1371600" indent="-457200">
              <a:spcBef>
                <a:spcPts val="1800"/>
              </a:spcBef>
              <a:buFont typeface="+mj-lt"/>
              <a:buAutoNum type="arabicParenR"/>
              <a:defRPr sz="2000"/>
            </a:lvl3pPr>
            <a:lvl4pPr marL="1371600" indent="0">
              <a:spcBef>
                <a:spcPts val="1800"/>
              </a:spcBef>
              <a:buFont typeface="+mj-lt"/>
              <a:buNone/>
              <a:defRPr sz="2000"/>
            </a:lvl4pPr>
            <a:lvl5pPr marL="2286000" indent="-457200">
              <a:spcBef>
                <a:spcPts val="1800"/>
              </a:spcBef>
              <a:buFont typeface="+mj-lt"/>
              <a:buAutoNum type="arabicPeriod"/>
              <a:defRPr sz="2000"/>
            </a:lvl5pPr>
          </a:lstStyle>
          <a:p>
            <a:pPr lvl="0"/>
            <a:r>
              <a:rPr lang="en-US" dirty="0"/>
              <a:t>Click to add content</a:t>
            </a:r>
          </a:p>
          <a:p>
            <a:pPr lvl="1"/>
            <a:r>
              <a:rPr lang="en-US" dirty="0"/>
              <a:t>Second level</a:t>
            </a:r>
          </a:p>
          <a:p>
            <a:pPr lvl="2"/>
            <a:r>
              <a:rPr lang="en-US" dirty="0"/>
              <a:t>Third level</a:t>
            </a:r>
          </a:p>
          <a:p>
            <a:pPr lvl="3"/>
            <a:endParaRPr lang="en-US" dirty="0"/>
          </a:p>
        </p:txBody>
      </p:sp>
      <p:sp>
        <p:nvSpPr>
          <p:cNvPr id="2" name="Content Placeholder 5">
            <a:extLst>
              <a:ext uri="{FF2B5EF4-FFF2-40B4-BE49-F238E27FC236}">
                <a16:creationId xmlns:a16="http://schemas.microsoft.com/office/drawing/2014/main" id="{3AC171DA-232D-44C1-6B93-40BACB298F4B}"/>
              </a:ext>
            </a:extLst>
          </p:cNvPr>
          <p:cNvSpPr>
            <a:spLocks noGrp="1"/>
          </p:cNvSpPr>
          <p:nvPr>
            <p:ph sz="quarter" idx="15" hasCustomPrompt="1"/>
          </p:nvPr>
        </p:nvSpPr>
        <p:spPr>
          <a:xfrm>
            <a:off x="594360" y="2810595"/>
            <a:ext cx="5198269" cy="3319513"/>
          </a:xfrm>
        </p:spPr>
        <p:txBody>
          <a:bodyPr lIns="0" tIns="45720" rIns="0" bIns="0">
            <a:normAutofit/>
          </a:bodyPr>
          <a:lstStyle>
            <a:lvl1pPr marL="0" indent="0">
              <a:spcBef>
                <a:spcPts val="1800"/>
              </a:spcBef>
              <a:buFont typeface="Arial" panose="020B0604020202020204" pitchFamily="34" charset="0"/>
              <a:buNone/>
              <a:defRPr sz="2000"/>
            </a:lvl1pPr>
            <a:lvl2pPr marL="283464" indent="-283464">
              <a:spcBef>
                <a:spcPts val="1800"/>
              </a:spcBef>
              <a:defRPr sz="2000"/>
            </a:lvl2pPr>
            <a:lvl3pPr marL="548640" indent="-283464">
              <a:spcBef>
                <a:spcPts val="1800"/>
              </a:spcBef>
              <a:defRPr sz="2000"/>
            </a:lvl3pPr>
            <a:lvl4pPr marL="822960" indent="-283464">
              <a:spcBef>
                <a:spcPts val="1800"/>
              </a:spcBef>
              <a:defRPr sz="2000"/>
            </a:lvl4pPr>
            <a:lvl5pPr marL="1005840" indent="-283464">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fld id="{294A09A9-5501-47C1-A89A-A340965A2BE2}" type="slidenum">
              <a:rPr lang="en-US" smtClean="0"/>
              <a:pPr/>
              <a:t>‹#›</a:t>
            </a:fld>
            <a:endParaRPr lang="en-US" dirty="0">
              <a:latin typeface="+mn-lt"/>
            </a:endParaRP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endParaRPr lang="en-US" dirty="0">
              <a:latin typeface="+mn-lt"/>
            </a:endParaRPr>
          </a:p>
        </p:txBody>
      </p:sp>
    </p:spTree>
    <p:extLst>
      <p:ext uri="{BB962C8B-B14F-4D97-AF65-F5344CB8AC3E}">
        <p14:creationId xmlns:p14="http://schemas.microsoft.com/office/powerpoint/2010/main" val="554606805"/>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Content and Picture">
    <p:bg>
      <p:bgPr>
        <a:solidFill>
          <a:schemeClr val="tx1"/>
        </a:solidFill>
        <a:effectLst/>
      </p:bgPr>
    </p:bg>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575310" y="278129"/>
            <a:ext cx="5063490" cy="2354026"/>
          </a:xfrm>
          <a:prstGeom prst="rect">
            <a:avLst/>
          </a:prstGeom>
        </p:spPr>
        <p:txBody>
          <a:bodyPr lIns="0" tIns="0" rIns="0" bIns="0" anchor="b" anchorCtr="0">
            <a:noAutofit/>
          </a:bodyPr>
          <a:lstStyle>
            <a:lvl1pPr>
              <a:defRPr sz="4400" b="1" i="0">
                <a:solidFill>
                  <a:schemeClr val="bg1"/>
                </a:solidFill>
                <a:latin typeface="+mj-lt"/>
              </a:defRPr>
            </a:lvl1pPr>
          </a:lstStyle>
          <a:p>
            <a:r>
              <a:rPr lang="en-US" dirty="0"/>
              <a:t>Click to add title </a:t>
            </a:r>
          </a:p>
        </p:txBody>
      </p:sp>
      <p:sp>
        <p:nvSpPr>
          <p:cNvPr id="3" name="Content Placeholder 5">
            <a:extLst>
              <a:ext uri="{FF2B5EF4-FFF2-40B4-BE49-F238E27FC236}">
                <a16:creationId xmlns:a16="http://schemas.microsoft.com/office/drawing/2014/main" id="{1EF4505D-6803-3813-7738-049963427819}"/>
              </a:ext>
            </a:extLst>
          </p:cNvPr>
          <p:cNvSpPr>
            <a:spLocks noGrp="1"/>
          </p:cNvSpPr>
          <p:nvPr>
            <p:ph sz="quarter" idx="16" hasCustomPrompt="1"/>
          </p:nvPr>
        </p:nvSpPr>
        <p:spPr>
          <a:xfrm>
            <a:off x="594360" y="3279579"/>
            <a:ext cx="5044440" cy="2994415"/>
          </a:xfrm>
        </p:spPr>
        <p:txBody>
          <a:bodyPr lIns="0" tIns="228600" rIns="0" bIns="0">
            <a:normAutofit/>
          </a:bodyPr>
          <a:lstStyle>
            <a:lvl1pPr marL="0" indent="0">
              <a:spcBef>
                <a:spcPts val="1800"/>
              </a:spcBef>
              <a:buFont typeface="Arial" panose="020B0604020202020204" pitchFamily="34" charset="0"/>
              <a:buNone/>
              <a:defRPr sz="2000"/>
            </a:lvl1pPr>
            <a:lvl2pPr indent="-283464">
              <a:spcBef>
                <a:spcPts val="1800"/>
              </a:spcBef>
              <a:defRPr sz="2000"/>
            </a:lvl2pPr>
            <a:lvl3pPr indent="-283464">
              <a:spcBef>
                <a:spcPts val="1800"/>
              </a:spcBef>
              <a:defRPr sz="2000"/>
            </a:lvl3pPr>
            <a:lvl4pPr indent="-283464">
              <a:spcBef>
                <a:spcPts val="1800"/>
              </a:spcBef>
              <a:defRPr sz="2000"/>
            </a:lvl4pPr>
            <a:lvl5pPr indent="-283464">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594360" y="2997459"/>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
        <p:nvSpPr>
          <p:cNvPr id="12" name="Picture Placeholder 11">
            <a:extLst>
              <a:ext uri="{FF2B5EF4-FFF2-40B4-BE49-F238E27FC236}">
                <a16:creationId xmlns:a16="http://schemas.microsoft.com/office/drawing/2014/main" id="{4658637A-5D36-6127-19BC-C203E23FA49F}"/>
              </a:ext>
            </a:extLst>
          </p:cNvPr>
          <p:cNvSpPr>
            <a:spLocks noGrp="1"/>
          </p:cNvSpPr>
          <p:nvPr>
            <p:ph type="pic" sz="quarter" idx="15"/>
          </p:nvPr>
        </p:nvSpPr>
        <p:spPr>
          <a:xfrm>
            <a:off x="6096000" y="0"/>
            <a:ext cx="6118225" cy="6858000"/>
          </a:xfrm>
        </p:spPr>
        <p:txBody>
          <a:bodyPr>
            <a:normAutofit/>
          </a:bodyPr>
          <a:lstStyle>
            <a:lvl1pPr marL="0" indent="0" algn="ctr">
              <a:buNone/>
              <a:defRPr sz="2000">
                <a:solidFill>
                  <a:schemeClr val="bg1"/>
                </a:solidFill>
              </a:defRPr>
            </a:lvl1pPr>
          </a:lstStyle>
          <a:p>
            <a:r>
              <a:rPr lang="en-US"/>
              <a:t>Click icon to add picture</a:t>
            </a:r>
            <a:endParaRPr lang="en-US" dirty="0"/>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fld id="{294A09A9-5501-47C1-A89A-A340965A2BE2}" type="slidenum">
              <a:rPr lang="en-US" smtClean="0"/>
              <a:pPr/>
              <a:t>‹#›</a:t>
            </a:fld>
            <a:endParaRPr lang="en-US" dirty="0">
              <a:latin typeface="+mn-lt"/>
            </a:endParaRP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endParaRPr lang="en-US" dirty="0">
              <a:latin typeface="+mn-lt"/>
            </a:endParaRPr>
          </a:p>
        </p:txBody>
      </p:sp>
    </p:spTree>
    <p:extLst>
      <p:ext uri="{BB962C8B-B14F-4D97-AF65-F5344CB8AC3E}">
        <p14:creationId xmlns:p14="http://schemas.microsoft.com/office/powerpoint/2010/main" val="1429319764"/>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EED84C6-50E6-6C43-8031-AFF6268E0C06}"/>
              </a:ext>
            </a:extLst>
          </p:cNvPr>
          <p:cNvSpPr>
            <a:spLocks noGrp="1"/>
          </p:cNvSpPr>
          <p:nvPr>
            <p:ph type="body" idx="1"/>
          </p:nvPr>
        </p:nvSpPr>
        <p:spPr>
          <a:xfrm>
            <a:off x="594360" y="1825625"/>
            <a:ext cx="1038225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Title Placeholder 11">
            <a:extLst>
              <a:ext uri="{FF2B5EF4-FFF2-40B4-BE49-F238E27FC236}">
                <a16:creationId xmlns:a16="http://schemas.microsoft.com/office/drawing/2014/main" id="{D41FC0AE-253D-D242-9C88-017078F8A23A}"/>
              </a:ext>
            </a:extLst>
          </p:cNvPr>
          <p:cNvSpPr>
            <a:spLocks noGrp="1"/>
          </p:cNvSpPr>
          <p:nvPr>
            <p:ph type="title"/>
          </p:nvPr>
        </p:nvSpPr>
        <p:spPr>
          <a:xfrm>
            <a:off x="594360" y="365125"/>
            <a:ext cx="104013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0" name="Date Placeholder 3">
            <a:extLst>
              <a:ext uri="{FF2B5EF4-FFF2-40B4-BE49-F238E27FC236}">
                <a16:creationId xmlns:a16="http://schemas.microsoft.com/office/drawing/2014/main" id="{EF47083A-6D76-4B4D-87CA-E08E212F781D}"/>
              </a:ext>
            </a:extLst>
          </p:cNvPr>
          <p:cNvSpPr>
            <a:spLocks noGrp="1"/>
          </p:cNvSpPr>
          <p:nvPr>
            <p:ph type="dt" sz="half" idx="2"/>
          </p:nvPr>
        </p:nvSpPr>
        <p:spPr>
          <a:xfrm>
            <a:off x="1133648" y="6332220"/>
            <a:ext cx="1313180" cy="247651"/>
          </a:xfrm>
          <a:prstGeom prst="rect">
            <a:avLst/>
          </a:prstGeom>
        </p:spPr>
        <p:txBody>
          <a:bodyPr vert="horz" lIns="0" tIns="0" rIns="0" bIns="0" rtlCol="0" anchor="t" anchorCtr="0"/>
          <a:lstStyle>
            <a:lvl1pPr algn="l">
              <a:defRPr sz="1100" b="0" i="0">
                <a:solidFill>
                  <a:schemeClr val="bg1"/>
                </a:solidFill>
                <a:latin typeface="+mn-lt"/>
              </a:defRPr>
            </a:lvl1pPr>
          </a:lstStyle>
          <a:p>
            <a:endParaRPr lang="en-US" dirty="0">
              <a:latin typeface="+mn-lt"/>
            </a:endParaRPr>
          </a:p>
        </p:txBody>
      </p:sp>
      <p:sp>
        <p:nvSpPr>
          <p:cNvPr id="32" name="Slide Number Placeholder 5">
            <a:extLst>
              <a:ext uri="{FF2B5EF4-FFF2-40B4-BE49-F238E27FC236}">
                <a16:creationId xmlns:a16="http://schemas.microsoft.com/office/drawing/2014/main" id="{C8ADA0DF-3751-9A48-8A21-59F01C782D7C}"/>
              </a:ext>
            </a:extLst>
          </p:cNvPr>
          <p:cNvSpPr>
            <a:spLocks noGrp="1"/>
          </p:cNvSpPr>
          <p:nvPr>
            <p:ph type="sldNum" sz="quarter" idx="4"/>
          </p:nvPr>
        </p:nvSpPr>
        <p:spPr>
          <a:xfrm>
            <a:off x="594360" y="6332220"/>
            <a:ext cx="523240" cy="247651"/>
          </a:xfrm>
          <a:prstGeom prst="rect">
            <a:avLst/>
          </a:prstGeom>
        </p:spPr>
        <p:txBody>
          <a:bodyPr vert="horz" lIns="0" tIns="0" rIns="0" bIns="0" rtlCol="0" anchor="t" anchorCtr="0"/>
          <a:lstStyle>
            <a:lvl1pPr algn="l">
              <a:defRPr sz="1100" b="1" i="0">
                <a:solidFill>
                  <a:schemeClr val="bg1"/>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3515892240"/>
      </p:ext>
    </p:extLst>
  </p:cSld>
  <p:clrMap bg1="dk1" tx1="lt1" bg2="dk2" tx2="lt2" accent1="accent1" accent2="accent2" accent3="accent3" accent4="accent4" accent5="accent5" accent6="accent6" hlink="hlink" folHlink="folHlink"/>
  <p:sldLayoutIdLst>
    <p:sldLayoutId id="2147483711" r:id="rId1"/>
    <p:sldLayoutId id="2147483698" r:id="rId2"/>
    <p:sldLayoutId id="2147483710" r:id="rId3"/>
    <p:sldLayoutId id="2147483700" r:id="rId4"/>
    <p:sldLayoutId id="2147483701" r:id="rId5"/>
    <p:sldLayoutId id="2147483659" r:id="rId6"/>
    <p:sldLayoutId id="2147483709" r:id="rId7"/>
    <p:sldLayoutId id="2147483708" r:id="rId8"/>
    <p:sldLayoutId id="2147483707" r:id="rId9"/>
    <p:sldLayoutId id="2147483706" r:id="rId10"/>
    <p:sldLayoutId id="2147483705" r:id="rId11"/>
    <p:sldLayoutId id="2147483704" r:id="rId12"/>
    <p:sldLayoutId id="2147483703" r:id="rId13"/>
  </p:sldLayoutIdLst>
  <p:hf sldNum="0" hdr="0" ftr="0" dt="0"/>
  <p:txStyles>
    <p:titleStyle>
      <a:lvl1pPr algn="l" defTabSz="914400" rtl="0" eaLnBrk="1" latinLnBrk="0" hangingPunct="1">
        <a:lnSpc>
          <a:spcPct val="80000"/>
        </a:lnSpc>
        <a:spcBef>
          <a:spcPct val="0"/>
        </a:spcBef>
        <a:buNone/>
        <a:defRPr sz="4400" b="1" i="0" kern="1200" spc="100" baseline="0">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83464" algn="l" defTabSz="914400" rtl="0" eaLnBrk="1" latinLnBrk="0" hangingPunct="1">
        <a:lnSpc>
          <a:spcPct val="90000"/>
        </a:lnSpc>
        <a:spcBef>
          <a:spcPts val="1000"/>
        </a:spcBef>
        <a:buFont typeface="Arial" panose="020B0604020202020204" pitchFamily="34" charset="0"/>
        <a:buChar char="•"/>
        <a:defRPr sz="2800" b="0" i="0" kern="1200">
          <a:solidFill>
            <a:schemeClr val="bg1"/>
          </a:solidFill>
          <a:latin typeface="+mn-lt"/>
          <a:ea typeface="+mn-ea"/>
          <a:cs typeface="+mn-cs"/>
        </a:defRPr>
      </a:lvl1pPr>
      <a:lvl2pPr marL="685800" indent="-283464" algn="l" defTabSz="914400" rtl="0" eaLnBrk="1" latinLnBrk="0" hangingPunct="1">
        <a:lnSpc>
          <a:spcPct val="90000"/>
        </a:lnSpc>
        <a:spcBef>
          <a:spcPts val="500"/>
        </a:spcBef>
        <a:buFont typeface="Arial" panose="020B0604020202020204" pitchFamily="34" charset="0"/>
        <a:buChar char="•"/>
        <a:defRPr sz="2400" b="0" i="0" kern="1200">
          <a:solidFill>
            <a:schemeClr val="bg1"/>
          </a:solidFill>
          <a:latin typeface="+mn-lt"/>
          <a:ea typeface="+mn-ea"/>
          <a:cs typeface="+mn-cs"/>
        </a:defRPr>
      </a:lvl2pPr>
      <a:lvl3pPr marL="1143000" indent="-283464" algn="l" defTabSz="914400" rtl="0" eaLnBrk="1" latinLnBrk="0" hangingPunct="1">
        <a:lnSpc>
          <a:spcPct val="90000"/>
        </a:lnSpc>
        <a:spcBef>
          <a:spcPts val="500"/>
        </a:spcBef>
        <a:buFont typeface="Arial" panose="020B0604020202020204" pitchFamily="34" charset="0"/>
        <a:buChar char="•"/>
        <a:defRPr sz="2000" b="0" i="0" kern="1200">
          <a:solidFill>
            <a:schemeClr val="bg1"/>
          </a:solidFill>
          <a:latin typeface="+mn-lt"/>
          <a:ea typeface="+mn-ea"/>
          <a:cs typeface="+mn-cs"/>
        </a:defRPr>
      </a:lvl3pPr>
      <a:lvl4pPr marL="1600200" indent="-283464"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mn-lt"/>
          <a:ea typeface="+mn-ea"/>
          <a:cs typeface="+mn-cs"/>
        </a:defRPr>
      </a:lvl4pPr>
      <a:lvl5pPr marL="2057400" indent="-283464"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A4A3A4"/>
          </p15:clr>
        </p15:guide>
        <p15:guide id="2" pos="3840">
          <p15:clr>
            <a:srgbClr val="A4A3A4"/>
          </p15:clr>
        </p15:guide>
        <p15:guide id="3" pos="240">
          <p15:clr>
            <a:srgbClr val="547EBF"/>
          </p15:clr>
        </p15:guide>
        <p15:guide id="4" orient="horz" pos="240">
          <p15:clr>
            <a:srgbClr val="547EBF"/>
          </p15:clr>
        </p15:guide>
        <p15:guide id="5" pos="7440">
          <p15:clr>
            <a:srgbClr val="547EBF"/>
          </p15:clr>
        </p15:guide>
        <p15:guide id="6" orient="horz" pos="4080">
          <p15:clr>
            <a:srgbClr val="547EBF"/>
          </p15:clr>
        </p15:guide>
        <p15:guide id="7" pos="600" userDrawn="1">
          <p15:clr>
            <a:srgbClr val="547EBF"/>
          </p15:clr>
        </p15:guide>
        <p15:guide id="8" pos="3720">
          <p15:clr>
            <a:srgbClr val="547EBF"/>
          </p15:clr>
        </p15:guide>
        <p15:guide id="9" pos="2112">
          <p15:clr>
            <a:srgbClr val="547EBF"/>
          </p15:clr>
        </p15:guide>
        <p15:guide id="10" pos="1848">
          <p15:clr>
            <a:srgbClr val="547EBF"/>
          </p15:clr>
        </p15:guide>
        <p15:guide id="11" pos="5568">
          <p15:clr>
            <a:srgbClr val="547EBF"/>
          </p15:clr>
        </p15:guide>
        <p15:guide id="12" pos="5832">
          <p15:clr>
            <a:srgbClr val="547EBF"/>
          </p15:clr>
        </p15:guide>
        <p15:guide id="13" pos="4968">
          <p15:clr>
            <a:srgbClr val="9FCC3B"/>
          </p15:clr>
        </p15:guide>
        <p15:guide id="14" pos="5208">
          <p15:clr>
            <a:srgbClr val="9FCC3B"/>
          </p15:clr>
        </p15:guide>
        <p15:guide id="15" pos="2712">
          <p15:clr>
            <a:srgbClr val="9FCC3B"/>
          </p15:clr>
        </p15:guide>
        <p15:guide id="16" pos="2472">
          <p15:clr>
            <a:srgbClr val="9FCC3B"/>
          </p15:clr>
        </p15:guide>
        <p15:guide id="17" pos="394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B1D9D6-2977-ABCD-FDF8-51AFA5064E54}"/>
              </a:ext>
            </a:extLst>
          </p:cNvPr>
          <p:cNvSpPr>
            <a:spLocks noGrp="1"/>
          </p:cNvSpPr>
          <p:nvPr>
            <p:ph type="ctrTitle"/>
          </p:nvPr>
        </p:nvSpPr>
        <p:spPr>
          <a:xfrm>
            <a:off x="6299835" y="430529"/>
            <a:ext cx="5486400" cy="3291840"/>
          </a:xfrm>
        </p:spPr>
        <p:txBody>
          <a:bodyPr vert="horz" lIns="0" tIns="0" rIns="0" bIns="0" rtlCol="0" anchor="b">
            <a:normAutofit/>
          </a:bodyPr>
          <a:lstStyle/>
          <a:p>
            <a:r>
              <a:rPr lang="en-US" sz="5100" b="1" i="0" kern="1200" spc="100" baseline="0" dirty="0">
                <a:latin typeface="+mj-lt"/>
                <a:ea typeface="+mj-ea"/>
                <a:cs typeface="+mj-cs"/>
              </a:rPr>
              <a:t>§1202 Tax-Free Stock Gains</a:t>
            </a:r>
            <a:br>
              <a:rPr lang="en-US" sz="5100" b="1" i="0" kern="1200" spc="100" baseline="0" dirty="0">
                <a:latin typeface="+mj-lt"/>
                <a:ea typeface="+mj-ea"/>
                <a:cs typeface="+mj-cs"/>
              </a:rPr>
            </a:br>
            <a:br>
              <a:rPr lang="en-US" sz="5100" b="1" i="0" kern="1200" spc="100" baseline="0" dirty="0">
                <a:latin typeface="+mj-lt"/>
                <a:ea typeface="+mj-ea"/>
                <a:cs typeface="+mj-cs"/>
              </a:rPr>
            </a:br>
            <a:r>
              <a:rPr lang="en-US" sz="5100" b="1" i="0" kern="1200" spc="100" baseline="0" dirty="0">
                <a:latin typeface="+mj-lt"/>
                <a:ea typeface="+mj-ea"/>
                <a:cs typeface="+mj-cs"/>
              </a:rPr>
              <a:t>Larry Marietta, CPA</a:t>
            </a:r>
          </a:p>
        </p:txBody>
      </p:sp>
      <p:pic>
        <p:nvPicPr>
          <p:cNvPr id="5" name="Picture 4" descr="A green letter in a square with arrows&#10;&#10;AI-generated content may be incorrect.">
            <a:extLst>
              <a:ext uri="{FF2B5EF4-FFF2-40B4-BE49-F238E27FC236}">
                <a16:creationId xmlns:a16="http://schemas.microsoft.com/office/drawing/2014/main" id="{99536ECD-E9FA-39B7-9558-26646622B7D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25220"/>
            <a:ext cx="5791200" cy="5807559"/>
          </a:xfrm>
          <a:prstGeom prst="rect">
            <a:avLst/>
          </a:prstGeom>
          <a:noFill/>
        </p:spPr>
      </p:pic>
      <p:sp>
        <p:nvSpPr>
          <p:cNvPr id="3" name="TextBox 2">
            <a:extLst>
              <a:ext uri="{FF2B5EF4-FFF2-40B4-BE49-F238E27FC236}">
                <a16:creationId xmlns:a16="http://schemas.microsoft.com/office/drawing/2014/main" id="{A83EF166-E9AC-9DCF-23D0-E603F88E76D3}"/>
              </a:ext>
            </a:extLst>
          </p:cNvPr>
          <p:cNvSpPr txBox="1"/>
          <p:nvPr/>
        </p:nvSpPr>
        <p:spPr>
          <a:xfrm>
            <a:off x="6299835" y="4568602"/>
            <a:ext cx="5486400" cy="1645920"/>
          </a:xfrm>
          <a:prstGeom prst="rect">
            <a:avLst/>
          </a:prstGeom>
        </p:spPr>
        <p:txBody>
          <a:bodyPr vert="horz" lIns="0" tIns="0" rIns="0" bIns="0" rtlCol="0">
            <a:normAutofit/>
          </a:bodyPr>
          <a:lstStyle/>
          <a:p>
            <a:pPr>
              <a:lnSpc>
                <a:spcPct val="90000"/>
              </a:lnSpc>
              <a:spcBef>
                <a:spcPts val="1000"/>
              </a:spcBef>
            </a:pPr>
            <a:endParaRPr lang="en-US" sz="2400" b="1" i="0" kern="1200" dirty="0">
              <a:solidFill>
                <a:schemeClr val="tx2">
                  <a:lumMod val="75000"/>
                </a:schemeClr>
              </a:solidFill>
              <a:latin typeface="+mn-lt"/>
              <a:ea typeface="+mn-ea"/>
              <a:cs typeface="+mn-cs"/>
            </a:endParaRPr>
          </a:p>
        </p:txBody>
      </p:sp>
    </p:spTree>
    <p:extLst>
      <p:ext uri="{BB962C8B-B14F-4D97-AF65-F5344CB8AC3E}">
        <p14:creationId xmlns:p14="http://schemas.microsoft.com/office/powerpoint/2010/main" val="3390304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2422FA-7A1A-042A-A9F7-EBE8FDDF6B79}"/>
              </a:ext>
            </a:extLst>
          </p:cNvPr>
          <p:cNvSpPr>
            <a:spLocks noGrp="1"/>
          </p:cNvSpPr>
          <p:nvPr>
            <p:ph type="title"/>
          </p:nvPr>
        </p:nvSpPr>
        <p:spPr/>
        <p:txBody>
          <a:bodyPr/>
          <a:lstStyle/>
          <a:p>
            <a:r>
              <a:rPr lang="en-US" dirty="0"/>
              <a:t>How §1202 QSBS Stock is Acquired</a:t>
            </a:r>
          </a:p>
        </p:txBody>
      </p:sp>
      <p:sp>
        <p:nvSpPr>
          <p:cNvPr id="5" name="TextBox 4">
            <a:extLst>
              <a:ext uri="{FF2B5EF4-FFF2-40B4-BE49-F238E27FC236}">
                <a16:creationId xmlns:a16="http://schemas.microsoft.com/office/drawing/2014/main" id="{15BD4CD1-2B74-DDAF-8F02-DE45F57C72D4}"/>
              </a:ext>
            </a:extLst>
          </p:cNvPr>
          <p:cNvSpPr txBox="1"/>
          <p:nvPr/>
        </p:nvSpPr>
        <p:spPr>
          <a:xfrm>
            <a:off x="624769" y="2290273"/>
            <a:ext cx="10942462" cy="4247317"/>
          </a:xfrm>
          <a:prstGeom prst="rect">
            <a:avLst/>
          </a:prstGeom>
          <a:noFill/>
        </p:spPr>
        <p:txBody>
          <a:bodyPr wrap="square" rtlCol="0">
            <a:spAutoFit/>
          </a:bodyPr>
          <a:lstStyle/>
          <a:p>
            <a:pPr marL="285750" indent="-285750">
              <a:buFont typeface="Arial" panose="020B0604020202020204" pitchFamily="34" charset="0"/>
              <a:buChar char="•"/>
            </a:pPr>
            <a:r>
              <a:rPr lang="en-US" dirty="0">
                <a:solidFill>
                  <a:schemeClr val="bg1"/>
                </a:solidFill>
              </a:rPr>
              <a:t>No Special IRS Form although follow all pre-qualifications previously mentioned</a:t>
            </a:r>
          </a:p>
          <a:p>
            <a:pPr marL="285750" indent="-285750">
              <a:buFont typeface="Arial" panose="020B0604020202020204" pitchFamily="34" charset="0"/>
              <a:buChar char="•"/>
            </a:pPr>
            <a:r>
              <a:rPr lang="en-US" dirty="0">
                <a:solidFill>
                  <a:schemeClr val="bg1"/>
                </a:solidFill>
              </a:rPr>
              <a:t>C Corporation must be formed (no S Corporation) may be a LLC taxed as C Corporation</a:t>
            </a:r>
          </a:p>
          <a:p>
            <a:pPr marL="285750" indent="-285750">
              <a:buFont typeface="Arial" panose="020B0604020202020204" pitchFamily="34" charset="0"/>
              <a:buChar char="•"/>
            </a:pPr>
            <a:r>
              <a:rPr lang="en-US" dirty="0">
                <a:solidFill>
                  <a:schemeClr val="bg1"/>
                </a:solidFill>
              </a:rPr>
              <a:t>An S Corporation transformed to C Corporation may issue QSBS but not the previous S Corporation Stock, and previous S Corporation stock cannot be converted to QSBS</a:t>
            </a:r>
          </a:p>
          <a:p>
            <a:pPr marL="285750" indent="-285750">
              <a:buFont typeface="Arial" panose="020B0604020202020204" pitchFamily="34" charset="0"/>
              <a:buChar char="•"/>
            </a:pPr>
            <a:r>
              <a:rPr lang="en-US" dirty="0">
                <a:solidFill>
                  <a:schemeClr val="bg1"/>
                </a:solidFill>
              </a:rPr>
              <a:t>Prepare and deliver stock certificates or have book records (cap table) specifying number of shares, date of issuance, consideration paid, and any restrictions</a:t>
            </a:r>
          </a:p>
          <a:p>
            <a:pPr marL="285750" indent="-285750">
              <a:buFont typeface="Arial" panose="020B0604020202020204" pitchFamily="34" charset="0"/>
              <a:buChar char="•"/>
            </a:pPr>
            <a:r>
              <a:rPr lang="en-US" dirty="0">
                <a:solidFill>
                  <a:schemeClr val="bg1"/>
                </a:solidFill>
              </a:rPr>
              <a:t>Issue shares to the investor at “original issuance”</a:t>
            </a:r>
          </a:p>
          <a:p>
            <a:pPr marL="742950" lvl="1" indent="-285750">
              <a:buFont typeface="Arial" panose="020B0604020202020204" pitchFamily="34" charset="0"/>
              <a:buChar char="•"/>
            </a:pPr>
            <a:r>
              <a:rPr lang="en-US" dirty="0">
                <a:solidFill>
                  <a:schemeClr val="bg1"/>
                </a:solidFill>
              </a:rPr>
              <a:t>Have board of directors formally approve stock issuance and record written minutes</a:t>
            </a:r>
          </a:p>
          <a:p>
            <a:pPr marL="742950" lvl="1" indent="-285750">
              <a:buFont typeface="Arial" panose="020B0604020202020204" pitchFamily="34" charset="0"/>
              <a:buChar char="•"/>
            </a:pPr>
            <a:r>
              <a:rPr lang="en-US" dirty="0">
                <a:solidFill>
                  <a:schemeClr val="bg1"/>
                </a:solidFill>
              </a:rPr>
              <a:t>Companies may add a legend or separate memo noting company believes shares intend to qualify as 1202 QSBS</a:t>
            </a:r>
          </a:p>
          <a:p>
            <a:pPr marL="742950" lvl="1" indent="-285750">
              <a:buFont typeface="Arial" panose="020B0604020202020204" pitchFamily="34" charset="0"/>
              <a:buChar char="•"/>
            </a:pPr>
            <a:r>
              <a:rPr lang="en-US" dirty="0">
                <a:solidFill>
                  <a:schemeClr val="bg1"/>
                </a:solidFill>
              </a:rPr>
              <a:t>Helps for shareholders to keep track of issuance date and correspond to holding period</a:t>
            </a:r>
          </a:p>
          <a:p>
            <a:pPr marL="285750" indent="-285750">
              <a:buFont typeface="Arial" panose="020B0604020202020204" pitchFamily="34" charset="0"/>
              <a:buChar char="•"/>
            </a:pPr>
            <a:r>
              <a:rPr lang="en-US" dirty="0">
                <a:solidFill>
                  <a:schemeClr val="bg1"/>
                </a:solidFill>
              </a:rPr>
              <a:t>Continue all qualifications to Corporation issuing QSBS</a:t>
            </a:r>
          </a:p>
          <a:p>
            <a:pPr marL="1200150" lvl="2" indent="-285750">
              <a:buFont typeface="Arial" panose="020B0604020202020204" pitchFamily="34" charset="0"/>
              <a:buChar char="•"/>
            </a:pPr>
            <a:r>
              <a:rPr lang="en-US" dirty="0">
                <a:solidFill>
                  <a:schemeClr val="bg1"/>
                </a:solidFill>
              </a:rPr>
              <a:t>Under $75 Million assets</a:t>
            </a:r>
          </a:p>
          <a:p>
            <a:pPr marL="1200150" lvl="2" indent="-285750">
              <a:buFont typeface="Arial" panose="020B0604020202020204" pitchFamily="34" charset="0"/>
              <a:buChar char="•"/>
            </a:pPr>
            <a:r>
              <a:rPr lang="en-US" dirty="0">
                <a:solidFill>
                  <a:schemeClr val="bg1"/>
                </a:solidFill>
              </a:rPr>
              <a:t>80% of assets used in Trade or Business</a:t>
            </a:r>
          </a:p>
          <a:p>
            <a:pPr marL="1200150" lvl="2" indent="-285750">
              <a:buFont typeface="Arial" panose="020B0604020202020204" pitchFamily="34" charset="0"/>
              <a:buChar char="•"/>
            </a:pPr>
            <a:r>
              <a:rPr lang="en-US" dirty="0">
                <a:solidFill>
                  <a:schemeClr val="bg1"/>
                </a:solidFill>
              </a:rPr>
              <a:t>Issued to Eligible Taxpayer</a:t>
            </a:r>
          </a:p>
        </p:txBody>
      </p:sp>
    </p:spTree>
    <p:extLst>
      <p:ext uri="{BB962C8B-B14F-4D97-AF65-F5344CB8AC3E}">
        <p14:creationId xmlns:p14="http://schemas.microsoft.com/office/powerpoint/2010/main" val="14705250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6D1488-A6DE-F90F-2C67-1C692A9E17DC}"/>
              </a:ext>
            </a:extLst>
          </p:cNvPr>
          <p:cNvSpPr>
            <a:spLocks noGrp="1"/>
          </p:cNvSpPr>
          <p:nvPr>
            <p:ph type="title"/>
          </p:nvPr>
        </p:nvSpPr>
        <p:spPr/>
        <p:txBody>
          <a:bodyPr/>
          <a:lstStyle/>
          <a:p>
            <a:r>
              <a:rPr lang="en-US" dirty="0"/>
              <a:t>Other Avenues for QSBS</a:t>
            </a:r>
          </a:p>
        </p:txBody>
      </p:sp>
      <p:sp>
        <p:nvSpPr>
          <p:cNvPr id="5" name="TextBox 4">
            <a:extLst>
              <a:ext uri="{FF2B5EF4-FFF2-40B4-BE49-F238E27FC236}">
                <a16:creationId xmlns:a16="http://schemas.microsoft.com/office/drawing/2014/main" id="{84DBAF48-5BFC-435F-0A2E-4BC15EFA9FE3}"/>
              </a:ext>
            </a:extLst>
          </p:cNvPr>
          <p:cNvSpPr txBox="1"/>
          <p:nvPr/>
        </p:nvSpPr>
        <p:spPr>
          <a:xfrm>
            <a:off x="594360" y="2162086"/>
            <a:ext cx="10596785" cy="4247317"/>
          </a:xfrm>
          <a:prstGeom prst="rect">
            <a:avLst/>
          </a:prstGeom>
          <a:noFill/>
        </p:spPr>
        <p:txBody>
          <a:bodyPr wrap="square" rtlCol="0">
            <a:spAutoFit/>
          </a:bodyPr>
          <a:lstStyle/>
          <a:p>
            <a:pPr marL="285750" indent="-285750">
              <a:buFont typeface="Arial" panose="020B0604020202020204" pitchFamily="34" charset="0"/>
              <a:buChar char="•"/>
            </a:pPr>
            <a:r>
              <a:rPr lang="en-US" dirty="0">
                <a:solidFill>
                  <a:schemeClr val="bg1"/>
                </a:solidFill>
              </a:rPr>
              <a:t>May rollover sale of QSBS stock if </a:t>
            </a:r>
            <a:r>
              <a:rPr lang="en-US" b="1" dirty="0">
                <a:solidFill>
                  <a:schemeClr val="bg1"/>
                </a:solidFill>
              </a:rPr>
              <a:t>after holding QSBS for six months and less than five years</a:t>
            </a:r>
            <a:r>
              <a:rPr lang="en-US" dirty="0">
                <a:solidFill>
                  <a:schemeClr val="bg1"/>
                </a:solidFill>
              </a:rPr>
              <a:t>, may defer gain</a:t>
            </a:r>
          </a:p>
          <a:p>
            <a:pPr marL="285750" indent="-285750">
              <a:buFont typeface="Arial" panose="020B0604020202020204" pitchFamily="34" charset="0"/>
              <a:buChar char="•"/>
            </a:pPr>
            <a:endParaRPr lang="en-US" dirty="0">
              <a:solidFill>
                <a:schemeClr val="bg1"/>
              </a:solidFill>
            </a:endParaRPr>
          </a:p>
          <a:p>
            <a:pPr marL="285750" indent="-285750">
              <a:buFont typeface="Arial" panose="020B0604020202020204" pitchFamily="34" charset="0"/>
              <a:buChar char="•"/>
            </a:pPr>
            <a:r>
              <a:rPr lang="en-US" dirty="0">
                <a:solidFill>
                  <a:schemeClr val="bg1"/>
                </a:solidFill>
              </a:rPr>
              <a:t>Reinvest proceeds in another QSBS within 60 days</a:t>
            </a:r>
          </a:p>
          <a:p>
            <a:pPr marL="285750" indent="-285750">
              <a:buFont typeface="Arial" panose="020B0604020202020204" pitchFamily="34" charset="0"/>
              <a:buChar char="•"/>
            </a:pPr>
            <a:endParaRPr lang="en-US" dirty="0">
              <a:solidFill>
                <a:schemeClr val="bg1"/>
              </a:solidFill>
            </a:endParaRPr>
          </a:p>
          <a:p>
            <a:pPr marL="285750" indent="-285750">
              <a:buFont typeface="Arial" panose="020B0604020202020204" pitchFamily="34" charset="0"/>
              <a:buChar char="•"/>
            </a:pPr>
            <a:r>
              <a:rPr lang="en-US" dirty="0">
                <a:solidFill>
                  <a:schemeClr val="bg1"/>
                </a:solidFill>
              </a:rPr>
              <a:t>The previous QSBS holding period is tacked on (meaning the time aggregates to new period)</a:t>
            </a:r>
          </a:p>
          <a:p>
            <a:pPr marL="285750" indent="-285750">
              <a:buFont typeface="Arial" panose="020B0604020202020204" pitchFamily="34" charset="0"/>
              <a:buChar char="•"/>
            </a:pPr>
            <a:endParaRPr lang="en-US" dirty="0">
              <a:solidFill>
                <a:schemeClr val="bg1"/>
              </a:solidFill>
            </a:endParaRPr>
          </a:p>
          <a:p>
            <a:pPr marL="742950" lvl="1" indent="-285750">
              <a:buFont typeface="Arial" panose="020B0604020202020204" pitchFamily="34" charset="0"/>
              <a:buChar char="•"/>
            </a:pPr>
            <a:r>
              <a:rPr lang="en-US" b="1" dirty="0">
                <a:solidFill>
                  <a:schemeClr val="bg1"/>
                </a:solidFill>
              </a:rPr>
              <a:t>Example:  </a:t>
            </a:r>
            <a:r>
              <a:rPr lang="en-US" dirty="0">
                <a:solidFill>
                  <a:schemeClr val="bg1"/>
                </a:solidFill>
              </a:rPr>
              <a:t>Lena is issued QSBS for $100,000 and holds it for Seven months then sells it for $500,000.  Lena then rolls it into a purchase of QSBS for $500,000.  Lena’s new Basis in QSBS is $100,000 ($500,000 less gain on first QSBS sale).  Lena starts the QSBS qualification clock at Seven months.</a:t>
            </a:r>
          </a:p>
          <a:p>
            <a:pPr marL="285750" indent="-285750">
              <a:buFont typeface="Arial" panose="020B0604020202020204" pitchFamily="34" charset="0"/>
              <a:buChar char="•"/>
            </a:pPr>
            <a:endParaRPr lang="en-US" dirty="0">
              <a:solidFill>
                <a:schemeClr val="bg1"/>
              </a:solidFill>
            </a:endParaRPr>
          </a:p>
          <a:p>
            <a:pPr marL="285750" indent="-285750">
              <a:buFont typeface="Arial" panose="020B0604020202020204" pitchFamily="34" charset="0"/>
              <a:buChar char="•"/>
            </a:pPr>
            <a:r>
              <a:rPr lang="en-US" dirty="0">
                <a:solidFill>
                  <a:schemeClr val="bg1"/>
                </a:solidFill>
              </a:rPr>
              <a:t>QSBS may also be granted through a previous S Corporation wishing to be C Corporation, by Direct Conversion with IRS S status revocation, or S Corporation mergers into C Corporation</a:t>
            </a:r>
          </a:p>
          <a:p>
            <a:pPr marL="742950" lvl="1" indent="-285750">
              <a:buFont typeface="Arial" panose="020B0604020202020204" pitchFamily="34" charset="0"/>
              <a:buChar char="•"/>
            </a:pPr>
            <a:r>
              <a:rPr lang="en-US" dirty="0">
                <a:solidFill>
                  <a:schemeClr val="bg1"/>
                </a:solidFill>
              </a:rPr>
              <a:t>Does not apply to original S Corporation Stock, only new formed C Corporation initial stock issuance</a:t>
            </a:r>
          </a:p>
        </p:txBody>
      </p:sp>
    </p:spTree>
    <p:extLst>
      <p:ext uri="{BB962C8B-B14F-4D97-AF65-F5344CB8AC3E}">
        <p14:creationId xmlns:p14="http://schemas.microsoft.com/office/powerpoint/2010/main" val="38408104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A50C45-A1F2-A745-5C47-7C5193D48F8E}"/>
              </a:ext>
            </a:extLst>
          </p:cNvPr>
          <p:cNvSpPr>
            <a:spLocks noGrp="1"/>
          </p:cNvSpPr>
          <p:nvPr>
            <p:ph type="title"/>
          </p:nvPr>
        </p:nvSpPr>
        <p:spPr/>
        <p:txBody>
          <a:bodyPr/>
          <a:lstStyle/>
          <a:p>
            <a:r>
              <a:rPr lang="en-US" dirty="0"/>
              <a:t>Real World Client Examples</a:t>
            </a:r>
          </a:p>
        </p:txBody>
      </p:sp>
      <p:sp>
        <p:nvSpPr>
          <p:cNvPr id="5" name="TextBox 4">
            <a:extLst>
              <a:ext uri="{FF2B5EF4-FFF2-40B4-BE49-F238E27FC236}">
                <a16:creationId xmlns:a16="http://schemas.microsoft.com/office/drawing/2014/main" id="{36F786C2-73C9-14FE-4BC8-42E8A40243E9}"/>
              </a:ext>
            </a:extLst>
          </p:cNvPr>
          <p:cNvSpPr txBox="1"/>
          <p:nvPr/>
        </p:nvSpPr>
        <p:spPr>
          <a:xfrm>
            <a:off x="578256" y="2486826"/>
            <a:ext cx="10804742" cy="923330"/>
          </a:xfrm>
          <a:prstGeom prst="rect">
            <a:avLst/>
          </a:prstGeom>
          <a:noFill/>
        </p:spPr>
        <p:txBody>
          <a:bodyPr wrap="square" rtlCol="0">
            <a:spAutoFit/>
          </a:bodyPr>
          <a:lstStyle/>
          <a:p>
            <a:pPr marL="285750" indent="-285750">
              <a:buFont typeface="Arial" panose="020B0604020202020204" pitchFamily="34" charset="0"/>
              <a:buChar char="•"/>
            </a:pPr>
            <a:r>
              <a:rPr lang="en-US" dirty="0">
                <a:solidFill>
                  <a:schemeClr val="bg1"/>
                </a:solidFill>
              </a:rPr>
              <a:t>Software engineer receives stake in company but is not Qualified Small Business Stock</a:t>
            </a:r>
          </a:p>
          <a:p>
            <a:pPr marL="285750" indent="-285750">
              <a:buFont typeface="Arial" panose="020B0604020202020204" pitchFamily="34" charset="0"/>
              <a:buChar char="•"/>
            </a:pPr>
            <a:r>
              <a:rPr lang="en-US" dirty="0">
                <a:solidFill>
                  <a:schemeClr val="bg1"/>
                </a:solidFill>
              </a:rPr>
              <a:t>Ten years later the company sells and delivers the portion of LTCG gains to Software Engineer</a:t>
            </a:r>
          </a:p>
          <a:p>
            <a:pPr marL="285750" indent="-285750">
              <a:buFont typeface="Arial" panose="020B0604020202020204" pitchFamily="34" charset="0"/>
              <a:buChar char="•"/>
            </a:pPr>
            <a:r>
              <a:rPr lang="en-US" dirty="0">
                <a:solidFill>
                  <a:schemeClr val="bg1"/>
                </a:solidFill>
              </a:rPr>
              <a:t>Client now owes LTCG on $2,000,000 ($400,000). </a:t>
            </a:r>
          </a:p>
        </p:txBody>
      </p:sp>
    </p:spTree>
    <p:extLst>
      <p:ext uri="{BB962C8B-B14F-4D97-AF65-F5344CB8AC3E}">
        <p14:creationId xmlns:p14="http://schemas.microsoft.com/office/powerpoint/2010/main" val="30419694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green letter in a square with arrows&#10;&#10;AI-generated content may be incorrect.">
            <a:extLst>
              <a:ext uri="{FF2B5EF4-FFF2-40B4-BE49-F238E27FC236}">
                <a16:creationId xmlns:a16="http://schemas.microsoft.com/office/drawing/2014/main" id="{1916A6F1-715F-796D-3418-61A56456C86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115040" y="5777999"/>
            <a:ext cx="1076960" cy="1080002"/>
          </a:xfrm>
          <a:prstGeom prst="rect">
            <a:avLst/>
          </a:prstGeom>
        </p:spPr>
      </p:pic>
      <p:sp>
        <p:nvSpPr>
          <p:cNvPr id="2" name="Title 1">
            <a:extLst>
              <a:ext uri="{FF2B5EF4-FFF2-40B4-BE49-F238E27FC236}">
                <a16:creationId xmlns:a16="http://schemas.microsoft.com/office/drawing/2014/main" id="{7DC4EF60-66B9-C15D-BEC3-480C804E028B}"/>
              </a:ext>
            </a:extLst>
          </p:cNvPr>
          <p:cNvSpPr>
            <a:spLocks noGrp="1"/>
          </p:cNvSpPr>
          <p:nvPr>
            <p:ph type="title"/>
          </p:nvPr>
        </p:nvSpPr>
        <p:spPr>
          <a:xfrm>
            <a:off x="594360" y="278129"/>
            <a:ext cx="9778365" cy="1772862"/>
          </a:xfrm>
        </p:spPr>
        <p:txBody>
          <a:bodyPr/>
          <a:lstStyle/>
          <a:p>
            <a:r>
              <a:rPr lang="en-US" dirty="0"/>
              <a:t>Case Study #1: 1202 QSBS </a:t>
            </a:r>
            <a:br>
              <a:rPr lang="en-US" dirty="0"/>
            </a:br>
            <a:r>
              <a:rPr lang="en-US" dirty="0"/>
              <a:t>C Corporation v S Corporation</a:t>
            </a:r>
          </a:p>
        </p:txBody>
      </p:sp>
      <p:pic>
        <p:nvPicPr>
          <p:cNvPr id="11" name="Picture 10">
            <a:extLst>
              <a:ext uri="{FF2B5EF4-FFF2-40B4-BE49-F238E27FC236}">
                <a16:creationId xmlns:a16="http://schemas.microsoft.com/office/drawing/2014/main" id="{C125DA81-0E96-26C7-D281-EA2DD312D7E6}"/>
              </a:ext>
            </a:extLst>
          </p:cNvPr>
          <p:cNvPicPr>
            <a:picLocks noChangeAspect="1"/>
          </p:cNvPicPr>
          <p:nvPr/>
        </p:nvPicPr>
        <p:blipFill>
          <a:blip r:embed="rId3"/>
          <a:stretch>
            <a:fillRect/>
          </a:stretch>
        </p:blipFill>
        <p:spPr>
          <a:xfrm>
            <a:off x="594359" y="2050991"/>
            <a:ext cx="10520681" cy="4807009"/>
          </a:xfrm>
          <a:prstGeom prst="rect">
            <a:avLst/>
          </a:prstGeom>
        </p:spPr>
      </p:pic>
    </p:spTree>
    <p:extLst>
      <p:ext uri="{BB962C8B-B14F-4D97-AF65-F5344CB8AC3E}">
        <p14:creationId xmlns:p14="http://schemas.microsoft.com/office/powerpoint/2010/main" val="11348333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95BF4D-9E94-A82F-2A6A-7D476834D484}"/>
              </a:ext>
            </a:extLst>
          </p:cNvPr>
          <p:cNvSpPr>
            <a:spLocks noGrp="1"/>
          </p:cNvSpPr>
          <p:nvPr>
            <p:ph type="title"/>
          </p:nvPr>
        </p:nvSpPr>
        <p:spPr/>
        <p:txBody>
          <a:bodyPr/>
          <a:lstStyle/>
          <a:p>
            <a:r>
              <a:rPr lang="en-US" dirty="0"/>
              <a:t>Case Study #1: 1202 QSBS </a:t>
            </a:r>
            <a:br>
              <a:rPr lang="en-US" dirty="0"/>
            </a:br>
            <a:r>
              <a:rPr lang="en-US" dirty="0"/>
              <a:t>C Corporation v S Corporation</a:t>
            </a:r>
          </a:p>
        </p:txBody>
      </p:sp>
      <p:sp>
        <p:nvSpPr>
          <p:cNvPr id="8" name="TextBox 7">
            <a:extLst>
              <a:ext uri="{FF2B5EF4-FFF2-40B4-BE49-F238E27FC236}">
                <a16:creationId xmlns:a16="http://schemas.microsoft.com/office/drawing/2014/main" id="{7910FAEB-A361-4CBE-1E32-753B8BDA9B81}"/>
              </a:ext>
            </a:extLst>
          </p:cNvPr>
          <p:cNvSpPr txBox="1"/>
          <p:nvPr/>
        </p:nvSpPr>
        <p:spPr>
          <a:xfrm>
            <a:off x="502066" y="5414400"/>
            <a:ext cx="11393680" cy="1443600"/>
          </a:xfrm>
          <a:prstGeom prst="rect">
            <a:avLst/>
          </a:prstGeom>
          <a:noFill/>
        </p:spPr>
        <p:txBody>
          <a:bodyPr wrap="square">
            <a:spAutoFit/>
          </a:bodyPr>
          <a:lstStyle/>
          <a:p>
            <a:pPr marR="0" lvl="0">
              <a:lnSpc>
                <a:spcPct val="115000"/>
              </a:lnSpc>
              <a:spcAft>
                <a:spcPts val="800"/>
              </a:spcAft>
              <a:buSzPts val="1000"/>
              <a:tabLst>
                <a:tab pos="457200" algn="l"/>
              </a:tabLst>
            </a:pPr>
            <a:r>
              <a:rPr lang="en-US" b="1" kern="100" dirty="0">
                <a:solidFill>
                  <a:schemeClr val="bg1"/>
                </a:solidFill>
                <a:latin typeface="Times New Roman" panose="02020603050405020304" pitchFamily="18" charset="0"/>
                <a:ea typeface="Aptos" panose="020B0004020202020204" pitchFamily="34" charset="0"/>
                <a:cs typeface="Times New Roman" panose="02020603050405020304" pitchFamily="18" charset="0"/>
              </a:rPr>
              <a:t>On sale Total 5 Year Tax</a:t>
            </a:r>
            <a:br>
              <a:rPr lang="en-US" b="1" kern="100" dirty="0">
                <a:solidFill>
                  <a:schemeClr val="bg1"/>
                </a:solidFill>
                <a:latin typeface="Times New Roman" panose="02020603050405020304" pitchFamily="18" charset="0"/>
                <a:ea typeface="Aptos" panose="020B0004020202020204" pitchFamily="34" charset="0"/>
                <a:cs typeface="Times New Roman" panose="02020603050405020304" pitchFamily="18" charset="0"/>
              </a:rPr>
            </a:br>
            <a:r>
              <a:rPr lang="en-US" kern="100" dirty="0">
                <a:solidFill>
                  <a:schemeClr val="bg1"/>
                </a:solidFill>
                <a:latin typeface="Times New Roman" panose="02020603050405020304" pitchFamily="18" charset="0"/>
                <a:ea typeface="Aptos" panose="020B0004020202020204" pitchFamily="34" charset="0"/>
                <a:cs typeface="Times New Roman" panose="02020603050405020304" pitchFamily="18" charset="0"/>
              </a:rPr>
              <a:t>C Corporation Shareholder - </a:t>
            </a:r>
            <a:r>
              <a:rPr lang="en-US" b="1" kern="100" dirty="0">
                <a:solidFill>
                  <a:schemeClr val="bg1"/>
                </a:solidFill>
                <a:latin typeface="Times New Roman" panose="02020603050405020304" pitchFamily="18" charset="0"/>
                <a:ea typeface="Aptos" panose="020B0004020202020204" pitchFamily="34" charset="0"/>
                <a:cs typeface="Times New Roman" panose="02020603050405020304" pitchFamily="18" charset="0"/>
              </a:rPr>
              <a:t>$513,585</a:t>
            </a:r>
            <a:br>
              <a:rPr lang="en-US" b="1" kern="100" dirty="0">
                <a:solidFill>
                  <a:schemeClr val="bg1"/>
                </a:solidFill>
                <a:latin typeface="Times New Roman" panose="02020603050405020304" pitchFamily="18" charset="0"/>
                <a:ea typeface="Aptos" panose="020B0004020202020204" pitchFamily="34" charset="0"/>
                <a:cs typeface="Times New Roman" panose="02020603050405020304" pitchFamily="18" charset="0"/>
              </a:rPr>
            </a:br>
            <a:r>
              <a:rPr lang="en-US" kern="100" dirty="0">
                <a:solidFill>
                  <a:schemeClr val="bg1"/>
                </a:solidFill>
                <a:latin typeface="Times New Roman" panose="02020603050405020304" pitchFamily="18" charset="0"/>
                <a:ea typeface="Aptos" panose="020B0004020202020204" pitchFamily="34" charset="0"/>
                <a:cs typeface="Times New Roman" panose="02020603050405020304" pitchFamily="18" charset="0"/>
              </a:rPr>
              <a:t>S corporation Shareholder - </a:t>
            </a:r>
            <a:r>
              <a:rPr lang="en-US" b="1" kern="100" dirty="0">
                <a:solidFill>
                  <a:schemeClr val="bg1"/>
                </a:solidFill>
                <a:latin typeface="Times New Roman" panose="02020603050405020304" pitchFamily="18" charset="0"/>
                <a:ea typeface="Aptos" panose="020B0004020202020204" pitchFamily="34" charset="0"/>
                <a:cs typeface="Times New Roman" panose="02020603050405020304" pitchFamily="18" charset="0"/>
              </a:rPr>
              <a:t>$647,210</a:t>
            </a:r>
          </a:p>
          <a:p>
            <a:pPr marR="0" lvl="0">
              <a:lnSpc>
                <a:spcPct val="115000"/>
              </a:lnSpc>
              <a:spcAft>
                <a:spcPts val="800"/>
              </a:spcAft>
              <a:buSzPts val="1000"/>
              <a:tabLst>
                <a:tab pos="457200" algn="l"/>
              </a:tabLst>
            </a:pPr>
            <a:r>
              <a:rPr lang="en-US" b="1" kern="100" dirty="0">
                <a:solidFill>
                  <a:schemeClr val="bg1"/>
                </a:solidFill>
                <a:latin typeface="Times New Roman" panose="02020603050405020304" pitchFamily="18" charset="0"/>
                <a:ea typeface="Aptos" panose="020B0004020202020204" pitchFamily="34" charset="0"/>
                <a:cs typeface="Times New Roman" panose="02020603050405020304" pitchFamily="18" charset="0"/>
              </a:rPr>
              <a:t>The 1202 QSBS gain exclusion creates a C Corporation Tax Benefit of $133,625</a:t>
            </a:r>
            <a:endParaRPr lang="en-US" kern="100" dirty="0">
              <a:solidFill>
                <a:schemeClr val="bg1"/>
              </a:solidFill>
              <a:latin typeface="Times New Roman" panose="02020603050405020304" pitchFamily="18" charset="0"/>
              <a:ea typeface="Aptos" panose="020B0004020202020204" pitchFamily="34" charset="0"/>
              <a:cs typeface="Times New Roman" panose="02020603050405020304" pitchFamily="18" charset="0"/>
            </a:endParaRPr>
          </a:p>
        </p:txBody>
      </p:sp>
      <p:pic>
        <p:nvPicPr>
          <p:cNvPr id="12" name="Picture 11">
            <a:extLst>
              <a:ext uri="{FF2B5EF4-FFF2-40B4-BE49-F238E27FC236}">
                <a16:creationId xmlns:a16="http://schemas.microsoft.com/office/drawing/2014/main" id="{2C921848-0750-8A66-F1C2-102C9F48FECA}"/>
              </a:ext>
            </a:extLst>
          </p:cNvPr>
          <p:cNvPicPr>
            <a:picLocks noChangeAspect="1"/>
          </p:cNvPicPr>
          <p:nvPr/>
        </p:nvPicPr>
        <p:blipFill>
          <a:blip r:embed="rId2"/>
          <a:stretch>
            <a:fillRect/>
          </a:stretch>
        </p:blipFill>
        <p:spPr>
          <a:xfrm>
            <a:off x="594360" y="1866293"/>
            <a:ext cx="10216071" cy="3610065"/>
          </a:xfrm>
          <a:prstGeom prst="rect">
            <a:avLst/>
          </a:prstGeom>
        </p:spPr>
      </p:pic>
    </p:spTree>
    <p:extLst>
      <p:ext uri="{BB962C8B-B14F-4D97-AF65-F5344CB8AC3E}">
        <p14:creationId xmlns:p14="http://schemas.microsoft.com/office/powerpoint/2010/main" val="3241242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green letter in a square with arrows&#10;&#10;AI-generated content may be incorrect.">
            <a:extLst>
              <a:ext uri="{FF2B5EF4-FFF2-40B4-BE49-F238E27FC236}">
                <a16:creationId xmlns:a16="http://schemas.microsoft.com/office/drawing/2014/main" id="{6B68BBA1-CE58-3DFC-6C03-3A6DE8D2DAB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61765" y="1987165"/>
            <a:ext cx="4857115" cy="4870835"/>
          </a:xfrm>
          <a:prstGeom prst="rect">
            <a:avLst/>
          </a:prstGeom>
        </p:spPr>
      </p:pic>
      <p:sp>
        <p:nvSpPr>
          <p:cNvPr id="2" name="Title 1">
            <a:extLst>
              <a:ext uri="{FF2B5EF4-FFF2-40B4-BE49-F238E27FC236}">
                <a16:creationId xmlns:a16="http://schemas.microsoft.com/office/drawing/2014/main" id="{F810C1B7-6E4E-3DEE-50C0-1CA3B14303EE}"/>
              </a:ext>
            </a:extLst>
          </p:cNvPr>
          <p:cNvSpPr>
            <a:spLocks noGrp="1"/>
          </p:cNvSpPr>
          <p:nvPr>
            <p:ph type="ctrTitle"/>
          </p:nvPr>
        </p:nvSpPr>
        <p:spPr>
          <a:xfrm>
            <a:off x="594360" y="411479"/>
            <a:ext cx="5486400" cy="3291840"/>
          </a:xfrm>
        </p:spPr>
        <p:txBody>
          <a:bodyPr/>
          <a:lstStyle/>
          <a:p>
            <a:r>
              <a:rPr lang="en-US" dirty="0"/>
              <a:t>Thank you!</a:t>
            </a:r>
          </a:p>
        </p:txBody>
      </p:sp>
      <p:sp>
        <p:nvSpPr>
          <p:cNvPr id="3" name="Text Placeholder 2">
            <a:extLst>
              <a:ext uri="{FF2B5EF4-FFF2-40B4-BE49-F238E27FC236}">
                <a16:creationId xmlns:a16="http://schemas.microsoft.com/office/drawing/2014/main" id="{8BE734F0-2DDD-AF70-F13D-F9E4C1929411}"/>
              </a:ext>
            </a:extLst>
          </p:cNvPr>
          <p:cNvSpPr>
            <a:spLocks noGrp="1"/>
          </p:cNvSpPr>
          <p:nvPr>
            <p:ph type="body" sz="quarter" idx="11"/>
          </p:nvPr>
        </p:nvSpPr>
        <p:spPr>
          <a:xfrm>
            <a:off x="594360" y="4549552"/>
            <a:ext cx="5486400" cy="1645920"/>
          </a:xfrm>
        </p:spPr>
        <p:txBody>
          <a:bodyPr/>
          <a:lstStyle/>
          <a:p>
            <a:r>
              <a:rPr lang="en-US" dirty="0"/>
              <a:t>Larry Marietta, CPA</a:t>
            </a:r>
          </a:p>
          <a:p>
            <a:r>
              <a:rPr lang="en-US" dirty="0"/>
              <a:t>317-2016-1040</a:t>
            </a:r>
          </a:p>
          <a:p>
            <a:r>
              <a:rPr lang="en-US" dirty="0"/>
              <a:t>lmarietta@mariettacpa.com</a:t>
            </a:r>
          </a:p>
        </p:txBody>
      </p:sp>
    </p:spTree>
    <p:extLst>
      <p:ext uri="{BB962C8B-B14F-4D97-AF65-F5344CB8AC3E}">
        <p14:creationId xmlns:p14="http://schemas.microsoft.com/office/powerpoint/2010/main" val="42611324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56A4C5-AF35-1E0A-48C0-86C4C678A2F2}"/>
              </a:ext>
            </a:extLst>
          </p:cNvPr>
          <p:cNvSpPr>
            <a:spLocks noGrp="1"/>
          </p:cNvSpPr>
          <p:nvPr>
            <p:ph type="title"/>
          </p:nvPr>
        </p:nvSpPr>
        <p:spPr/>
        <p:txBody>
          <a:bodyPr/>
          <a:lstStyle/>
          <a:p>
            <a:r>
              <a:rPr lang="en-US"/>
              <a:t>The §1202 Tax-Free Stock Gains</a:t>
            </a:r>
            <a:endParaRPr lang="en-US" dirty="0"/>
          </a:p>
        </p:txBody>
      </p:sp>
      <p:sp>
        <p:nvSpPr>
          <p:cNvPr id="5" name="TextBox 4">
            <a:extLst>
              <a:ext uri="{FF2B5EF4-FFF2-40B4-BE49-F238E27FC236}">
                <a16:creationId xmlns:a16="http://schemas.microsoft.com/office/drawing/2014/main" id="{D90B9124-188D-6FF4-9EA0-EC42E49569CD}"/>
              </a:ext>
            </a:extLst>
          </p:cNvPr>
          <p:cNvSpPr txBox="1"/>
          <p:nvPr/>
        </p:nvSpPr>
        <p:spPr>
          <a:xfrm>
            <a:off x="594360" y="2221906"/>
            <a:ext cx="10540810" cy="3970318"/>
          </a:xfrm>
          <a:prstGeom prst="rect">
            <a:avLst/>
          </a:prstGeom>
          <a:noFill/>
        </p:spPr>
        <p:txBody>
          <a:bodyPr wrap="square" rtlCol="0">
            <a:spAutoFit/>
          </a:bodyPr>
          <a:lstStyle/>
          <a:p>
            <a:r>
              <a:rPr lang="en-US" dirty="0">
                <a:solidFill>
                  <a:schemeClr val="bg1"/>
                </a:solidFill>
                <a:latin typeface="Times New Roman" panose="02020603050405020304" pitchFamily="18" charset="0"/>
                <a:cs typeface="Times New Roman" panose="02020603050405020304" pitchFamily="18" charset="0"/>
              </a:rPr>
              <a:t>What to Expect:</a:t>
            </a:r>
          </a:p>
          <a:p>
            <a:endParaRPr lang="en-US" dirty="0">
              <a:solidFill>
                <a:schemeClr val="bg1"/>
              </a:solidFill>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solidFill>
                  <a:schemeClr val="bg1"/>
                </a:solidFill>
                <a:latin typeface="Times New Roman" panose="02020603050405020304" pitchFamily="18" charset="0"/>
                <a:cs typeface="Times New Roman" panose="02020603050405020304" pitchFamily="18" charset="0"/>
              </a:rPr>
              <a:t>Introduction to Section 1202 entity requirements, eligible taxpayers, and required eligible taxpayer holding periods</a:t>
            </a:r>
          </a:p>
          <a:p>
            <a:pPr marL="285750" indent="-285750">
              <a:buFont typeface="Arial" panose="020B0604020202020204" pitchFamily="34" charset="0"/>
              <a:buChar char="•"/>
            </a:pPr>
            <a:endParaRPr lang="en-US" dirty="0">
              <a:solidFill>
                <a:schemeClr val="bg1"/>
              </a:solidFill>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solidFill>
                  <a:schemeClr val="bg1"/>
                </a:solidFill>
                <a:latin typeface="Times New Roman" panose="02020603050405020304" pitchFamily="18" charset="0"/>
                <a:cs typeface="Times New Roman" panose="02020603050405020304" pitchFamily="18" charset="0"/>
              </a:rPr>
              <a:t>OBBBA new thresholds and gain exclusion to Section 1202</a:t>
            </a:r>
          </a:p>
          <a:p>
            <a:pPr marL="285750" indent="-285750">
              <a:buFont typeface="Arial" panose="020B0604020202020204" pitchFamily="34" charset="0"/>
              <a:buChar char="•"/>
            </a:pPr>
            <a:endParaRPr lang="en-US" dirty="0">
              <a:solidFill>
                <a:schemeClr val="bg1"/>
              </a:solidFill>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solidFill>
                  <a:schemeClr val="bg1"/>
                </a:solidFill>
                <a:latin typeface="Times New Roman" panose="02020603050405020304" pitchFamily="18" charset="0"/>
                <a:cs typeface="Times New Roman" panose="02020603050405020304" pitchFamily="18" charset="0"/>
              </a:rPr>
              <a:t>Beneficial uses of eligible Section 1202 Stock</a:t>
            </a:r>
          </a:p>
          <a:p>
            <a:pPr marL="742950" lvl="1" indent="-285750">
              <a:buFont typeface="Arial" panose="020B0604020202020204" pitchFamily="34" charset="0"/>
              <a:buChar char="•"/>
            </a:pPr>
            <a:r>
              <a:rPr lang="en-US" dirty="0">
                <a:solidFill>
                  <a:schemeClr val="bg1"/>
                </a:solidFill>
                <a:latin typeface="Times New Roman" panose="02020603050405020304" pitchFamily="18" charset="0"/>
                <a:cs typeface="Times New Roman" panose="02020603050405020304" pitchFamily="18" charset="0"/>
              </a:rPr>
              <a:t>Rollover (Section 1045) – only available for holding more than 6 months and less than 5 years</a:t>
            </a:r>
          </a:p>
          <a:p>
            <a:pPr marL="742950" lvl="1" indent="-285750">
              <a:buFont typeface="Arial" panose="020B0604020202020204" pitchFamily="34" charset="0"/>
              <a:buChar char="•"/>
            </a:pPr>
            <a:r>
              <a:rPr lang="en-US" dirty="0">
                <a:solidFill>
                  <a:schemeClr val="bg1"/>
                </a:solidFill>
                <a:latin typeface="Times New Roman" panose="02020603050405020304" pitchFamily="18" charset="0"/>
                <a:cs typeface="Times New Roman" panose="02020603050405020304" pitchFamily="18" charset="0"/>
              </a:rPr>
              <a:t>Gain Exclusion</a:t>
            </a:r>
          </a:p>
          <a:p>
            <a:pPr marL="742950" lvl="1" indent="-285750">
              <a:buFont typeface="Arial" panose="020B0604020202020204" pitchFamily="34" charset="0"/>
              <a:buChar char="•"/>
            </a:pPr>
            <a:r>
              <a:rPr lang="en-US" dirty="0">
                <a:solidFill>
                  <a:schemeClr val="bg1"/>
                </a:solidFill>
                <a:latin typeface="Times New Roman" panose="02020603050405020304" pitchFamily="18" charset="0"/>
                <a:cs typeface="Times New Roman" panose="02020603050405020304" pitchFamily="18" charset="0"/>
              </a:rPr>
              <a:t>Property stepped up basis for 10x exclusion</a:t>
            </a:r>
          </a:p>
          <a:p>
            <a:pPr marL="742950" lvl="1" indent="-285750">
              <a:buFont typeface="Arial" panose="020B0604020202020204" pitchFamily="34" charset="0"/>
              <a:buChar char="•"/>
            </a:pPr>
            <a:r>
              <a:rPr lang="en-US" dirty="0">
                <a:solidFill>
                  <a:schemeClr val="bg1"/>
                </a:solidFill>
                <a:latin typeface="Times New Roman" panose="02020603050405020304" pitchFamily="18" charset="0"/>
                <a:cs typeface="Times New Roman" panose="02020603050405020304" pitchFamily="18" charset="0"/>
              </a:rPr>
              <a:t>Estate planning gift to trust (beneficiary basis at purchase price)</a:t>
            </a:r>
          </a:p>
          <a:p>
            <a:pPr marL="742950" lvl="1" indent="-285750">
              <a:buFont typeface="Arial" panose="020B0604020202020204" pitchFamily="34" charset="0"/>
              <a:buChar char="•"/>
            </a:pPr>
            <a:endParaRPr lang="en-US" dirty="0">
              <a:solidFill>
                <a:schemeClr val="bg1"/>
              </a:solidFill>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solidFill>
                  <a:schemeClr val="bg1"/>
                </a:solidFill>
                <a:latin typeface="Times New Roman" panose="02020603050405020304" pitchFamily="18" charset="0"/>
                <a:cs typeface="Times New Roman" panose="02020603050405020304" pitchFamily="18" charset="0"/>
              </a:rPr>
              <a:t>Case study: Section 1202 C Corp comparison to S Corp</a:t>
            </a:r>
          </a:p>
        </p:txBody>
      </p:sp>
      <p:pic>
        <p:nvPicPr>
          <p:cNvPr id="3" name="Picture 2" descr="A green letter in a square with arrows&#10;&#10;AI-generated content may be incorrect.">
            <a:extLst>
              <a:ext uri="{FF2B5EF4-FFF2-40B4-BE49-F238E27FC236}">
                <a16:creationId xmlns:a16="http://schemas.microsoft.com/office/drawing/2014/main" id="{0EE61AF4-BF7B-64C1-F227-12EFE798DD0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36265" y="4997023"/>
            <a:ext cx="1855735" cy="1860977"/>
          </a:xfrm>
          <a:prstGeom prst="rect">
            <a:avLst/>
          </a:prstGeom>
        </p:spPr>
      </p:pic>
    </p:spTree>
    <p:extLst>
      <p:ext uri="{BB962C8B-B14F-4D97-AF65-F5344CB8AC3E}">
        <p14:creationId xmlns:p14="http://schemas.microsoft.com/office/powerpoint/2010/main" val="31731478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CBB018-79AC-AFFF-4CD1-2577CA6AB911}"/>
            </a:ext>
          </a:extLst>
        </p:cNvPr>
        <p:cNvGrpSpPr/>
        <p:nvPr/>
      </p:nvGrpSpPr>
      <p:grpSpPr>
        <a:xfrm>
          <a:off x="0" y="0"/>
          <a:ext cx="0" cy="0"/>
          <a:chOff x="0" y="0"/>
          <a:chExt cx="0" cy="0"/>
        </a:xfrm>
      </p:grpSpPr>
      <p:pic>
        <p:nvPicPr>
          <p:cNvPr id="3" name="Picture 2" descr="A green letter in a square with arrows&#10;&#10;AI-generated content may be incorrect.">
            <a:extLst>
              <a:ext uri="{FF2B5EF4-FFF2-40B4-BE49-F238E27FC236}">
                <a16:creationId xmlns:a16="http://schemas.microsoft.com/office/drawing/2014/main" id="{A3DE188C-FD4D-FFD1-7342-B59E9D15908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36265" y="4997023"/>
            <a:ext cx="1855735" cy="1860977"/>
          </a:xfrm>
          <a:prstGeom prst="rect">
            <a:avLst/>
          </a:prstGeom>
        </p:spPr>
      </p:pic>
      <p:sp>
        <p:nvSpPr>
          <p:cNvPr id="2" name="Title 1">
            <a:extLst>
              <a:ext uri="{FF2B5EF4-FFF2-40B4-BE49-F238E27FC236}">
                <a16:creationId xmlns:a16="http://schemas.microsoft.com/office/drawing/2014/main" id="{07D92DD7-E02B-0A6E-76D4-1CFCC907581F}"/>
              </a:ext>
            </a:extLst>
          </p:cNvPr>
          <p:cNvSpPr>
            <a:spLocks noGrp="1"/>
          </p:cNvSpPr>
          <p:nvPr>
            <p:ph type="title"/>
          </p:nvPr>
        </p:nvSpPr>
        <p:spPr/>
        <p:txBody>
          <a:bodyPr/>
          <a:lstStyle/>
          <a:p>
            <a:r>
              <a:rPr lang="en-US" dirty="0"/>
              <a:t>§1202 QSBS Entity Requirements</a:t>
            </a:r>
          </a:p>
        </p:txBody>
      </p:sp>
      <p:sp>
        <p:nvSpPr>
          <p:cNvPr id="6" name="TextBox 5">
            <a:extLst>
              <a:ext uri="{FF2B5EF4-FFF2-40B4-BE49-F238E27FC236}">
                <a16:creationId xmlns:a16="http://schemas.microsoft.com/office/drawing/2014/main" id="{47967828-CAAA-26ED-EA9D-A183394AF966}"/>
              </a:ext>
            </a:extLst>
          </p:cNvPr>
          <p:cNvSpPr txBox="1"/>
          <p:nvPr/>
        </p:nvSpPr>
        <p:spPr>
          <a:xfrm>
            <a:off x="-76912" y="2119356"/>
            <a:ext cx="10882642" cy="4247317"/>
          </a:xfrm>
          <a:prstGeom prst="rect">
            <a:avLst/>
          </a:prstGeom>
          <a:noFill/>
        </p:spPr>
        <p:txBody>
          <a:bodyPr wrap="square" rtlCol="0">
            <a:spAutoFit/>
          </a:bodyPr>
          <a:lstStyle/>
          <a:p>
            <a:pPr marL="285750" indent="-285750">
              <a:buFont typeface="Arial" panose="020B0604020202020204" pitchFamily="34" charset="0"/>
              <a:buChar char="•"/>
            </a:pPr>
            <a:r>
              <a:rPr lang="en-US" dirty="0">
                <a:solidFill>
                  <a:schemeClr val="bg1"/>
                </a:solidFill>
                <a:latin typeface="Times New Roman" panose="02020603050405020304" pitchFamily="18" charset="0"/>
                <a:cs typeface="Times New Roman" panose="02020603050405020304" pitchFamily="18" charset="0"/>
              </a:rPr>
              <a:t>The </a:t>
            </a:r>
            <a:r>
              <a:rPr lang="en-US" b="1" dirty="0">
                <a:solidFill>
                  <a:schemeClr val="bg1"/>
                </a:solidFill>
                <a:latin typeface="Times New Roman" panose="02020603050405020304" pitchFamily="18" charset="0"/>
                <a:cs typeface="Times New Roman" panose="02020603050405020304" pitchFamily="18" charset="0"/>
              </a:rPr>
              <a:t>entity type must</a:t>
            </a:r>
            <a:r>
              <a:rPr lang="en-US" dirty="0">
                <a:solidFill>
                  <a:schemeClr val="bg1"/>
                </a:solidFill>
                <a:latin typeface="Times New Roman" panose="02020603050405020304" pitchFamily="18" charset="0"/>
                <a:cs typeface="Times New Roman" panose="02020603050405020304" pitchFamily="18" charset="0"/>
              </a:rPr>
              <a:t> be a qualified </a:t>
            </a:r>
            <a:r>
              <a:rPr lang="en-US" b="1" dirty="0">
                <a:solidFill>
                  <a:schemeClr val="bg1"/>
                </a:solidFill>
                <a:latin typeface="Times New Roman" panose="02020603050405020304" pitchFamily="18" charset="0"/>
                <a:cs typeface="Times New Roman" panose="02020603050405020304" pitchFamily="18" charset="0"/>
              </a:rPr>
              <a:t>C Corporation</a:t>
            </a:r>
          </a:p>
          <a:p>
            <a:pPr marL="742950" lvl="1" indent="-285750">
              <a:buFont typeface="Arial" panose="020B0604020202020204" pitchFamily="34" charset="0"/>
              <a:buChar char="•"/>
            </a:pPr>
            <a:r>
              <a:rPr lang="en-US" dirty="0">
                <a:solidFill>
                  <a:schemeClr val="bg1"/>
                </a:solidFill>
                <a:latin typeface="Times New Roman" panose="02020603050405020304" pitchFamily="18" charset="0"/>
                <a:cs typeface="Times New Roman" panose="02020603050405020304" pitchFamily="18" charset="0"/>
              </a:rPr>
              <a:t>Eligible C Corporation is an entity taxed under Subchapter C of IRC, including LLC taxed as C Corp</a:t>
            </a:r>
          </a:p>
          <a:p>
            <a:pPr marL="742950" lvl="1" indent="-285750">
              <a:buFont typeface="Arial" panose="020B0604020202020204" pitchFamily="34" charset="0"/>
              <a:buChar char="•"/>
            </a:pPr>
            <a:r>
              <a:rPr lang="en-US" dirty="0">
                <a:solidFill>
                  <a:schemeClr val="bg1"/>
                </a:solidFill>
                <a:latin typeface="Times New Roman" panose="02020603050405020304" pitchFamily="18" charset="0"/>
                <a:cs typeface="Times New Roman" panose="02020603050405020304" pitchFamily="18" charset="0"/>
              </a:rPr>
              <a:t>Not allowed is stock issued by S Corporation</a:t>
            </a:r>
          </a:p>
          <a:p>
            <a:pPr marL="285750" indent="-285750">
              <a:buFont typeface="Arial" panose="020B0604020202020204" pitchFamily="34" charset="0"/>
              <a:buChar char="•"/>
            </a:pPr>
            <a:endParaRPr lang="en-US" dirty="0">
              <a:solidFill>
                <a:schemeClr val="bg1"/>
              </a:solidFill>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solidFill>
                  <a:schemeClr val="bg1"/>
                </a:solidFill>
                <a:latin typeface="Times New Roman" panose="02020603050405020304" pitchFamily="18" charset="0"/>
                <a:cs typeface="Times New Roman" panose="02020603050405020304" pitchFamily="18" charset="0"/>
              </a:rPr>
              <a:t>The issuing C Corporation must be a “</a:t>
            </a:r>
            <a:r>
              <a:rPr lang="en-US" b="1" i="1" dirty="0">
                <a:solidFill>
                  <a:schemeClr val="bg1"/>
                </a:solidFill>
                <a:latin typeface="Times New Roman" panose="02020603050405020304" pitchFamily="18" charset="0"/>
                <a:cs typeface="Times New Roman" panose="02020603050405020304" pitchFamily="18" charset="0"/>
              </a:rPr>
              <a:t>qualified small business</a:t>
            </a:r>
            <a:r>
              <a:rPr lang="en-US" dirty="0">
                <a:solidFill>
                  <a:schemeClr val="bg1"/>
                </a:solidFill>
                <a:latin typeface="Times New Roman" panose="02020603050405020304" pitchFamily="18" charset="0"/>
                <a:cs typeface="Times New Roman" panose="02020603050405020304" pitchFamily="18" charset="0"/>
              </a:rPr>
              <a:t>”, defined by assets, and must be for “</a:t>
            </a:r>
            <a:r>
              <a:rPr lang="en-US" b="1" i="1" dirty="0">
                <a:solidFill>
                  <a:schemeClr val="bg1"/>
                </a:solidFill>
                <a:latin typeface="Times New Roman" panose="02020603050405020304" pitchFamily="18" charset="0"/>
                <a:cs typeface="Times New Roman" panose="02020603050405020304" pitchFamily="18" charset="0"/>
              </a:rPr>
              <a:t>Substantially All</a:t>
            </a:r>
            <a:r>
              <a:rPr lang="en-US" dirty="0">
                <a:solidFill>
                  <a:schemeClr val="bg1"/>
                </a:solidFill>
                <a:latin typeface="Times New Roman" panose="02020603050405020304" pitchFamily="18" charset="0"/>
                <a:cs typeface="Times New Roman" panose="02020603050405020304" pitchFamily="18" charset="0"/>
              </a:rPr>
              <a:t>” of a taxpayer’s holding period of QSBS</a:t>
            </a:r>
          </a:p>
          <a:p>
            <a:pPr marL="742950" lvl="1" indent="-285750">
              <a:buFont typeface="Arial" panose="020B0604020202020204" pitchFamily="34" charset="0"/>
              <a:buChar char="•"/>
            </a:pPr>
            <a:r>
              <a:rPr lang="en-US" b="1" dirty="0">
                <a:solidFill>
                  <a:schemeClr val="bg1"/>
                </a:solidFill>
                <a:latin typeface="Times New Roman" panose="02020603050405020304" pitchFamily="18" charset="0"/>
                <a:cs typeface="Times New Roman" panose="02020603050405020304" pitchFamily="18" charset="0"/>
              </a:rPr>
              <a:t>At least 80% of the corporation’s assets must be used in the active conduct of one or more qualified trades or businesses</a:t>
            </a:r>
          </a:p>
          <a:p>
            <a:pPr marL="742950" lvl="1" indent="-285750">
              <a:buFont typeface="Arial" panose="020B0604020202020204" pitchFamily="34" charset="0"/>
              <a:buChar char="•"/>
            </a:pPr>
            <a:r>
              <a:rPr lang="en-US" dirty="0">
                <a:solidFill>
                  <a:schemeClr val="bg1"/>
                </a:solidFill>
                <a:latin typeface="Times New Roman" panose="02020603050405020304" pitchFamily="18" charset="0"/>
                <a:cs typeface="Times New Roman" panose="02020603050405020304" pitchFamily="18" charset="0"/>
              </a:rPr>
              <a:t>Excludes SSTB (exhaustive list including Accountants, Brokerage, Law, Actuarial, etc.)</a:t>
            </a:r>
          </a:p>
          <a:p>
            <a:pPr marL="1657350" lvl="3" indent="-285750">
              <a:buFont typeface="Arial" panose="020B0604020202020204" pitchFamily="34" charset="0"/>
              <a:buChar char="•"/>
            </a:pPr>
            <a:r>
              <a:rPr lang="en-US" dirty="0">
                <a:solidFill>
                  <a:schemeClr val="bg1"/>
                </a:solidFill>
                <a:latin typeface="Times New Roman" panose="02020603050405020304" pitchFamily="18" charset="0"/>
                <a:cs typeface="Times New Roman" panose="02020603050405020304" pitchFamily="18" charset="0"/>
              </a:rPr>
              <a:t>Accounting includes stand-alone bookkeeping services, tax return planning &amp; preparation, and advisory</a:t>
            </a:r>
          </a:p>
          <a:p>
            <a:pPr marL="1657350" lvl="3" indent="-285750">
              <a:buFont typeface="Arial" panose="020B0604020202020204" pitchFamily="34" charset="0"/>
              <a:buChar char="•"/>
            </a:pPr>
            <a:endParaRPr lang="en-US" dirty="0">
              <a:solidFill>
                <a:schemeClr val="bg1"/>
              </a:solidFill>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solidFill>
                  <a:schemeClr val="bg1"/>
                </a:solidFill>
                <a:latin typeface="Times New Roman" panose="02020603050405020304" pitchFamily="18" charset="0"/>
                <a:cs typeface="Times New Roman" panose="02020603050405020304" pitchFamily="18" charset="0"/>
              </a:rPr>
              <a:t>Pre-OBBBA the asset threshold was $50 million. The OBBBA has changed </a:t>
            </a:r>
            <a:r>
              <a:rPr lang="en-US" b="1" dirty="0">
                <a:solidFill>
                  <a:schemeClr val="bg1"/>
                </a:solidFill>
                <a:latin typeface="Times New Roman" panose="02020603050405020304" pitchFamily="18" charset="0"/>
                <a:cs typeface="Times New Roman" panose="02020603050405020304" pitchFamily="18" charset="0"/>
              </a:rPr>
              <a:t>the asset threshold to $75 million</a:t>
            </a:r>
          </a:p>
          <a:p>
            <a:pPr marL="742950" lvl="1" indent="-285750">
              <a:buFont typeface="Arial" panose="020B0604020202020204" pitchFamily="34" charset="0"/>
              <a:buChar char="•"/>
            </a:pPr>
            <a:r>
              <a:rPr lang="en-US" dirty="0">
                <a:solidFill>
                  <a:schemeClr val="bg1"/>
                </a:solidFill>
                <a:latin typeface="Times New Roman" panose="02020603050405020304" pitchFamily="18" charset="0"/>
                <a:cs typeface="Times New Roman" panose="02020603050405020304" pitchFamily="18" charset="0"/>
              </a:rPr>
              <a:t>Accumulation of too many passive assets during the holding period may disqualify QSBS status</a:t>
            </a:r>
          </a:p>
          <a:p>
            <a:pPr marL="1200150" lvl="2" indent="-285750">
              <a:buFont typeface="Arial" panose="020B0604020202020204" pitchFamily="34" charset="0"/>
              <a:buChar char="•"/>
            </a:pPr>
            <a:r>
              <a:rPr lang="en-US" dirty="0">
                <a:solidFill>
                  <a:schemeClr val="bg1"/>
                </a:solidFill>
                <a:latin typeface="Times New Roman" panose="02020603050405020304" pitchFamily="18" charset="0"/>
                <a:cs typeface="Times New Roman" panose="02020603050405020304" pitchFamily="18" charset="0"/>
              </a:rPr>
              <a:t>i.e., accumulation more than 20% of assets in investment activities, cash, or real estate</a:t>
            </a:r>
          </a:p>
        </p:txBody>
      </p:sp>
    </p:spTree>
    <p:extLst>
      <p:ext uri="{BB962C8B-B14F-4D97-AF65-F5344CB8AC3E}">
        <p14:creationId xmlns:p14="http://schemas.microsoft.com/office/powerpoint/2010/main" val="5305583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8997F7-4546-4F15-E1A0-4FA252A7945E}"/>
              </a:ext>
            </a:extLst>
          </p:cNvPr>
          <p:cNvSpPr>
            <a:spLocks noGrp="1"/>
          </p:cNvSpPr>
          <p:nvPr>
            <p:ph type="title"/>
          </p:nvPr>
        </p:nvSpPr>
        <p:spPr/>
        <p:txBody>
          <a:bodyPr/>
          <a:lstStyle/>
          <a:p>
            <a:r>
              <a:rPr lang="en-US" dirty="0"/>
              <a:t>§1202 QSBS Eligible Taxpayer and Holding Period</a:t>
            </a:r>
          </a:p>
        </p:txBody>
      </p:sp>
      <p:sp>
        <p:nvSpPr>
          <p:cNvPr id="5" name="TextBox 4">
            <a:extLst>
              <a:ext uri="{FF2B5EF4-FFF2-40B4-BE49-F238E27FC236}">
                <a16:creationId xmlns:a16="http://schemas.microsoft.com/office/drawing/2014/main" id="{4C77D93C-51CB-4354-5313-06BF24BDA0F1}"/>
              </a:ext>
            </a:extLst>
          </p:cNvPr>
          <p:cNvSpPr txBox="1"/>
          <p:nvPr/>
        </p:nvSpPr>
        <p:spPr>
          <a:xfrm>
            <a:off x="594360" y="2162086"/>
            <a:ext cx="10899733" cy="4801314"/>
          </a:xfrm>
          <a:prstGeom prst="rect">
            <a:avLst/>
          </a:prstGeom>
          <a:noFill/>
        </p:spPr>
        <p:txBody>
          <a:bodyPr wrap="square" rtlCol="0">
            <a:spAutoFit/>
          </a:bodyPr>
          <a:lstStyle/>
          <a:p>
            <a:pPr marL="285750" indent="-285750">
              <a:buFont typeface="Arial" panose="020B0604020202020204" pitchFamily="34" charset="0"/>
              <a:buChar char="•"/>
            </a:pPr>
            <a:r>
              <a:rPr lang="en-US" dirty="0">
                <a:solidFill>
                  <a:schemeClr val="bg1"/>
                </a:solidFill>
                <a:latin typeface="Times New Roman" panose="02020603050405020304" pitchFamily="18" charset="0"/>
                <a:cs typeface="Times New Roman" panose="02020603050405020304" pitchFamily="18" charset="0"/>
              </a:rPr>
              <a:t>The eligible taxpayer for QSBS </a:t>
            </a:r>
            <a:r>
              <a:rPr lang="en-US" b="1" dirty="0">
                <a:solidFill>
                  <a:schemeClr val="bg1"/>
                </a:solidFill>
                <a:latin typeface="Times New Roman" panose="02020603050405020304" pitchFamily="18" charset="0"/>
                <a:cs typeface="Times New Roman" panose="02020603050405020304" pitchFamily="18" charset="0"/>
              </a:rPr>
              <a:t>must acquire the stock at its “qualified acquisition”</a:t>
            </a:r>
          </a:p>
          <a:p>
            <a:pPr marL="742950" lvl="1" indent="-285750">
              <a:buFont typeface="Arial" panose="020B0604020202020204" pitchFamily="34" charset="0"/>
              <a:buChar char="•"/>
            </a:pPr>
            <a:r>
              <a:rPr lang="en-US" dirty="0">
                <a:solidFill>
                  <a:schemeClr val="bg1"/>
                </a:solidFill>
                <a:latin typeface="Times New Roman" panose="02020603050405020304" pitchFamily="18" charset="0"/>
                <a:cs typeface="Times New Roman" panose="02020603050405020304" pitchFamily="18" charset="0"/>
              </a:rPr>
              <a:t>Stock </a:t>
            </a:r>
            <a:r>
              <a:rPr lang="en-US" b="1" dirty="0">
                <a:solidFill>
                  <a:schemeClr val="bg1"/>
                </a:solidFill>
                <a:latin typeface="Times New Roman" panose="02020603050405020304" pitchFamily="18" charset="0"/>
                <a:cs typeface="Times New Roman" panose="02020603050405020304" pitchFamily="18" charset="0"/>
              </a:rPr>
              <a:t>may not be purchased on the open market </a:t>
            </a:r>
            <a:r>
              <a:rPr lang="en-US" dirty="0">
                <a:solidFill>
                  <a:schemeClr val="bg1"/>
                </a:solidFill>
                <a:latin typeface="Times New Roman" panose="02020603050405020304" pitchFamily="18" charset="0"/>
                <a:cs typeface="Times New Roman" panose="02020603050405020304" pitchFamily="18" charset="0"/>
              </a:rPr>
              <a:t>from a previous shareholder</a:t>
            </a:r>
          </a:p>
          <a:p>
            <a:pPr marL="742950" lvl="1" indent="-285750">
              <a:buFont typeface="Arial" panose="020B0604020202020204" pitchFamily="34" charset="0"/>
              <a:buChar char="•"/>
            </a:pPr>
            <a:r>
              <a:rPr lang="en-US" b="1" dirty="0">
                <a:solidFill>
                  <a:schemeClr val="bg1"/>
                </a:solidFill>
                <a:latin typeface="Times New Roman" panose="02020603050405020304" pitchFamily="18" charset="0"/>
                <a:cs typeface="Times New Roman" panose="02020603050405020304" pitchFamily="18" charset="0"/>
              </a:rPr>
              <a:t>“Qualified acquisition” </a:t>
            </a:r>
            <a:r>
              <a:rPr lang="en-US" dirty="0">
                <a:solidFill>
                  <a:schemeClr val="bg1"/>
                </a:solidFill>
                <a:latin typeface="Times New Roman" panose="02020603050405020304" pitchFamily="18" charset="0"/>
                <a:cs typeface="Times New Roman" panose="02020603050405020304" pitchFamily="18" charset="0"/>
              </a:rPr>
              <a:t>is </a:t>
            </a:r>
            <a:r>
              <a:rPr lang="en-US" b="1" dirty="0">
                <a:solidFill>
                  <a:schemeClr val="bg1"/>
                </a:solidFill>
                <a:latin typeface="Times New Roman" panose="02020603050405020304" pitchFamily="18" charset="0"/>
                <a:cs typeface="Times New Roman" panose="02020603050405020304" pitchFamily="18" charset="0"/>
              </a:rPr>
              <a:t>acquired directly from issuing corporation </a:t>
            </a:r>
            <a:r>
              <a:rPr lang="en-US" dirty="0">
                <a:solidFill>
                  <a:schemeClr val="bg1"/>
                </a:solidFill>
                <a:latin typeface="Times New Roman" panose="02020603050405020304" pitchFamily="18" charset="0"/>
                <a:cs typeface="Times New Roman" panose="02020603050405020304" pitchFamily="18" charset="0"/>
              </a:rPr>
              <a:t>for:</a:t>
            </a:r>
          </a:p>
          <a:p>
            <a:pPr marL="1200150" lvl="2" indent="-285750">
              <a:buFont typeface="Arial" panose="020B0604020202020204" pitchFamily="34" charset="0"/>
              <a:buChar char="•"/>
            </a:pPr>
            <a:r>
              <a:rPr lang="en-US" b="1" dirty="0">
                <a:solidFill>
                  <a:schemeClr val="bg1"/>
                </a:solidFill>
                <a:latin typeface="Times New Roman" panose="02020603050405020304" pitchFamily="18" charset="0"/>
                <a:cs typeface="Times New Roman" panose="02020603050405020304" pitchFamily="18" charset="0"/>
              </a:rPr>
              <a:t>Money or other property </a:t>
            </a:r>
            <a:r>
              <a:rPr lang="en-US" dirty="0">
                <a:solidFill>
                  <a:schemeClr val="bg1"/>
                </a:solidFill>
                <a:latin typeface="Times New Roman" panose="02020603050405020304" pitchFamily="18" charset="0"/>
                <a:cs typeface="Times New Roman" panose="02020603050405020304" pitchFamily="18" charset="0"/>
              </a:rPr>
              <a:t>– cash investments or contributing assets</a:t>
            </a:r>
          </a:p>
          <a:p>
            <a:pPr marL="1200150" lvl="2" indent="-285750">
              <a:buFont typeface="Arial" panose="020B0604020202020204" pitchFamily="34" charset="0"/>
              <a:buChar char="•"/>
            </a:pPr>
            <a:r>
              <a:rPr lang="en-US" b="1" dirty="0">
                <a:solidFill>
                  <a:schemeClr val="bg1"/>
                </a:solidFill>
                <a:latin typeface="Times New Roman" panose="02020603050405020304" pitchFamily="18" charset="0"/>
                <a:cs typeface="Times New Roman" panose="02020603050405020304" pitchFamily="18" charset="0"/>
              </a:rPr>
              <a:t>Services</a:t>
            </a:r>
            <a:r>
              <a:rPr lang="en-US" dirty="0">
                <a:solidFill>
                  <a:schemeClr val="bg1"/>
                </a:solidFill>
                <a:latin typeface="Times New Roman" panose="02020603050405020304" pitchFamily="18" charset="0"/>
                <a:cs typeface="Times New Roman" panose="02020603050405020304" pitchFamily="18" charset="0"/>
              </a:rPr>
              <a:t> – must be recognized as income to the service provider</a:t>
            </a:r>
          </a:p>
          <a:p>
            <a:pPr marL="742950" lvl="1" indent="-285750">
              <a:buFont typeface="Arial" panose="020B0604020202020204" pitchFamily="34" charset="0"/>
              <a:buChar char="•"/>
            </a:pPr>
            <a:r>
              <a:rPr lang="en-US" b="1" dirty="0">
                <a:solidFill>
                  <a:schemeClr val="bg1"/>
                </a:solidFill>
                <a:latin typeface="Times New Roman" panose="02020603050405020304" pitchFamily="18" charset="0"/>
                <a:cs typeface="Times New Roman" panose="02020603050405020304" pitchFamily="18" charset="0"/>
              </a:rPr>
              <a:t>Exceptions</a:t>
            </a:r>
            <a:r>
              <a:rPr lang="en-US" dirty="0">
                <a:solidFill>
                  <a:schemeClr val="bg1"/>
                </a:solidFill>
                <a:latin typeface="Times New Roman" panose="02020603050405020304" pitchFamily="18" charset="0"/>
                <a:cs typeface="Times New Roman" panose="02020603050405020304" pitchFamily="18" charset="0"/>
              </a:rPr>
              <a:t> for QSBS acquired by gift or inheritance</a:t>
            </a:r>
          </a:p>
          <a:p>
            <a:pPr marL="742950" lvl="1" indent="-285750">
              <a:buFont typeface="Arial" panose="020B0604020202020204" pitchFamily="34" charset="0"/>
              <a:buChar char="•"/>
            </a:pPr>
            <a:r>
              <a:rPr lang="en-US" dirty="0">
                <a:solidFill>
                  <a:schemeClr val="bg1"/>
                </a:solidFill>
                <a:latin typeface="Times New Roman" panose="02020603050405020304" pitchFamily="18" charset="0"/>
                <a:cs typeface="Times New Roman" panose="02020603050405020304" pitchFamily="18" charset="0"/>
              </a:rPr>
              <a:t>Eligible taxpayer </a:t>
            </a:r>
            <a:r>
              <a:rPr lang="en-US" b="1" dirty="0">
                <a:solidFill>
                  <a:schemeClr val="bg1"/>
                </a:solidFill>
                <a:latin typeface="Times New Roman" panose="02020603050405020304" pitchFamily="18" charset="0"/>
                <a:cs typeface="Times New Roman" panose="02020603050405020304" pitchFamily="18" charset="0"/>
              </a:rPr>
              <a:t>may not qualify if </a:t>
            </a:r>
            <a:r>
              <a:rPr lang="en-US" dirty="0">
                <a:solidFill>
                  <a:schemeClr val="bg1"/>
                </a:solidFill>
                <a:latin typeface="Times New Roman" panose="02020603050405020304" pitchFamily="18" charset="0"/>
                <a:cs typeface="Times New Roman" panose="02020603050405020304" pitchFamily="18" charset="0"/>
              </a:rPr>
              <a:t>issuing corporation makes a </a:t>
            </a:r>
            <a:r>
              <a:rPr lang="en-US" b="1" dirty="0">
                <a:solidFill>
                  <a:schemeClr val="bg1"/>
                </a:solidFill>
                <a:latin typeface="Times New Roman" panose="02020603050405020304" pitchFamily="18" charset="0"/>
                <a:cs typeface="Times New Roman" panose="02020603050405020304" pitchFamily="18" charset="0"/>
              </a:rPr>
              <a:t>“significant redemption” within 4-years</a:t>
            </a:r>
          </a:p>
          <a:p>
            <a:pPr marL="285750" indent="-285750">
              <a:buFont typeface="Arial" panose="020B0604020202020204" pitchFamily="34" charset="0"/>
              <a:buChar char="•"/>
            </a:pPr>
            <a:r>
              <a:rPr lang="en-US" dirty="0">
                <a:solidFill>
                  <a:schemeClr val="bg1"/>
                </a:solidFill>
                <a:latin typeface="Times New Roman" panose="02020603050405020304" pitchFamily="18" charset="0"/>
                <a:cs typeface="Times New Roman" panose="02020603050405020304" pitchFamily="18" charset="0"/>
              </a:rPr>
              <a:t>The “</a:t>
            </a:r>
            <a:r>
              <a:rPr lang="en-US" b="1" dirty="0">
                <a:solidFill>
                  <a:schemeClr val="bg1"/>
                </a:solidFill>
                <a:latin typeface="Times New Roman" panose="02020603050405020304" pitchFamily="18" charset="0"/>
                <a:cs typeface="Times New Roman" panose="02020603050405020304" pitchFamily="18" charset="0"/>
              </a:rPr>
              <a:t>eligible taxpayer” </a:t>
            </a:r>
            <a:r>
              <a:rPr lang="en-US" dirty="0">
                <a:solidFill>
                  <a:schemeClr val="bg1"/>
                </a:solidFill>
                <a:latin typeface="Times New Roman" panose="02020603050405020304" pitchFamily="18" charset="0"/>
                <a:cs typeface="Times New Roman" panose="02020603050405020304" pitchFamily="18" charset="0"/>
              </a:rPr>
              <a:t>for QSBS is a non-corporate entity</a:t>
            </a:r>
          </a:p>
          <a:p>
            <a:pPr marL="742950" lvl="1" indent="-285750">
              <a:buFont typeface="Arial" panose="020B0604020202020204" pitchFamily="34" charset="0"/>
              <a:buChar char="•"/>
            </a:pPr>
            <a:r>
              <a:rPr lang="en-US" dirty="0">
                <a:solidFill>
                  <a:schemeClr val="bg1"/>
                </a:solidFill>
                <a:latin typeface="Times New Roman" panose="02020603050405020304" pitchFamily="18" charset="0"/>
                <a:cs typeface="Times New Roman" panose="02020603050405020304" pitchFamily="18" charset="0"/>
              </a:rPr>
              <a:t>Individuals</a:t>
            </a:r>
          </a:p>
          <a:p>
            <a:pPr marL="742950" lvl="1" indent="-285750">
              <a:buFont typeface="Arial" panose="020B0604020202020204" pitchFamily="34" charset="0"/>
              <a:buChar char="•"/>
            </a:pPr>
            <a:r>
              <a:rPr lang="en-US" dirty="0">
                <a:solidFill>
                  <a:schemeClr val="bg1"/>
                </a:solidFill>
                <a:latin typeface="Times New Roman" panose="02020603050405020304" pitchFamily="18" charset="0"/>
                <a:cs typeface="Times New Roman" panose="02020603050405020304" pitchFamily="18" charset="0"/>
              </a:rPr>
              <a:t>Trusts and estates</a:t>
            </a:r>
          </a:p>
          <a:p>
            <a:pPr marL="742950" lvl="1" indent="-285750">
              <a:buFont typeface="Arial" panose="020B0604020202020204" pitchFamily="34" charset="0"/>
              <a:buChar char="•"/>
            </a:pPr>
            <a:r>
              <a:rPr lang="en-US" dirty="0">
                <a:solidFill>
                  <a:schemeClr val="bg1"/>
                </a:solidFill>
                <a:latin typeface="Times New Roman" panose="02020603050405020304" pitchFamily="18" charset="0"/>
                <a:cs typeface="Times New Roman" panose="02020603050405020304" pitchFamily="18" charset="0"/>
              </a:rPr>
              <a:t>Pass-through entities (including S Corporations) </a:t>
            </a:r>
          </a:p>
          <a:p>
            <a:pPr marL="285750" indent="-285750">
              <a:buFont typeface="Arial" panose="020B0604020202020204" pitchFamily="34" charset="0"/>
              <a:buChar char="•"/>
            </a:pPr>
            <a:r>
              <a:rPr lang="en-US" dirty="0">
                <a:solidFill>
                  <a:schemeClr val="bg1"/>
                </a:solidFill>
                <a:latin typeface="Times New Roman" panose="02020603050405020304" pitchFamily="18" charset="0"/>
                <a:cs typeface="Times New Roman" panose="02020603050405020304" pitchFamily="18" charset="0"/>
              </a:rPr>
              <a:t>The TCJA holding period for QSBS was all-or-nothing so long as stock was hold for 5-years</a:t>
            </a:r>
          </a:p>
          <a:p>
            <a:pPr marL="742950" lvl="1" indent="-285750">
              <a:buFont typeface="Arial" panose="020B0604020202020204" pitchFamily="34" charset="0"/>
              <a:buChar char="•"/>
            </a:pPr>
            <a:r>
              <a:rPr lang="en-US" dirty="0">
                <a:solidFill>
                  <a:schemeClr val="bg1"/>
                </a:solidFill>
                <a:latin typeface="Times New Roman" panose="02020603050405020304" pitchFamily="18" charset="0"/>
                <a:cs typeface="Times New Roman" panose="02020603050405020304" pitchFamily="18" charset="0"/>
              </a:rPr>
              <a:t>Investors and founders were required to “lock-in” and stay for a 5-year period</a:t>
            </a:r>
          </a:p>
          <a:p>
            <a:pPr marL="285750" indent="-285750">
              <a:buFont typeface="Arial" panose="020B0604020202020204" pitchFamily="34" charset="0"/>
              <a:buChar char="•"/>
            </a:pPr>
            <a:r>
              <a:rPr lang="en-US" dirty="0">
                <a:solidFill>
                  <a:schemeClr val="bg1"/>
                </a:solidFill>
                <a:latin typeface="Times New Roman" panose="02020603050405020304" pitchFamily="18" charset="0"/>
                <a:cs typeface="Times New Roman" panose="02020603050405020304" pitchFamily="18" charset="0"/>
              </a:rPr>
              <a:t>The OBBBA has </a:t>
            </a:r>
            <a:r>
              <a:rPr lang="en-US" b="1" dirty="0">
                <a:solidFill>
                  <a:schemeClr val="bg1"/>
                </a:solidFill>
                <a:latin typeface="Times New Roman" panose="02020603050405020304" pitchFamily="18" charset="0"/>
                <a:cs typeface="Times New Roman" panose="02020603050405020304" pitchFamily="18" charset="0"/>
              </a:rPr>
              <a:t>introduced a new tiered-system of holding period </a:t>
            </a:r>
            <a:r>
              <a:rPr lang="en-US" dirty="0">
                <a:solidFill>
                  <a:schemeClr val="bg1"/>
                </a:solidFill>
                <a:latin typeface="Times New Roman" panose="02020603050405020304" pitchFamily="18" charset="0"/>
                <a:cs typeface="Times New Roman" panose="02020603050405020304" pitchFamily="18" charset="0"/>
              </a:rPr>
              <a:t>allowing flexibility</a:t>
            </a:r>
          </a:p>
          <a:p>
            <a:pPr marL="742950" lvl="1" indent="-285750">
              <a:buFont typeface="Arial" panose="020B0604020202020204" pitchFamily="34" charset="0"/>
              <a:buChar char="•"/>
            </a:pPr>
            <a:r>
              <a:rPr lang="en-US" b="1" dirty="0">
                <a:solidFill>
                  <a:schemeClr val="bg1"/>
                </a:solidFill>
                <a:latin typeface="Times New Roman" panose="02020603050405020304" pitchFamily="18" charset="0"/>
                <a:cs typeface="Times New Roman" panose="02020603050405020304" pitchFamily="18" charset="0"/>
              </a:rPr>
              <a:t>3-year</a:t>
            </a:r>
            <a:r>
              <a:rPr lang="en-US" dirty="0">
                <a:solidFill>
                  <a:schemeClr val="bg1"/>
                </a:solidFill>
                <a:latin typeface="Times New Roman" panose="02020603050405020304" pitchFamily="18" charset="0"/>
                <a:cs typeface="Times New Roman" panose="02020603050405020304" pitchFamily="18" charset="0"/>
              </a:rPr>
              <a:t> holding period allows for </a:t>
            </a:r>
            <a:r>
              <a:rPr lang="en-US" b="1" dirty="0">
                <a:solidFill>
                  <a:schemeClr val="bg1"/>
                </a:solidFill>
                <a:latin typeface="Times New Roman" panose="02020603050405020304" pitchFamily="18" charset="0"/>
                <a:cs typeface="Times New Roman" panose="02020603050405020304" pitchFamily="18" charset="0"/>
              </a:rPr>
              <a:t>50% </a:t>
            </a:r>
            <a:r>
              <a:rPr lang="en-US" dirty="0">
                <a:solidFill>
                  <a:schemeClr val="bg1"/>
                </a:solidFill>
                <a:latin typeface="Times New Roman" panose="02020603050405020304" pitchFamily="18" charset="0"/>
                <a:cs typeface="Times New Roman" panose="02020603050405020304" pitchFamily="18" charset="0"/>
              </a:rPr>
              <a:t>of exclusion of gain</a:t>
            </a:r>
          </a:p>
          <a:p>
            <a:pPr marL="742950" lvl="1" indent="-285750">
              <a:buFont typeface="Arial" panose="020B0604020202020204" pitchFamily="34" charset="0"/>
              <a:buChar char="•"/>
            </a:pPr>
            <a:r>
              <a:rPr lang="en-US" b="1" dirty="0">
                <a:solidFill>
                  <a:schemeClr val="bg1"/>
                </a:solidFill>
                <a:latin typeface="Times New Roman" panose="02020603050405020304" pitchFamily="18" charset="0"/>
                <a:cs typeface="Times New Roman" panose="02020603050405020304" pitchFamily="18" charset="0"/>
              </a:rPr>
              <a:t>4-year</a:t>
            </a:r>
            <a:r>
              <a:rPr lang="en-US" dirty="0">
                <a:solidFill>
                  <a:schemeClr val="bg1"/>
                </a:solidFill>
                <a:latin typeface="Times New Roman" panose="02020603050405020304" pitchFamily="18" charset="0"/>
                <a:cs typeface="Times New Roman" panose="02020603050405020304" pitchFamily="18" charset="0"/>
              </a:rPr>
              <a:t> holding period allows for </a:t>
            </a:r>
            <a:r>
              <a:rPr lang="en-US" b="1" dirty="0">
                <a:solidFill>
                  <a:schemeClr val="bg1"/>
                </a:solidFill>
                <a:latin typeface="Times New Roman" panose="02020603050405020304" pitchFamily="18" charset="0"/>
                <a:cs typeface="Times New Roman" panose="02020603050405020304" pitchFamily="18" charset="0"/>
              </a:rPr>
              <a:t>75% </a:t>
            </a:r>
            <a:r>
              <a:rPr lang="en-US" dirty="0">
                <a:solidFill>
                  <a:schemeClr val="bg1"/>
                </a:solidFill>
                <a:latin typeface="Times New Roman" panose="02020603050405020304" pitchFamily="18" charset="0"/>
                <a:cs typeface="Times New Roman" panose="02020603050405020304" pitchFamily="18" charset="0"/>
              </a:rPr>
              <a:t>of exclusion of gain</a:t>
            </a:r>
          </a:p>
          <a:p>
            <a:pPr marL="742950" lvl="1" indent="-285750">
              <a:buFont typeface="Arial" panose="020B0604020202020204" pitchFamily="34" charset="0"/>
              <a:buChar char="•"/>
            </a:pPr>
            <a:r>
              <a:rPr lang="en-US" b="1" dirty="0">
                <a:solidFill>
                  <a:schemeClr val="bg1"/>
                </a:solidFill>
                <a:latin typeface="Times New Roman" panose="02020603050405020304" pitchFamily="18" charset="0"/>
                <a:cs typeface="Times New Roman" panose="02020603050405020304" pitchFamily="18" charset="0"/>
              </a:rPr>
              <a:t>5-year</a:t>
            </a:r>
            <a:r>
              <a:rPr lang="en-US" dirty="0">
                <a:solidFill>
                  <a:schemeClr val="bg1"/>
                </a:solidFill>
                <a:latin typeface="Times New Roman" panose="02020603050405020304" pitchFamily="18" charset="0"/>
                <a:cs typeface="Times New Roman" panose="02020603050405020304" pitchFamily="18" charset="0"/>
              </a:rPr>
              <a:t> holding period allows for </a:t>
            </a:r>
            <a:r>
              <a:rPr lang="en-US" b="1" dirty="0">
                <a:solidFill>
                  <a:schemeClr val="bg1"/>
                </a:solidFill>
                <a:latin typeface="Times New Roman" panose="02020603050405020304" pitchFamily="18" charset="0"/>
                <a:cs typeface="Times New Roman" panose="02020603050405020304" pitchFamily="18" charset="0"/>
              </a:rPr>
              <a:t>100% </a:t>
            </a:r>
            <a:r>
              <a:rPr lang="en-US" dirty="0">
                <a:solidFill>
                  <a:schemeClr val="bg1"/>
                </a:solidFill>
                <a:latin typeface="Times New Roman" panose="02020603050405020304" pitchFamily="18" charset="0"/>
                <a:cs typeface="Times New Roman" panose="02020603050405020304" pitchFamily="18" charset="0"/>
              </a:rPr>
              <a:t>of exclusion of gain</a:t>
            </a:r>
          </a:p>
        </p:txBody>
      </p:sp>
      <p:pic>
        <p:nvPicPr>
          <p:cNvPr id="3" name="Picture 2" descr="A green letter in a square with arrows&#10;&#10;AI-generated content may be incorrect.">
            <a:extLst>
              <a:ext uri="{FF2B5EF4-FFF2-40B4-BE49-F238E27FC236}">
                <a16:creationId xmlns:a16="http://schemas.microsoft.com/office/drawing/2014/main" id="{B252A6D9-4D2F-88D4-31D8-1ECA1CB8C04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36265" y="4997023"/>
            <a:ext cx="1855735" cy="1860977"/>
          </a:xfrm>
          <a:prstGeom prst="rect">
            <a:avLst/>
          </a:prstGeom>
        </p:spPr>
      </p:pic>
    </p:spTree>
    <p:extLst>
      <p:ext uri="{BB962C8B-B14F-4D97-AF65-F5344CB8AC3E}">
        <p14:creationId xmlns:p14="http://schemas.microsoft.com/office/powerpoint/2010/main" val="14854050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066D5E-67D6-8F5E-6C5A-BCAE5A24F5DF}"/>
            </a:ext>
          </a:extLst>
        </p:cNvPr>
        <p:cNvGrpSpPr/>
        <p:nvPr/>
      </p:nvGrpSpPr>
      <p:grpSpPr>
        <a:xfrm>
          <a:off x="0" y="0"/>
          <a:ext cx="0" cy="0"/>
          <a:chOff x="0" y="0"/>
          <a:chExt cx="0" cy="0"/>
        </a:xfrm>
      </p:grpSpPr>
      <p:pic>
        <p:nvPicPr>
          <p:cNvPr id="3" name="Picture 2" descr="A green letter in a square with arrows&#10;&#10;AI-generated content may be incorrect.">
            <a:extLst>
              <a:ext uri="{FF2B5EF4-FFF2-40B4-BE49-F238E27FC236}">
                <a16:creationId xmlns:a16="http://schemas.microsoft.com/office/drawing/2014/main" id="{3897B850-A33D-0185-0236-55C8C7F0670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79760" y="5441771"/>
            <a:ext cx="1412240" cy="1416229"/>
          </a:xfrm>
          <a:prstGeom prst="rect">
            <a:avLst/>
          </a:prstGeom>
        </p:spPr>
      </p:pic>
      <p:sp>
        <p:nvSpPr>
          <p:cNvPr id="2" name="Title 1">
            <a:extLst>
              <a:ext uri="{FF2B5EF4-FFF2-40B4-BE49-F238E27FC236}">
                <a16:creationId xmlns:a16="http://schemas.microsoft.com/office/drawing/2014/main" id="{661E2EA9-FF91-8FAF-EE01-E2C3FDE57B5F}"/>
              </a:ext>
            </a:extLst>
          </p:cNvPr>
          <p:cNvSpPr>
            <a:spLocks noGrp="1"/>
          </p:cNvSpPr>
          <p:nvPr>
            <p:ph type="title"/>
          </p:nvPr>
        </p:nvSpPr>
        <p:spPr/>
        <p:txBody>
          <a:bodyPr/>
          <a:lstStyle/>
          <a:p>
            <a:r>
              <a:rPr lang="en-US" dirty="0"/>
              <a:t>§1202 QSBS Exclusion of Recognized Gains Limitation</a:t>
            </a:r>
          </a:p>
        </p:txBody>
      </p:sp>
      <p:sp>
        <p:nvSpPr>
          <p:cNvPr id="5" name="TextBox 4">
            <a:extLst>
              <a:ext uri="{FF2B5EF4-FFF2-40B4-BE49-F238E27FC236}">
                <a16:creationId xmlns:a16="http://schemas.microsoft.com/office/drawing/2014/main" id="{4373CFCA-A1A4-622B-0346-F0D76052DC26}"/>
              </a:ext>
            </a:extLst>
          </p:cNvPr>
          <p:cNvSpPr txBox="1"/>
          <p:nvPr/>
        </p:nvSpPr>
        <p:spPr>
          <a:xfrm>
            <a:off x="594360" y="2136449"/>
            <a:ext cx="10660451" cy="2862322"/>
          </a:xfrm>
          <a:prstGeom prst="rect">
            <a:avLst/>
          </a:prstGeom>
          <a:noFill/>
        </p:spPr>
        <p:txBody>
          <a:bodyPr wrap="square" rtlCol="0">
            <a:spAutoFit/>
          </a:bodyPr>
          <a:lstStyle/>
          <a:p>
            <a:pPr marL="285750" indent="-285750">
              <a:buFont typeface="Arial" panose="020B0604020202020204" pitchFamily="34" charset="0"/>
              <a:buChar char="•"/>
            </a:pPr>
            <a:r>
              <a:rPr lang="en-US" dirty="0">
                <a:solidFill>
                  <a:schemeClr val="bg1"/>
                </a:solidFill>
                <a:latin typeface="Times New Roman" panose="02020603050405020304" pitchFamily="18" charset="0"/>
                <a:cs typeface="Times New Roman" panose="02020603050405020304" pitchFamily="18" charset="0"/>
              </a:rPr>
              <a:t>Historically, the Section 1202 gain exclusion has never been as high as to be in 2026</a:t>
            </a:r>
          </a:p>
          <a:p>
            <a:pPr marL="742950" lvl="1" indent="-285750">
              <a:buFont typeface="Arial" panose="020B0604020202020204" pitchFamily="34" charset="0"/>
              <a:buChar char="•"/>
            </a:pPr>
            <a:r>
              <a:rPr lang="en-US" dirty="0">
                <a:solidFill>
                  <a:schemeClr val="bg1"/>
                </a:solidFill>
                <a:latin typeface="Times New Roman" panose="02020603050405020304" pitchFamily="18" charset="0"/>
                <a:cs typeface="Times New Roman" panose="02020603050405020304" pitchFamily="18" charset="0"/>
              </a:rPr>
              <a:t>QSBS Exclusion was introduced in 1993 at 50% - which subjected taxpayers to AMT</a:t>
            </a:r>
          </a:p>
          <a:p>
            <a:pPr marL="742950" lvl="1" indent="-285750">
              <a:buFont typeface="Arial" panose="020B0604020202020204" pitchFamily="34" charset="0"/>
              <a:buChar char="•"/>
            </a:pPr>
            <a:r>
              <a:rPr lang="en-US" dirty="0">
                <a:solidFill>
                  <a:schemeClr val="bg1"/>
                </a:solidFill>
                <a:latin typeface="Times New Roman" panose="02020603050405020304" pitchFamily="18" charset="0"/>
                <a:cs typeface="Times New Roman" panose="02020603050405020304" pitchFamily="18" charset="0"/>
              </a:rPr>
              <a:t>Exclusion rate increased to 75% in 2009 for stock acquired between February 18, 2009 to September 27, 2010</a:t>
            </a:r>
          </a:p>
          <a:p>
            <a:pPr marL="742950" lvl="1" indent="-285750">
              <a:buFont typeface="Arial" panose="020B0604020202020204" pitchFamily="34" charset="0"/>
              <a:buChar char="•"/>
            </a:pPr>
            <a:endParaRPr lang="en-US" dirty="0">
              <a:solidFill>
                <a:schemeClr val="bg1"/>
              </a:solidFill>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solidFill>
                  <a:schemeClr val="bg1"/>
                </a:solidFill>
                <a:latin typeface="Times New Roman" panose="02020603050405020304" pitchFamily="18" charset="0"/>
                <a:cs typeface="Times New Roman" panose="02020603050405020304" pitchFamily="18" charset="0"/>
              </a:rPr>
              <a:t>The Omnibus Budget Reconciliation Act of 1993 introduced the exclusion limit as the greater of $10 Million per-taxpayer </a:t>
            </a:r>
            <a:r>
              <a:rPr lang="en-US" b="1" u="sng" dirty="0">
                <a:solidFill>
                  <a:schemeClr val="bg1"/>
                </a:solidFill>
                <a:latin typeface="Times New Roman" panose="02020603050405020304" pitchFamily="18" charset="0"/>
                <a:cs typeface="Times New Roman" panose="02020603050405020304" pitchFamily="18" charset="0"/>
              </a:rPr>
              <a:t>or</a:t>
            </a:r>
            <a:r>
              <a:rPr lang="en-US" dirty="0">
                <a:solidFill>
                  <a:schemeClr val="bg1"/>
                </a:solidFill>
                <a:latin typeface="Times New Roman" panose="02020603050405020304" pitchFamily="18" charset="0"/>
                <a:cs typeface="Times New Roman" panose="02020603050405020304" pitchFamily="18" charset="0"/>
              </a:rPr>
              <a:t> 10 times the taxpayer’s adjusted basis in stock sold</a:t>
            </a:r>
          </a:p>
          <a:p>
            <a:pPr marL="285750" indent="-285750">
              <a:buFont typeface="Arial" panose="020B0604020202020204" pitchFamily="34" charset="0"/>
              <a:buChar char="•"/>
            </a:pPr>
            <a:endParaRPr lang="en-US" dirty="0">
              <a:solidFill>
                <a:schemeClr val="bg1"/>
              </a:solidFill>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solidFill>
                  <a:schemeClr val="bg1"/>
                </a:solidFill>
                <a:latin typeface="Times New Roman" panose="02020603050405020304" pitchFamily="18" charset="0"/>
                <a:cs typeface="Times New Roman" panose="02020603050405020304" pitchFamily="18" charset="0"/>
              </a:rPr>
              <a:t>The OBBBA has increased the Section 1202 gain exclusion to </a:t>
            </a:r>
            <a:r>
              <a:rPr lang="en-US" b="1" dirty="0">
                <a:solidFill>
                  <a:schemeClr val="bg1"/>
                </a:solidFill>
                <a:latin typeface="Times New Roman" panose="02020603050405020304" pitchFamily="18" charset="0"/>
                <a:cs typeface="Times New Roman" panose="02020603050405020304" pitchFamily="18" charset="0"/>
              </a:rPr>
              <a:t>limitations of $15M (increased) or 10X amount of property </a:t>
            </a:r>
            <a:r>
              <a:rPr lang="en-US" dirty="0">
                <a:solidFill>
                  <a:schemeClr val="bg1"/>
                </a:solidFill>
                <a:latin typeface="Times New Roman" panose="02020603050405020304" pitchFamily="18" charset="0"/>
                <a:cs typeface="Times New Roman" panose="02020603050405020304" pitchFamily="18" charset="0"/>
              </a:rPr>
              <a:t>for stock acquired after September 27, 2010</a:t>
            </a:r>
          </a:p>
        </p:txBody>
      </p:sp>
      <p:sp>
        <p:nvSpPr>
          <p:cNvPr id="4" name="TextBox 3">
            <a:extLst>
              <a:ext uri="{FF2B5EF4-FFF2-40B4-BE49-F238E27FC236}">
                <a16:creationId xmlns:a16="http://schemas.microsoft.com/office/drawing/2014/main" id="{444CC768-F3B7-3392-4921-3C6308C8C18B}"/>
              </a:ext>
            </a:extLst>
          </p:cNvPr>
          <p:cNvSpPr txBox="1"/>
          <p:nvPr/>
        </p:nvSpPr>
        <p:spPr>
          <a:xfrm>
            <a:off x="478991" y="5085276"/>
            <a:ext cx="10891188" cy="1754326"/>
          </a:xfrm>
          <a:prstGeom prst="rect">
            <a:avLst/>
          </a:prstGeom>
          <a:noFill/>
        </p:spPr>
        <p:txBody>
          <a:bodyPr wrap="square" rtlCol="0">
            <a:spAutoFit/>
          </a:bodyPr>
          <a:lstStyle/>
          <a:p>
            <a:pPr marL="285750" indent="-285750">
              <a:buFont typeface="Arial" panose="020B0604020202020204" pitchFamily="34" charset="0"/>
              <a:buChar char="•"/>
            </a:pPr>
            <a:r>
              <a:rPr lang="en-US" dirty="0">
                <a:solidFill>
                  <a:schemeClr val="bg1"/>
                </a:solidFill>
                <a:latin typeface="Times New Roman" panose="02020603050405020304" pitchFamily="18" charset="0"/>
                <a:cs typeface="Times New Roman" panose="02020603050405020304" pitchFamily="18" charset="0"/>
              </a:rPr>
              <a:t>Rather than using the base exclusion of $15 million, a taxpayer may use the 10x exclusion</a:t>
            </a:r>
          </a:p>
          <a:p>
            <a:pPr marL="285750" indent="-285750">
              <a:buFont typeface="Arial" panose="020B0604020202020204" pitchFamily="34" charset="0"/>
              <a:buChar char="•"/>
            </a:pPr>
            <a:endParaRPr lang="en-US" dirty="0">
              <a:solidFill>
                <a:schemeClr val="bg1"/>
              </a:solidFill>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solidFill>
                  <a:schemeClr val="bg1"/>
                </a:solidFill>
                <a:latin typeface="Times New Roman" panose="02020603050405020304" pitchFamily="18" charset="0"/>
                <a:cs typeface="Times New Roman" panose="02020603050405020304" pitchFamily="18" charset="0"/>
              </a:rPr>
              <a:t>Whenever the taxpayer contributes property for amounts of $1,500,001 or more in exchange for QSBS, then </a:t>
            </a:r>
            <a:br>
              <a:rPr lang="en-US" dirty="0">
                <a:solidFill>
                  <a:schemeClr val="bg1"/>
                </a:solidFill>
                <a:latin typeface="Times New Roman" panose="02020603050405020304" pitchFamily="18" charset="0"/>
                <a:cs typeface="Times New Roman" panose="02020603050405020304" pitchFamily="18" charset="0"/>
              </a:rPr>
            </a:br>
            <a:r>
              <a:rPr lang="en-US" dirty="0">
                <a:solidFill>
                  <a:schemeClr val="bg1"/>
                </a:solidFill>
                <a:latin typeface="Times New Roman" panose="02020603050405020304" pitchFamily="18" charset="0"/>
                <a:cs typeface="Times New Roman" panose="02020603050405020304" pitchFamily="18" charset="0"/>
              </a:rPr>
              <a:t>the 10x exclusion allows for the taxpayer to take the 10x exclusion.</a:t>
            </a:r>
          </a:p>
          <a:p>
            <a:pPr marL="742950" lvl="1" indent="-285750">
              <a:buFont typeface="Arial" panose="020B0604020202020204" pitchFamily="34" charset="0"/>
              <a:buChar char="•"/>
            </a:pPr>
            <a:r>
              <a:rPr lang="en-US" dirty="0">
                <a:solidFill>
                  <a:schemeClr val="bg1"/>
                </a:solidFill>
                <a:latin typeface="Times New Roman" panose="02020603050405020304" pitchFamily="18" charset="0"/>
                <a:cs typeface="Times New Roman" panose="02020603050405020304" pitchFamily="18" charset="0"/>
              </a:rPr>
              <a:t>Great for contributions of real property, equipment, inventory, etc.</a:t>
            </a:r>
          </a:p>
          <a:p>
            <a:pPr marL="742950" lvl="1" indent="-285750">
              <a:buFont typeface="Arial" panose="020B0604020202020204" pitchFamily="34" charset="0"/>
              <a:buChar char="•"/>
            </a:pPr>
            <a:r>
              <a:rPr lang="en-US" dirty="0">
                <a:solidFill>
                  <a:schemeClr val="bg1"/>
                </a:solidFill>
                <a:latin typeface="Times New Roman" panose="02020603050405020304" pitchFamily="18" charset="0"/>
                <a:cs typeface="Times New Roman" panose="02020603050405020304" pitchFamily="18" charset="0"/>
              </a:rPr>
              <a:t>Allowable for any QSBS purchased with money</a:t>
            </a:r>
          </a:p>
        </p:txBody>
      </p:sp>
    </p:spTree>
    <p:extLst>
      <p:ext uri="{BB962C8B-B14F-4D97-AF65-F5344CB8AC3E}">
        <p14:creationId xmlns:p14="http://schemas.microsoft.com/office/powerpoint/2010/main" val="37373353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C85909-3B18-B9F4-81BC-3522B95FB15E}"/>
              </a:ext>
            </a:extLst>
          </p:cNvPr>
          <p:cNvSpPr>
            <a:spLocks noGrp="1"/>
          </p:cNvSpPr>
          <p:nvPr>
            <p:ph type="title"/>
          </p:nvPr>
        </p:nvSpPr>
        <p:spPr/>
        <p:txBody>
          <a:bodyPr/>
          <a:lstStyle/>
          <a:p>
            <a:r>
              <a:rPr lang="en-US" dirty="0"/>
              <a:t>Example of §1202 QSBS 10X Multiplier</a:t>
            </a:r>
          </a:p>
        </p:txBody>
      </p:sp>
      <p:pic>
        <p:nvPicPr>
          <p:cNvPr id="3" name="Picture 2" descr="A green letter in a square with arrows&#10;&#10;AI-generated content may be incorrect.">
            <a:extLst>
              <a:ext uri="{FF2B5EF4-FFF2-40B4-BE49-F238E27FC236}">
                <a16:creationId xmlns:a16="http://schemas.microsoft.com/office/drawing/2014/main" id="{A309A465-E7C6-4CE6-9AB7-F66E9C28ACD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36265" y="4997023"/>
            <a:ext cx="1855735" cy="1860977"/>
          </a:xfrm>
          <a:prstGeom prst="rect">
            <a:avLst/>
          </a:prstGeom>
        </p:spPr>
      </p:pic>
      <p:sp>
        <p:nvSpPr>
          <p:cNvPr id="4" name="Rectangle 1">
            <a:extLst>
              <a:ext uri="{FF2B5EF4-FFF2-40B4-BE49-F238E27FC236}">
                <a16:creationId xmlns:a16="http://schemas.microsoft.com/office/drawing/2014/main" id="{9A526163-E4DD-8837-724B-FAE25855AF4C}"/>
              </a:ext>
            </a:extLst>
          </p:cNvPr>
          <p:cNvSpPr>
            <a:spLocks noChangeArrowheads="1"/>
          </p:cNvSpPr>
          <p:nvPr/>
        </p:nvSpPr>
        <p:spPr bwMode="auto">
          <a:xfrm>
            <a:off x="427290" y="2123102"/>
            <a:ext cx="11186171" cy="45243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Example: Contributions of Real Property + Equipment for the 10x Multiplier vs. $10 Million Cap</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Let's consider a taxpayer who contributes real estate and equipment in exchange for QSBS</a:t>
            </a:r>
          </a:p>
          <a:p>
            <a:pPr marL="0" marR="0" lvl="0" indent="0" algn="l" defTabSz="914400" rtl="0" eaLnBrk="0" fontAlgn="base" latinLnBrk="0" hangingPunct="0">
              <a:lnSpc>
                <a:spcPct val="100000"/>
              </a:lnSpc>
              <a:spcBef>
                <a:spcPct val="0"/>
              </a:spcBef>
              <a:spcAft>
                <a:spcPct val="0"/>
              </a:spcAft>
              <a:buClrTx/>
              <a:buSzTx/>
              <a:tabLst/>
            </a:pPr>
            <a:r>
              <a:rPr kumimoji="0" lang="en-US" altLang="en-US" b="1"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Real Estate FMV:</a:t>
            </a:r>
            <a:r>
              <a:rPr kumimoji="0" lang="en-US" altLang="en-US"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 $1,250,000	</a:t>
            </a:r>
          </a:p>
          <a:p>
            <a:pPr marL="0" marR="0" lvl="0" indent="0" algn="l" defTabSz="914400" rtl="0" eaLnBrk="0" fontAlgn="base" latinLnBrk="0" hangingPunct="0">
              <a:lnSpc>
                <a:spcPct val="100000"/>
              </a:lnSpc>
              <a:spcBef>
                <a:spcPct val="0"/>
              </a:spcBef>
              <a:spcAft>
                <a:spcPct val="0"/>
              </a:spcAft>
              <a:buClrTx/>
              <a:buSzTx/>
              <a:tabLst/>
            </a:pPr>
            <a:r>
              <a:rPr kumimoji="0" lang="en-US" altLang="en-US" b="1"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Equipment FMV:</a:t>
            </a:r>
            <a:r>
              <a:rPr kumimoji="0" lang="en-US" altLang="en-US"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 $425,000	</a:t>
            </a:r>
          </a:p>
          <a:p>
            <a:pPr marL="0" marR="0" lvl="0" indent="0" algn="l" defTabSz="914400" rtl="0" eaLnBrk="0" fontAlgn="base" latinLnBrk="0" hangingPunct="0">
              <a:lnSpc>
                <a:spcPct val="100000"/>
              </a:lnSpc>
              <a:spcBef>
                <a:spcPct val="0"/>
              </a:spcBef>
              <a:spcAft>
                <a:spcPct val="0"/>
              </a:spcAft>
              <a:buClrTx/>
              <a:buSzTx/>
              <a:tabLst/>
            </a:pPr>
            <a:r>
              <a:rPr kumimoji="0" lang="en-US" altLang="en-US" b="1"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Total Adjusted Basis in QSBS:</a:t>
            </a:r>
            <a:r>
              <a:rPr kumimoji="0" lang="en-US" altLang="en-US"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 $1,250,000 + $425,000 = </a:t>
            </a:r>
            <a:r>
              <a:rPr kumimoji="0" lang="en-US" altLang="en-US" b="1"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$1,675,000</a:t>
            </a:r>
            <a:br>
              <a:rPr kumimoji="0" lang="en-US" altLang="en-US" b="1"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br>
            <a:endParaRPr kumimoji="0" lang="en-US" altLang="en-US"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The taxpayer's maximum gain exclusion is the greater of two options: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b="1"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AutoNum type="arabicPeriod"/>
              <a:tabLst/>
            </a:pPr>
            <a:r>
              <a:rPr kumimoji="0" lang="en-US" altLang="en-US" b="1"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The $10 Million Cap:</a:t>
            </a:r>
            <a:r>
              <a:rPr kumimoji="0" lang="en-US" altLang="en-US"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 A straight $15,000,000 exclusion	</a:t>
            </a:r>
          </a:p>
          <a:p>
            <a:pPr marL="0" marR="0" lvl="0" indent="0" algn="l" defTabSz="914400" rtl="0" eaLnBrk="0" fontAlgn="base" latinLnBrk="0" hangingPunct="0">
              <a:lnSpc>
                <a:spcPct val="100000"/>
              </a:lnSpc>
              <a:spcBef>
                <a:spcPct val="0"/>
              </a:spcBef>
              <a:spcAft>
                <a:spcPct val="0"/>
              </a:spcAft>
              <a:buClrTx/>
              <a:buSzTx/>
              <a:buFontTx/>
              <a:buAutoNum type="arabicPeriod"/>
              <a:tabLst/>
            </a:pPr>
            <a:r>
              <a:rPr kumimoji="0" lang="en-US" altLang="en-US" b="1"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2. The 10x Basis Multiplier:</a:t>
            </a:r>
            <a:r>
              <a:rPr kumimoji="0" lang="en-US" altLang="en-US"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 $1,675,000 (adjusted basis) x 10 = </a:t>
            </a:r>
            <a:r>
              <a:rPr kumimoji="0" lang="en-US" altLang="en-US" b="1"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$16,750,000</a:t>
            </a:r>
            <a:br>
              <a:rPr kumimoji="0" lang="en-US" altLang="en-US" b="1"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br>
            <a:endParaRPr kumimoji="0" lang="en-US" altLang="en-US"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In this example, the taxpayer's potential gain exclusion is </a:t>
            </a:r>
            <a:r>
              <a:rPr kumimoji="0" lang="en-US" altLang="en-US" b="1"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$16,750,000</a:t>
            </a:r>
            <a:r>
              <a:rPr kumimoji="0" lang="en-US" altLang="en-US"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 which is determined by the 10x basis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multiplier because it's greater than the $10 million cap.</a:t>
            </a:r>
            <a:br>
              <a:rPr kumimoji="0" lang="en-US" altLang="en-US"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br>
            <a:br>
              <a:rPr kumimoji="0" lang="en-US" altLang="en-US"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br>
            <a:r>
              <a:rPr kumimoji="0" lang="en-US" altLang="en-US"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By using the higher exclusion amount, the taxpayer can potentially shield up to an additional </a:t>
            </a:r>
            <a:r>
              <a:rPr kumimoji="0" lang="en-US" altLang="en-US" b="1"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a:t>
            </a:r>
            <a:r>
              <a:rPr lang="en-US" altLang="en-US" b="1" dirty="0">
                <a:solidFill>
                  <a:schemeClr val="bg1"/>
                </a:solidFill>
                <a:latin typeface="Times New Roman" panose="02020603050405020304" pitchFamily="18" charset="0"/>
                <a:cs typeface="Times New Roman" panose="02020603050405020304" pitchFamily="18" charset="0"/>
              </a:rPr>
              <a:t>1,</a:t>
            </a:r>
            <a:r>
              <a:rPr kumimoji="0" lang="en-US" altLang="en-US" b="1"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750,000</a:t>
            </a:r>
            <a:r>
              <a:rPr kumimoji="0" lang="en-US" altLang="en-US"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($16,750,000 - $15,000,000) of capital gains from federal tax.</a:t>
            </a:r>
          </a:p>
        </p:txBody>
      </p:sp>
    </p:spTree>
    <p:extLst>
      <p:ext uri="{BB962C8B-B14F-4D97-AF65-F5344CB8AC3E}">
        <p14:creationId xmlns:p14="http://schemas.microsoft.com/office/powerpoint/2010/main" val="19482726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green letter in a square with arrows&#10;&#10;AI-generated content may be incorrect.">
            <a:extLst>
              <a:ext uri="{FF2B5EF4-FFF2-40B4-BE49-F238E27FC236}">
                <a16:creationId xmlns:a16="http://schemas.microsoft.com/office/drawing/2014/main" id="{02D0C54F-5745-BFA3-7E6A-9681440DCA0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54080" y="5716866"/>
            <a:ext cx="1137920" cy="1141134"/>
          </a:xfrm>
          <a:prstGeom prst="rect">
            <a:avLst/>
          </a:prstGeom>
        </p:spPr>
      </p:pic>
      <p:sp>
        <p:nvSpPr>
          <p:cNvPr id="2" name="Title 1">
            <a:extLst>
              <a:ext uri="{FF2B5EF4-FFF2-40B4-BE49-F238E27FC236}">
                <a16:creationId xmlns:a16="http://schemas.microsoft.com/office/drawing/2014/main" id="{E370BCE1-4EB7-632D-A21B-0534586B221F}"/>
              </a:ext>
            </a:extLst>
          </p:cNvPr>
          <p:cNvSpPr>
            <a:spLocks noGrp="1"/>
          </p:cNvSpPr>
          <p:nvPr>
            <p:ph type="title"/>
          </p:nvPr>
        </p:nvSpPr>
        <p:spPr/>
        <p:txBody>
          <a:bodyPr/>
          <a:lstStyle/>
          <a:p>
            <a:r>
              <a:rPr lang="en-US" dirty="0"/>
              <a:t>§1202 QSBS Beneficial Uses</a:t>
            </a:r>
          </a:p>
        </p:txBody>
      </p:sp>
      <p:sp>
        <p:nvSpPr>
          <p:cNvPr id="5" name="TextBox 4">
            <a:extLst>
              <a:ext uri="{FF2B5EF4-FFF2-40B4-BE49-F238E27FC236}">
                <a16:creationId xmlns:a16="http://schemas.microsoft.com/office/drawing/2014/main" id="{B502F622-EE06-586B-4F42-9146D5FEEFBC}"/>
              </a:ext>
            </a:extLst>
          </p:cNvPr>
          <p:cNvSpPr txBox="1"/>
          <p:nvPr/>
        </p:nvSpPr>
        <p:spPr>
          <a:xfrm>
            <a:off x="594360" y="2144995"/>
            <a:ext cx="10805730" cy="4801314"/>
          </a:xfrm>
          <a:prstGeom prst="rect">
            <a:avLst/>
          </a:prstGeom>
          <a:noFill/>
        </p:spPr>
        <p:txBody>
          <a:bodyPr wrap="square" rtlCol="0">
            <a:spAutoFit/>
          </a:bodyPr>
          <a:lstStyle/>
          <a:p>
            <a:pPr marL="285750" indent="-285750">
              <a:buFont typeface="Arial" panose="020B0604020202020204" pitchFamily="34" charset="0"/>
              <a:buChar char="•"/>
            </a:pPr>
            <a:r>
              <a:rPr lang="en-US" dirty="0">
                <a:solidFill>
                  <a:schemeClr val="bg1"/>
                </a:solidFill>
                <a:latin typeface="Times New Roman" panose="02020603050405020304" pitchFamily="18" charset="0"/>
                <a:cs typeface="Times New Roman" panose="02020603050405020304" pitchFamily="18" charset="0"/>
              </a:rPr>
              <a:t>Ultimately, the benefit is to exclude stock gain upon sale up to the excludable amounts (pre- and post-OBBBA). However, benefits include rollovers, stepped up basis 10x exclusion, and estate planning</a:t>
            </a:r>
          </a:p>
          <a:p>
            <a:pPr marL="285750" indent="-285750">
              <a:buFont typeface="Arial" panose="020B0604020202020204" pitchFamily="34" charset="0"/>
              <a:buChar char="•"/>
            </a:pPr>
            <a:endParaRPr lang="en-US" dirty="0">
              <a:solidFill>
                <a:schemeClr val="bg1"/>
              </a:solidFill>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solidFill>
                  <a:schemeClr val="bg1"/>
                </a:solidFill>
                <a:latin typeface="Times New Roman" panose="02020603050405020304" pitchFamily="18" charset="0"/>
                <a:cs typeface="Times New Roman" panose="02020603050405020304" pitchFamily="18" charset="0"/>
              </a:rPr>
              <a:t>Under </a:t>
            </a:r>
            <a:r>
              <a:rPr lang="en-US" b="1" dirty="0">
                <a:solidFill>
                  <a:schemeClr val="bg1"/>
                </a:solidFill>
                <a:latin typeface="Times New Roman" panose="02020603050405020304" pitchFamily="18" charset="0"/>
                <a:cs typeface="Times New Roman" panose="02020603050405020304" pitchFamily="18" charset="0"/>
              </a:rPr>
              <a:t>§1045</a:t>
            </a:r>
            <a:r>
              <a:rPr lang="en-US" dirty="0">
                <a:solidFill>
                  <a:schemeClr val="bg1"/>
                </a:solidFill>
                <a:latin typeface="Times New Roman" panose="02020603050405020304" pitchFamily="18" charset="0"/>
                <a:cs typeface="Times New Roman" panose="02020603050405020304" pitchFamily="18" charset="0"/>
              </a:rPr>
              <a:t>, upon sale of QSBS, the eligible taxpayer </a:t>
            </a:r>
            <a:r>
              <a:rPr lang="en-US" b="1" dirty="0">
                <a:solidFill>
                  <a:schemeClr val="bg1"/>
                </a:solidFill>
                <a:latin typeface="Times New Roman" panose="02020603050405020304" pitchFamily="18" charset="0"/>
                <a:cs typeface="Times New Roman" panose="02020603050405020304" pitchFamily="18" charset="0"/>
              </a:rPr>
              <a:t>may choose to rollover gains to the purchase of another QSBS</a:t>
            </a:r>
            <a:r>
              <a:rPr lang="en-US" dirty="0">
                <a:solidFill>
                  <a:schemeClr val="bg1"/>
                </a:solidFill>
                <a:latin typeface="Times New Roman" panose="02020603050405020304" pitchFamily="18" charset="0"/>
                <a:cs typeface="Times New Roman" panose="02020603050405020304" pitchFamily="18" charset="0"/>
              </a:rPr>
              <a:t>. </a:t>
            </a:r>
          </a:p>
          <a:p>
            <a:pPr marL="742950" lvl="1" indent="-285750">
              <a:buFont typeface="Arial" panose="020B0604020202020204" pitchFamily="34" charset="0"/>
              <a:buChar char="•"/>
            </a:pPr>
            <a:r>
              <a:rPr lang="en-US" dirty="0">
                <a:solidFill>
                  <a:schemeClr val="bg1"/>
                </a:solidFill>
                <a:latin typeface="Times New Roman" panose="02020603050405020304" pitchFamily="18" charset="0"/>
                <a:cs typeface="Times New Roman" panose="02020603050405020304" pitchFamily="18" charset="0"/>
              </a:rPr>
              <a:t>This defers the exclusion gain mechanism for another QSBS sale and </a:t>
            </a:r>
          </a:p>
          <a:p>
            <a:pPr marL="742950" lvl="1" indent="-285750">
              <a:buFont typeface="Arial" panose="020B0604020202020204" pitchFamily="34" charset="0"/>
              <a:buChar char="•"/>
            </a:pPr>
            <a:r>
              <a:rPr lang="en-US" dirty="0">
                <a:solidFill>
                  <a:schemeClr val="bg1"/>
                </a:solidFill>
                <a:latin typeface="Times New Roman" panose="02020603050405020304" pitchFamily="18" charset="0"/>
                <a:cs typeface="Times New Roman" panose="02020603050405020304" pitchFamily="18" charset="0"/>
              </a:rPr>
              <a:t>Decreases the newly acquired QSBS by the gain deferred</a:t>
            </a:r>
          </a:p>
          <a:p>
            <a:pPr marL="742950" lvl="1" indent="-285750">
              <a:buFont typeface="Arial" panose="020B0604020202020204" pitchFamily="34" charset="0"/>
              <a:buChar char="•"/>
            </a:pPr>
            <a:endParaRPr lang="en-US" dirty="0">
              <a:solidFill>
                <a:schemeClr val="bg1"/>
              </a:solidFill>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solidFill>
                  <a:schemeClr val="bg1"/>
                </a:solidFill>
                <a:latin typeface="Times New Roman" panose="02020603050405020304" pitchFamily="18" charset="0"/>
                <a:cs typeface="Times New Roman" panose="02020603050405020304" pitchFamily="18" charset="0"/>
              </a:rPr>
              <a:t>Example: Original stock bought for $100,000 and sold for $1.1 Million, total gain of $1 million. New stock is purchased within 60 days for $1.1 Million. The </a:t>
            </a:r>
            <a:r>
              <a:rPr lang="en-US" b="1" dirty="0">
                <a:solidFill>
                  <a:schemeClr val="bg1"/>
                </a:solidFill>
                <a:latin typeface="Times New Roman" panose="02020603050405020304" pitchFamily="18" charset="0"/>
                <a:cs typeface="Times New Roman" panose="02020603050405020304" pitchFamily="18" charset="0"/>
              </a:rPr>
              <a:t>deferred gain of $1 million is deducted from the $1.1 million FMV, making the basis in the New QSBS $100,000</a:t>
            </a:r>
          </a:p>
          <a:p>
            <a:pPr marL="285750" indent="-285750">
              <a:buFont typeface="Arial" panose="020B0604020202020204" pitchFamily="34" charset="0"/>
              <a:buChar char="•"/>
            </a:pPr>
            <a:endParaRPr lang="en-US" b="1" dirty="0">
              <a:solidFill>
                <a:schemeClr val="bg1"/>
              </a:solidFill>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solidFill>
                  <a:schemeClr val="bg1"/>
                </a:solidFill>
                <a:latin typeface="Times New Roman" panose="02020603050405020304" pitchFamily="18" charset="0"/>
                <a:cs typeface="Times New Roman" panose="02020603050405020304" pitchFamily="18" charset="0"/>
              </a:rPr>
              <a:t>Another use of QSBS ownership is its flexibility in gifting</a:t>
            </a:r>
          </a:p>
          <a:p>
            <a:pPr marL="742950" lvl="1" indent="-285750">
              <a:buFont typeface="Arial" panose="020B0604020202020204" pitchFamily="34" charset="0"/>
              <a:buChar char="•"/>
            </a:pPr>
            <a:r>
              <a:rPr lang="en-US" dirty="0">
                <a:solidFill>
                  <a:schemeClr val="bg1"/>
                </a:solidFill>
                <a:latin typeface="Times New Roman" panose="02020603050405020304" pitchFamily="18" charset="0"/>
                <a:cs typeface="Times New Roman" panose="02020603050405020304" pitchFamily="18" charset="0"/>
              </a:rPr>
              <a:t>So long as the eligible qualified taxpayer does not sell the stock, then </a:t>
            </a:r>
            <a:r>
              <a:rPr lang="en-US" b="1" dirty="0">
                <a:solidFill>
                  <a:schemeClr val="bg1"/>
                </a:solidFill>
                <a:latin typeface="Times New Roman" panose="02020603050405020304" pitchFamily="18" charset="0"/>
                <a:cs typeface="Times New Roman" panose="02020603050405020304" pitchFamily="18" charset="0"/>
              </a:rPr>
              <a:t>gifting does not affect eligibility</a:t>
            </a:r>
          </a:p>
          <a:p>
            <a:pPr marL="742950" lvl="1" indent="-285750">
              <a:buFont typeface="Arial" panose="020B0604020202020204" pitchFamily="34" charset="0"/>
              <a:buChar char="•"/>
            </a:pPr>
            <a:r>
              <a:rPr lang="en-US" dirty="0">
                <a:solidFill>
                  <a:schemeClr val="bg1"/>
                </a:solidFill>
                <a:latin typeface="Times New Roman" panose="02020603050405020304" pitchFamily="18" charset="0"/>
                <a:cs typeface="Times New Roman" panose="02020603050405020304" pitchFamily="18" charset="0"/>
              </a:rPr>
              <a:t>Family members may receive the gift of QSBS</a:t>
            </a:r>
          </a:p>
          <a:p>
            <a:pPr marL="742950" lvl="1" indent="-285750">
              <a:buFont typeface="Arial" panose="020B0604020202020204" pitchFamily="34" charset="0"/>
              <a:buChar char="•"/>
            </a:pPr>
            <a:r>
              <a:rPr lang="en-US" dirty="0">
                <a:solidFill>
                  <a:schemeClr val="bg1"/>
                </a:solidFill>
                <a:latin typeface="Times New Roman" panose="02020603050405020304" pitchFamily="18" charset="0"/>
                <a:cs typeface="Times New Roman" panose="02020603050405020304" pitchFamily="18" charset="0"/>
              </a:rPr>
              <a:t>Charity may receive the gift of QSBS</a:t>
            </a:r>
          </a:p>
          <a:p>
            <a:pPr marL="742950" lvl="1" indent="-285750">
              <a:buFont typeface="Arial" panose="020B0604020202020204" pitchFamily="34" charset="0"/>
              <a:buChar char="•"/>
            </a:pPr>
            <a:r>
              <a:rPr lang="en-US" dirty="0">
                <a:solidFill>
                  <a:schemeClr val="bg1"/>
                </a:solidFill>
                <a:latin typeface="Times New Roman" panose="02020603050405020304" pitchFamily="18" charset="0"/>
                <a:cs typeface="Times New Roman" panose="02020603050405020304" pitchFamily="18" charset="0"/>
              </a:rPr>
              <a:t>Trusts may receive the gift of QSBS</a:t>
            </a:r>
          </a:p>
        </p:txBody>
      </p:sp>
    </p:spTree>
    <p:extLst>
      <p:ext uri="{BB962C8B-B14F-4D97-AF65-F5344CB8AC3E}">
        <p14:creationId xmlns:p14="http://schemas.microsoft.com/office/powerpoint/2010/main" val="21613010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green letter in a square with arrows&#10;&#10;AI-generated content may be incorrect.">
            <a:extLst>
              <a:ext uri="{FF2B5EF4-FFF2-40B4-BE49-F238E27FC236}">
                <a16:creationId xmlns:a16="http://schemas.microsoft.com/office/drawing/2014/main" id="{1C1097D4-40BE-203B-5080-2075C2A34CA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30560" y="5492714"/>
            <a:ext cx="1361440" cy="1365286"/>
          </a:xfrm>
          <a:prstGeom prst="rect">
            <a:avLst/>
          </a:prstGeom>
        </p:spPr>
      </p:pic>
      <p:sp>
        <p:nvSpPr>
          <p:cNvPr id="2" name="Title 1">
            <a:extLst>
              <a:ext uri="{FF2B5EF4-FFF2-40B4-BE49-F238E27FC236}">
                <a16:creationId xmlns:a16="http://schemas.microsoft.com/office/drawing/2014/main" id="{00C04692-0971-0422-6359-10ADB1B70B42}"/>
              </a:ext>
            </a:extLst>
          </p:cNvPr>
          <p:cNvSpPr>
            <a:spLocks noGrp="1"/>
          </p:cNvSpPr>
          <p:nvPr>
            <p:ph type="title"/>
          </p:nvPr>
        </p:nvSpPr>
        <p:spPr/>
        <p:txBody>
          <a:bodyPr/>
          <a:lstStyle/>
          <a:p>
            <a:r>
              <a:rPr lang="en-US" dirty="0"/>
              <a:t>Example of Pre-OBBBA Exclusion of Recognized Gains</a:t>
            </a:r>
          </a:p>
        </p:txBody>
      </p:sp>
      <p:sp>
        <p:nvSpPr>
          <p:cNvPr id="6" name="TextBox 5">
            <a:extLst>
              <a:ext uri="{FF2B5EF4-FFF2-40B4-BE49-F238E27FC236}">
                <a16:creationId xmlns:a16="http://schemas.microsoft.com/office/drawing/2014/main" id="{BE2F6751-3396-42F2-AA39-2C095C1038B0}"/>
              </a:ext>
            </a:extLst>
          </p:cNvPr>
          <p:cNvSpPr txBox="1"/>
          <p:nvPr/>
        </p:nvSpPr>
        <p:spPr>
          <a:xfrm>
            <a:off x="594360" y="2315910"/>
            <a:ext cx="10899733" cy="4524315"/>
          </a:xfrm>
          <a:prstGeom prst="rect">
            <a:avLst/>
          </a:prstGeom>
          <a:noFill/>
        </p:spPr>
        <p:txBody>
          <a:bodyPr wrap="square" rtlCol="0">
            <a:spAutoFit/>
          </a:bodyPr>
          <a:lstStyle/>
          <a:p>
            <a:r>
              <a:rPr lang="en-US" b="1" dirty="0">
                <a:solidFill>
                  <a:schemeClr val="bg1"/>
                </a:solidFill>
                <a:latin typeface="Times New Roman" panose="02020603050405020304" pitchFamily="18" charset="0"/>
                <a:cs typeface="Times New Roman" panose="02020603050405020304" pitchFamily="18" charset="0"/>
              </a:rPr>
              <a:t>Pre-OBBBA QSBS Sale </a:t>
            </a:r>
          </a:p>
          <a:p>
            <a:r>
              <a:rPr lang="en-US" dirty="0">
                <a:solidFill>
                  <a:schemeClr val="bg1"/>
                </a:solidFill>
                <a:latin typeface="Times New Roman" panose="02020603050405020304" pitchFamily="18" charset="0"/>
                <a:cs typeface="Times New Roman" panose="02020603050405020304" pitchFamily="18" charset="0"/>
              </a:rPr>
              <a:t>John Doe, an individual taxpayer found Bio-Tech Innovations, a C corporation on May 31, 2025 for a total of </a:t>
            </a:r>
            <a:r>
              <a:rPr lang="en-US" b="1" dirty="0">
                <a:solidFill>
                  <a:schemeClr val="bg1"/>
                </a:solidFill>
                <a:latin typeface="Times New Roman" panose="02020603050405020304" pitchFamily="18" charset="0"/>
                <a:cs typeface="Times New Roman" panose="02020603050405020304" pitchFamily="18" charset="0"/>
              </a:rPr>
              <a:t>$50,000</a:t>
            </a:r>
            <a:r>
              <a:rPr lang="en-US" dirty="0">
                <a:solidFill>
                  <a:schemeClr val="bg1"/>
                </a:solidFill>
                <a:latin typeface="Times New Roman" panose="02020603050405020304" pitchFamily="18" charset="0"/>
                <a:cs typeface="Times New Roman" panose="02020603050405020304" pitchFamily="18" charset="0"/>
              </a:rPr>
              <a:t> for QSBS.  At the time the stock was issued and throughout the holding period, Bio-Tech Innovations met all the QSBS requirements, including having aggregate gross assets below $50 million (the pre-OBBBA limit) and being an active qualified business.  John then sells the QSBS on June 1, 2035 for </a:t>
            </a:r>
            <a:r>
              <a:rPr lang="en-US" b="1" dirty="0">
                <a:solidFill>
                  <a:schemeClr val="bg1"/>
                </a:solidFill>
                <a:latin typeface="Times New Roman" panose="02020603050405020304" pitchFamily="18" charset="0"/>
                <a:cs typeface="Times New Roman" panose="02020603050405020304" pitchFamily="18" charset="0"/>
              </a:rPr>
              <a:t>$10 million.  </a:t>
            </a:r>
            <a:r>
              <a:rPr lang="en-US" dirty="0">
                <a:solidFill>
                  <a:schemeClr val="bg1"/>
                </a:solidFill>
                <a:latin typeface="Times New Roman" panose="02020603050405020304" pitchFamily="18" charset="0"/>
                <a:cs typeface="Times New Roman" panose="02020603050405020304" pitchFamily="18" charset="0"/>
              </a:rPr>
              <a:t>John held the QSBS for 5 years and 1 day, which is more than the required 5 years for a 100% exclusion under the pre-OBBBA rules.    John does not qualify for post-OBBBA QSBS sale because it is before the effective date of July 4, 2025.</a:t>
            </a:r>
          </a:p>
          <a:p>
            <a:endParaRPr lang="en-US" b="1" dirty="0">
              <a:solidFill>
                <a:schemeClr val="bg1"/>
              </a:solidFill>
              <a:latin typeface="Times New Roman" panose="02020603050405020304" pitchFamily="18" charset="0"/>
              <a:cs typeface="Times New Roman" panose="02020603050405020304" pitchFamily="18" charset="0"/>
            </a:endParaRPr>
          </a:p>
          <a:p>
            <a:r>
              <a:rPr lang="en-US" b="1" dirty="0">
                <a:solidFill>
                  <a:schemeClr val="bg1"/>
                </a:solidFill>
                <a:latin typeface="Times New Roman" panose="02020603050405020304" pitchFamily="18" charset="0"/>
                <a:cs typeface="Times New Roman" panose="02020603050405020304" pitchFamily="18" charset="0"/>
              </a:rPr>
              <a:t>Total Gain:</a:t>
            </a:r>
            <a:r>
              <a:rPr lang="en-US" dirty="0">
                <a:solidFill>
                  <a:schemeClr val="bg1"/>
                </a:solidFill>
                <a:latin typeface="Times New Roman" panose="02020603050405020304" pitchFamily="18" charset="0"/>
                <a:cs typeface="Times New Roman" panose="02020603050405020304" pitchFamily="18" charset="0"/>
              </a:rPr>
              <a:t> The total gain is the sale price minus the purchase price: $10,000,000 (Sale Price) - $50,000 (Basis) = </a:t>
            </a:r>
            <a:r>
              <a:rPr lang="en-US" b="1" dirty="0">
                <a:solidFill>
                  <a:schemeClr val="bg1"/>
                </a:solidFill>
                <a:latin typeface="Times New Roman" panose="02020603050405020304" pitchFamily="18" charset="0"/>
                <a:cs typeface="Times New Roman" panose="02020603050405020304" pitchFamily="18" charset="0"/>
              </a:rPr>
              <a:t>$9,550,000</a:t>
            </a:r>
            <a:r>
              <a:rPr lang="en-US" dirty="0">
                <a:solidFill>
                  <a:schemeClr val="bg1"/>
                </a:solidFill>
                <a:latin typeface="Times New Roman" panose="02020603050405020304" pitchFamily="18" charset="0"/>
                <a:cs typeface="Times New Roman" panose="02020603050405020304" pitchFamily="18" charset="0"/>
              </a:rPr>
              <a:t> (Total Gain)</a:t>
            </a:r>
          </a:p>
          <a:p>
            <a:endParaRPr lang="en-US" dirty="0">
              <a:solidFill>
                <a:schemeClr val="bg1"/>
              </a:solidFill>
              <a:latin typeface="Times New Roman" panose="02020603050405020304" pitchFamily="18" charset="0"/>
              <a:cs typeface="Times New Roman" panose="02020603050405020304" pitchFamily="18" charset="0"/>
            </a:endParaRPr>
          </a:p>
          <a:p>
            <a:r>
              <a:rPr lang="en-US" dirty="0">
                <a:solidFill>
                  <a:schemeClr val="bg1"/>
                </a:solidFill>
                <a:latin typeface="Times New Roman" panose="02020603050405020304" pitchFamily="18" charset="0"/>
                <a:cs typeface="Times New Roman" panose="02020603050405020304" pitchFamily="18" charset="0"/>
              </a:rPr>
              <a:t>Because the stock was acquired before the OBBBA's effective date of July 5, 2025, John's exclusion limit is the greater of: </a:t>
            </a:r>
            <a:r>
              <a:rPr lang="en-US" b="1" dirty="0">
                <a:solidFill>
                  <a:schemeClr val="bg1"/>
                </a:solidFill>
                <a:latin typeface="Times New Roman" panose="02020603050405020304" pitchFamily="18" charset="0"/>
                <a:cs typeface="Times New Roman" panose="02020603050405020304" pitchFamily="18" charset="0"/>
              </a:rPr>
              <a:t>$10 million </a:t>
            </a:r>
            <a:r>
              <a:rPr lang="en-US" u="sng" dirty="0">
                <a:solidFill>
                  <a:schemeClr val="bg1"/>
                </a:solidFill>
                <a:latin typeface="Times New Roman" panose="02020603050405020304" pitchFamily="18" charset="0"/>
                <a:cs typeface="Times New Roman" panose="02020603050405020304" pitchFamily="18" charset="0"/>
              </a:rPr>
              <a:t>OR</a:t>
            </a:r>
            <a:r>
              <a:rPr lang="en-US" b="1" dirty="0">
                <a:solidFill>
                  <a:schemeClr val="bg1"/>
                </a:solidFill>
                <a:latin typeface="Times New Roman" panose="02020603050405020304" pitchFamily="18" charset="0"/>
                <a:cs typeface="Times New Roman" panose="02020603050405020304" pitchFamily="18" charset="0"/>
              </a:rPr>
              <a:t> </a:t>
            </a:r>
            <a:r>
              <a:rPr lang="en-US" dirty="0">
                <a:solidFill>
                  <a:schemeClr val="bg1"/>
                </a:solidFill>
                <a:latin typeface="Times New Roman" panose="02020603050405020304" pitchFamily="18" charset="0"/>
                <a:cs typeface="Times New Roman" panose="02020603050405020304" pitchFamily="18" charset="0"/>
              </a:rPr>
              <a:t>10 times his basis ($50,000 x 10 = </a:t>
            </a:r>
            <a:r>
              <a:rPr lang="en-US" b="1" dirty="0">
                <a:solidFill>
                  <a:schemeClr val="bg1"/>
                </a:solidFill>
                <a:latin typeface="Times New Roman" panose="02020603050405020304" pitchFamily="18" charset="0"/>
                <a:cs typeface="Times New Roman" panose="02020603050405020304" pitchFamily="18" charset="0"/>
              </a:rPr>
              <a:t>$500,000</a:t>
            </a:r>
            <a:r>
              <a:rPr lang="en-US" dirty="0">
                <a:solidFill>
                  <a:schemeClr val="bg1"/>
                </a:solidFill>
                <a:latin typeface="Times New Roman" panose="02020603050405020304" pitchFamily="18" charset="0"/>
                <a:cs typeface="Times New Roman" panose="02020603050405020304" pitchFamily="18" charset="0"/>
              </a:rPr>
              <a:t>) </a:t>
            </a:r>
          </a:p>
          <a:p>
            <a:r>
              <a:rPr lang="en-US" dirty="0">
                <a:solidFill>
                  <a:schemeClr val="bg1"/>
                </a:solidFill>
                <a:latin typeface="Times New Roman" panose="02020603050405020304" pitchFamily="18" charset="0"/>
                <a:cs typeface="Times New Roman" panose="02020603050405020304" pitchFamily="18" charset="0"/>
              </a:rPr>
              <a:t>The greater of these two amounts is </a:t>
            </a:r>
            <a:r>
              <a:rPr lang="en-US" b="1" dirty="0">
                <a:solidFill>
                  <a:schemeClr val="bg1"/>
                </a:solidFill>
                <a:latin typeface="Times New Roman" panose="02020603050405020304" pitchFamily="18" charset="0"/>
                <a:cs typeface="Times New Roman" panose="02020603050405020304" pitchFamily="18" charset="0"/>
              </a:rPr>
              <a:t>$10 million</a:t>
            </a:r>
            <a:r>
              <a:rPr lang="en-US" dirty="0">
                <a:solidFill>
                  <a:schemeClr val="bg1"/>
                </a:solidFill>
                <a:latin typeface="Times New Roman" panose="02020603050405020304" pitchFamily="18" charset="0"/>
                <a:cs typeface="Times New Roman" panose="02020603050405020304" pitchFamily="18" charset="0"/>
              </a:rPr>
              <a:t>.</a:t>
            </a:r>
          </a:p>
          <a:p>
            <a:endParaRPr lang="en-US" dirty="0">
              <a:solidFill>
                <a:schemeClr val="bg1"/>
              </a:solidFill>
              <a:latin typeface="Times New Roman" panose="02020603050405020304" pitchFamily="18" charset="0"/>
              <a:cs typeface="Times New Roman" panose="02020603050405020304" pitchFamily="18" charset="0"/>
            </a:endParaRPr>
          </a:p>
          <a:p>
            <a:r>
              <a:rPr lang="en-US" b="1" dirty="0">
                <a:solidFill>
                  <a:schemeClr val="bg1"/>
                </a:solidFill>
                <a:latin typeface="Times New Roman" panose="02020603050405020304" pitchFamily="18" charset="0"/>
                <a:cs typeface="Times New Roman" panose="02020603050405020304" pitchFamily="18" charset="0"/>
              </a:rPr>
              <a:t>Taxable Gain:</a:t>
            </a:r>
            <a:r>
              <a:rPr lang="en-US" dirty="0">
                <a:solidFill>
                  <a:schemeClr val="bg1"/>
                </a:solidFill>
                <a:latin typeface="Times New Roman" panose="02020603050405020304" pitchFamily="18" charset="0"/>
                <a:cs typeface="Times New Roman" panose="02020603050405020304" pitchFamily="18" charset="0"/>
              </a:rPr>
              <a:t> John can exclude the entire </a:t>
            </a:r>
            <a:r>
              <a:rPr lang="en-US" b="1" dirty="0">
                <a:solidFill>
                  <a:schemeClr val="bg1"/>
                </a:solidFill>
                <a:latin typeface="Times New Roman" panose="02020603050405020304" pitchFamily="18" charset="0"/>
                <a:cs typeface="Times New Roman" panose="02020603050405020304" pitchFamily="18" charset="0"/>
              </a:rPr>
              <a:t>$9,550,000.</a:t>
            </a:r>
            <a:endParaRPr lang="en-US"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425042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green letter in a square with arrows&#10;&#10;AI-generated content may be incorrect.">
            <a:extLst>
              <a:ext uri="{FF2B5EF4-FFF2-40B4-BE49-F238E27FC236}">
                <a16:creationId xmlns:a16="http://schemas.microsoft.com/office/drawing/2014/main" id="{9CB6795C-988A-80A4-ABD6-FAC36E9BB0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36265" y="4997023"/>
            <a:ext cx="1855735" cy="1860977"/>
          </a:xfrm>
          <a:prstGeom prst="rect">
            <a:avLst/>
          </a:prstGeom>
        </p:spPr>
      </p:pic>
      <p:sp>
        <p:nvSpPr>
          <p:cNvPr id="2" name="Title 1">
            <a:extLst>
              <a:ext uri="{FF2B5EF4-FFF2-40B4-BE49-F238E27FC236}">
                <a16:creationId xmlns:a16="http://schemas.microsoft.com/office/drawing/2014/main" id="{081EFD5D-E2D5-11AD-198E-A943DB4F675B}"/>
              </a:ext>
            </a:extLst>
          </p:cNvPr>
          <p:cNvSpPr>
            <a:spLocks noGrp="1"/>
          </p:cNvSpPr>
          <p:nvPr>
            <p:ph type="title"/>
          </p:nvPr>
        </p:nvSpPr>
        <p:spPr/>
        <p:txBody>
          <a:bodyPr/>
          <a:lstStyle/>
          <a:p>
            <a:r>
              <a:rPr lang="en-US" dirty="0"/>
              <a:t>Example of OBBBA Exclusion of Recognized Gains</a:t>
            </a:r>
          </a:p>
        </p:txBody>
      </p:sp>
      <p:sp>
        <p:nvSpPr>
          <p:cNvPr id="7" name="Rectangle 1">
            <a:extLst>
              <a:ext uri="{FF2B5EF4-FFF2-40B4-BE49-F238E27FC236}">
                <a16:creationId xmlns:a16="http://schemas.microsoft.com/office/drawing/2014/main" id="{362D4C5E-4C21-23D5-5D40-0BD2592087DE}"/>
              </a:ext>
            </a:extLst>
          </p:cNvPr>
          <p:cNvSpPr>
            <a:spLocks noChangeArrowheads="1"/>
          </p:cNvSpPr>
          <p:nvPr/>
        </p:nvSpPr>
        <p:spPr bwMode="auto">
          <a:xfrm>
            <a:off x="594360" y="2154546"/>
            <a:ext cx="10023230" cy="48013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eaLnBrk="0" fontAlgn="base" hangingPunct="0">
              <a:spcBef>
                <a:spcPct val="0"/>
              </a:spcBef>
              <a:spcAft>
                <a:spcPct val="0"/>
              </a:spcAft>
            </a:pPr>
            <a:r>
              <a:rPr lang="en-US" altLang="en-US" b="1" dirty="0">
                <a:solidFill>
                  <a:schemeClr val="bg1"/>
                </a:solidFill>
                <a:latin typeface="Times New Roman" panose="02020603050405020304" pitchFamily="18" charset="0"/>
                <a:cs typeface="Times New Roman" panose="02020603050405020304" pitchFamily="18" charset="0"/>
              </a:rPr>
              <a:t>A Post-OBBBA QSBS Sale</a:t>
            </a:r>
            <a:endParaRPr kumimoji="0" lang="en-US" altLang="en-US"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endParaRPr>
          </a:p>
          <a:p>
            <a:pPr eaLnBrk="0" fontAlgn="base" hangingPunct="0">
              <a:spcBef>
                <a:spcPct val="0"/>
              </a:spcBef>
              <a:spcAft>
                <a:spcPct val="0"/>
              </a:spcAft>
            </a:pPr>
            <a:r>
              <a:rPr lang="en-US" altLang="en-US" dirty="0">
                <a:solidFill>
                  <a:schemeClr val="bg1"/>
                </a:solidFill>
                <a:latin typeface="Times New Roman" panose="02020603050405020304" pitchFamily="18" charset="0"/>
                <a:cs typeface="Times New Roman" panose="02020603050405020304" pitchFamily="18" charset="0"/>
              </a:rPr>
              <a:t>Jane Doe, an individual taxpayer </a:t>
            </a:r>
            <a:r>
              <a:rPr kumimoji="0" lang="en-US" altLang="en-US"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acquired QSBS on July 5, 2025, in </a:t>
            </a:r>
            <a:r>
              <a:rPr lang="en-US" altLang="en-US" dirty="0">
                <a:solidFill>
                  <a:schemeClr val="bg1"/>
                </a:solidFill>
                <a:latin typeface="Times New Roman" panose="02020603050405020304" pitchFamily="18" charset="0"/>
                <a:cs typeface="Times New Roman" panose="02020603050405020304" pitchFamily="18" charset="0"/>
              </a:rPr>
              <a:t>Solar Tech Innovations, a domestic C corporation, for $1 million.  On August 1, 2030, Jane sells her QSBS stock for $16 million.  Jane’s holding period is for </a:t>
            </a:r>
            <a:r>
              <a:rPr kumimoji="0" lang="en-US" altLang="en-US"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5 years and 27 days, which is more than the required 5 years for a 100% exclusion under the new OBBBA rules.  At the time the stock was issued and throughout the holding period, Solar Tech Innovations met all the QSBS requirements, including having aggregate gross assets below the new </a:t>
            </a:r>
            <a:r>
              <a:rPr kumimoji="0" lang="en-US" altLang="en-US"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$75 million </a:t>
            </a:r>
            <a:r>
              <a:rPr kumimoji="0" lang="en-US" altLang="en-US"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threshold.</a:t>
            </a:r>
          </a:p>
          <a:p>
            <a:pPr eaLnBrk="0" fontAlgn="base" hangingPunct="0">
              <a:spcBef>
                <a:spcPct val="0"/>
              </a:spcBef>
              <a:spcAft>
                <a:spcPct val="0"/>
              </a:spcAft>
            </a:pPr>
            <a:endParaRPr kumimoji="0" lang="en-US" altLang="en-US"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Tax Calculation Total Gain:</a:t>
            </a:r>
            <a:r>
              <a:rPr kumimoji="0" lang="en-US" altLang="en-US"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 The total gain is the sale price minus the purchase price: $16,000,000 (Sale Price) - $1,000,000 (Basis) = </a:t>
            </a:r>
            <a:r>
              <a:rPr kumimoji="0" lang="en-US" altLang="en-US"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$15,000,000 </a:t>
            </a:r>
            <a:r>
              <a:rPr kumimoji="0" lang="en-US" altLang="en-US"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(Total Gain)</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Exclusion Limit:</a:t>
            </a:r>
            <a:r>
              <a:rPr kumimoji="0" lang="en-US" altLang="en-US"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 Because the stock was acquired under the new OBBBA rules, Jane's exclusion limit is the greater of </a:t>
            </a:r>
            <a:r>
              <a:rPr kumimoji="0" lang="en-US" altLang="en-US"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$15 million </a:t>
            </a:r>
            <a:r>
              <a:rPr kumimoji="0" lang="en-US" altLang="en-US" i="0"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OR </a:t>
            </a:r>
            <a:r>
              <a:rPr kumimoji="0" lang="en-US" altLang="en-US" b="0" i="0"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10</a:t>
            </a:r>
            <a:r>
              <a:rPr kumimoji="0" lang="en-US" altLang="en-US"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 times her basis ($1,000,000 x 10 = </a:t>
            </a:r>
            <a:r>
              <a:rPr kumimoji="0" lang="en-US" altLang="en-US"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$10,000,000</a:t>
            </a:r>
            <a:r>
              <a:rPr kumimoji="0" lang="en-US" altLang="en-US"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The greater of these two amounts is </a:t>
            </a:r>
            <a:r>
              <a:rPr kumimoji="0" lang="en-US" altLang="en-US"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$15 million</a:t>
            </a:r>
            <a:r>
              <a:rPr kumimoji="0" lang="en-US" altLang="en-US"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Taxable Gain: </a:t>
            </a:r>
            <a:r>
              <a:rPr kumimoji="0" lang="en-US" altLang="en-US"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Jane can exclude up to the </a:t>
            </a:r>
            <a:r>
              <a:rPr kumimoji="0" lang="en-US" altLang="en-US"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$15 million </a:t>
            </a:r>
            <a:r>
              <a:rPr kumimoji="0" lang="en-US" altLang="en-US"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limit. In this example, her total gain is exactly $15 million. $15,000,000 (Total Gain) - $15,000,000 (Exclusion) = </a:t>
            </a:r>
            <a:r>
              <a:rPr kumimoji="0" lang="en-US" altLang="en-US"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$0 </a:t>
            </a:r>
            <a:r>
              <a:rPr kumimoji="0" lang="en-US" altLang="en-US"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(Taxable Gain)</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In this example, Jane would have no federal capital gains tax liability because her gain of $15 million falls within the new, higher exclusion limit. The entire gain is tax-free at the federal level.</a:t>
            </a:r>
          </a:p>
        </p:txBody>
      </p:sp>
    </p:spTree>
    <p:extLst>
      <p:ext uri="{BB962C8B-B14F-4D97-AF65-F5344CB8AC3E}">
        <p14:creationId xmlns:p14="http://schemas.microsoft.com/office/powerpoint/2010/main" val="2920535885"/>
      </p:ext>
    </p:extLst>
  </p:cSld>
  <p:clrMapOvr>
    <a:masterClrMapping/>
  </p:clrMapOvr>
</p:sld>
</file>

<file path=ppt/theme/theme1.xml><?xml version="1.0" encoding="utf-8"?>
<a:theme xmlns:a="http://schemas.openxmlformats.org/drawingml/2006/main" name="Custom">
  <a:themeElements>
    <a:clrScheme name="Custom 2">
      <a:dk1>
        <a:srgbClr val="000000"/>
      </a:dk1>
      <a:lt1>
        <a:srgbClr val="FFFFFF"/>
      </a:lt1>
      <a:dk2>
        <a:srgbClr val="E4E4E4"/>
      </a:dk2>
      <a:lt2>
        <a:srgbClr val="7CA655"/>
      </a:lt2>
      <a:accent1>
        <a:srgbClr val="5C7C3F"/>
      </a:accent1>
      <a:accent2>
        <a:srgbClr val="5C7C3F"/>
      </a:accent2>
      <a:accent3>
        <a:srgbClr val="5C7C3F"/>
      </a:accent3>
      <a:accent4>
        <a:srgbClr val="5C7C3F"/>
      </a:accent4>
      <a:accent5>
        <a:srgbClr val="5C7C3F"/>
      </a:accent5>
      <a:accent6>
        <a:srgbClr val="5C7C3F"/>
      </a:accent6>
      <a:hlink>
        <a:srgbClr val="5C7C3F"/>
      </a:hlink>
      <a:folHlink>
        <a:srgbClr val="5C7C3F"/>
      </a:folHlink>
    </a:clrScheme>
    <a:fontScheme name="Custom 175">
      <a:majorFont>
        <a:latin typeface="Franklin Gothic Demi"/>
        <a:ea typeface=""/>
        <a:cs typeface=""/>
      </a:majorFont>
      <a:minorFont>
        <a:latin typeface="Franklin Gothic Book"/>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M78853419_Win32_SL_V5" id="{958D2C9E-948D-4354-BF9D-DF8AE3C2B240}" vid="{22D4A967-05D2-4D72-8594-54CFF341483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Background xmlns="71af3243-3dd4-4a8d-8c0d-dd76da1f02a5">false</Background>
    <Status xmlns="71af3243-3dd4-4a8d-8c0d-dd76da1f02a5">Not started</Status>
    <_ip_UnifiedCompliancePolicyUIAction xmlns="http://schemas.microsoft.com/sharepoint/v3" xsi:nil="true"/>
    <Image xmlns="71af3243-3dd4-4a8d-8c0d-dd76da1f02a5">
      <Url xsi:nil="true"/>
      <Description xsi:nil="true"/>
    </Image>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2DB9E12-8AC3-4138-BF4D-720A5525AB1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F4B194E-8B30-4377-8C59-ECFB902D2A26}">
  <ds:schemaRefs>
    <ds:schemaRef ds:uri="http://schemas.microsoft.com/office/2006/metadata/properties"/>
    <ds:schemaRef ds:uri="http://schemas.microsoft.com/office/infopath/2007/PartnerControls"/>
    <ds:schemaRef ds:uri="http://schemas.microsoft.com/office/2006/documentManagement/types"/>
    <ds:schemaRef ds:uri="http://purl.org/dc/terms/"/>
    <ds:schemaRef ds:uri="http://purl.org/dc/dcmitype/"/>
    <ds:schemaRef ds:uri="230e9df3-be65-4c73-a93b-d1236ebd677e"/>
    <ds:schemaRef ds:uri="http://schemas.openxmlformats.org/package/2006/metadata/core-properties"/>
    <ds:schemaRef ds:uri="16c05727-aa75-4e4a-9b5f-8a80a1165891"/>
    <ds:schemaRef ds:uri="http://purl.org/dc/elements/1.1/"/>
    <ds:schemaRef ds:uri="71af3243-3dd4-4a8d-8c0d-dd76da1f02a5"/>
    <ds:schemaRef ds:uri="http://schemas.microsoft.com/sharepoint/v3"/>
    <ds:schemaRef ds:uri="http://www.w3.org/XML/1998/namespace"/>
  </ds:schemaRefs>
</ds:datastoreItem>
</file>

<file path=customXml/itemProps3.xml><?xml version="1.0" encoding="utf-8"?>
<ds:datastoreItem xmlns:ds="http://schemas.openxmlformats.org/officeDocument/2006/customXml" ds:itemID="{C21FFAC0-05A2-416A-B06C-C248395482CF}">
  <ds:schemaRefs>
    <ds:schemaRef ds:uri="http://schemas.microsoft.com/sharepoint/v3/contenttype/forms"/>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{099700DF-E532-4C1C-892D-54F84F7D71D5}TFd3b75063-ff25-434d-b12c-efeaf07d16c3292f62b5_win32-75a75c970d8e</Template>
  <TotalTime>3483</TotalTime>
  <Words>2013</Words>
  <Application>Microsoft Office PowerPoint</Application>
  <PresentationFormat>Widescreen</PresentationFormat>
  <Paragraphs>143</Paragraphs>
  <Slides>15</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Calibri</vt:lpstr>
      <vt:lpstr>Franklin Gothic Book</vt:lpstr>
      <vt:lpstr>Franklin Gothic Demi</vt:lpstr>
      <vt:lpstr>Times New Roman</vt:lpstr>
      <vt:lpstr>Custom</vt:lpstr>
      <vt:lpstr>§1202 Tax-Free Stock Gains  Larry Marietta, CPA</vt:lpstr>
      <vt:lpstr>The §1202 Tax-Free Stock Gains</vt:lpstr>
      <vt:lpstr>§1202 QSBS Entity Requirements</vt:lpstr>
      <vt:lpstr>§1202 QSBS Eligible Taxpayer and Holding Period</vt:lpstr>
      <vt:lpstr>§1202 QSBS Exclusion of Recognized Gains Limitation</vt:lpstr>
      <vt:lpstr>Example of §1202 QSBS 10X Multiplier</vt:lpstr>
      <vt:lpstr>§1202 QSBS Beneficial Uses</vt:lpstr>
      <vt:lpstr>Example of Pre-OBBBA Exclusion of Recognized Gains</vt:lpstr>
      <vt:lpstr>Example of OBBBA Exclusion of Recognized Gains</vt:lpstr>
      <vt:lpstr>How §1202 QSBS Stock is Acquired</vt:lpstr>
      <vt:lpstr>Other Avenues for QSBS</vt:lpstr>
      <vt:lpstr>Real World Client Examples</vt:lpstr>
      <vt:lpstr>Case Study #1: 1202 QSBS  C Corporation v S Corporation</vt:lpstr>
      <vt:lpstr>Case Study #1: 1202 QSBS  C Corporation v S Corporation</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Anthony Pugh</dc:creator>
  <cp:lastModifiedBy>apugh@aerifyio.mcpa.cloud</cp:lastModifiedBy>
  <cp:revision>414</cp:revision>
  <cp:lastPrinted>2025-12-02T22:15:30Z</cp:lastPrinted>
  <dcterms:created xsi:type="dcterms:W3CDTF">2025-08-15T15:59:26Z</dcterms:created>
  <dcterms:modified xsi:type="dcterms:W3CDTF">2025-12-05T18:34:13Z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